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74" r:id="rId2"/>
    <p:sldId id="413" r:id="rId3"/>
    <p:sldId id="389" r:id="rId4"/>
    <p:sldId id="388" r:id="rId5"/>
    <p:sldId id="397" r:id="rId6"/>
    <p:sldId id="398" r:id="rId7"/>
    <p:sldId id="380" r:id="rId8"/>
    <p:sldId id="403" r:id="rId9"/>
    <p:sldId id="409" r:id="rId10"/>
    <p:sldId id="404" r:id="rId11"/>
    <p:sldId id="402" r:id="rId12"/>
    <p:sldId id="414" r:id="rId13"/>
    <p:sldId id="408" r:id="rId14"/>
    <p:sldId id="411" r:id="rId15"/>
    <p:sldId id="399" r:id="rId16"/>
  </p:sldIdLst>
  <p:sldSz cx="9144000" cy="6858000" type="screen4x3"/>
  <p:notesSz cx="10002838" cy="6875463"/>
  <p:defaultTextStyle>
    <a:defPPr>
      <a:defRPr lang="en-GB"/>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5">
          <p15:clr>
            <a:srgbClr val="A4A3A4"/>
          </p15:clr>
        </p15:guide>
        <p15:guide id="2" pos="315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FARO LARA Maria (JRC-SEVILLA-EXT)" initials="ALM("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0066"/>
    <a:srgbClr val="2D5B93"/>
    <a:srgbClr val="4C69FA"/>
    <a:srgbClr val="B5CAE9"/>
    <a:srgbClr val="5366C5"/>
    <a:srgbClr val="E5C2B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494" autoAdjust="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4" d="100"/>
          <a:sy n="74" d="100"/>
        </p:scale>
        <p:origin x="-1722" y="-102"/>
      </p:cViewPr>
      <p:guideLst>
        <p:guide orient="horz" pos="2165"/>
        <p:guide pos="315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4335463" cy="342900"/>
          </a:xfrm>
          <a:prstGeom prst="rect">
            <a:avLst/>
          </a:prstGeom>
          <a:noFill/>
          <a:ln>
            <a:noFill/>
          </a:ln>
          <a:effectLst/>
          <a:extLst/>
        </p:spPr>
        <p:txBody>
          <a:bodyPr vert="horz" wrap="square" lIns="92970" tIns="46486" rIns="92970" bIns="46486" numCol="1" anchor="t" anchorCtr="0" compatLnSpc="1">
            <a:prstTxWarp prst="textNoShape">
              <a:avLst/>
            </a:prstTxWarp>
          </a:bodyPr>
          <a:lstStyle>
            <a:lvl1pPr eaLnBrk="1" hangingPunct="1">
              <a:defRPr sz="1200" b="0">
                <a:latin typeface="Arial" charset="0"/>
              </a:defRPr>
            </a:lvl1pPr>
          </a:lstStyle>
          <a:p>
            <a:pPr>
              <a:defRPr/>
            </a:pPr>
            <a:endParaRPr lang="en-GB"/>
          </a:p>
        </p:txBody>
      </p:sp>
      <p:sp>
        <p:nvSpPr>
          <p:cNvPr id="90115" name="Rectangle 3"/>
          <p:cNvSpPr>
            <a:spLocks noGrp="1" noChangeArrowheads="1"/>
          </p:cNvSpPr>
          <p:nvPr>
            <p:ph type="dt" sz="quarter" idx="1"/>
          </p:nvPr>
        </p:nvSpPr>
        <p:spPr bwMode="auto">
          <a:xfrm>
            <a:off x="5665788" y="0"/>
            <a:ext cx="4335462" cy="342900"/>
          </a:xfrm>
          <a:prstGeom prst="rect">
            <a:avLst/>
          </a:prstGeom>
          <a:noFill/>
          <a:ln>
            <a:noFill/>
          </a:ln>
          <a:effectLst/>
          <a:extLst/>
        </p:spPr>
        <p:txBody>
          <a:bodyPr vert="horz" wrap="square" lIns="92970" tIns="46486" rIns="92970" bIns="46486" numCol="1" anchor="t" anchorCtr="0" compatLnSpc="1">
            <a:prstTxWarp prst="textNoShape">
              <a:avLst/>
            </a:prstTxWarp>
          </a:bodyPr>
          <a:lstStyle>
            <a:lvl1pPr algn="r" eaLnBrk="1" hangingPunct="1">
              <a:defRPr sz="1200" b="0">
                <a:latin typeface="Arial" charset="0"/>
              </a:defRPr>
            </a:lvl1pPr>
          </a:lstStyle>
          <a:p>
            <a:pPr>
              <a:defRPr/>
            </a:pPr>
            <a:endParaRPr lang="en-GB"/>
          </a:p>
        </p:txBody>
      </p:sp>
      <p:sp>
        <p:nvSpPr>
          <p:cNvPr id="90116" name="Rectangle 4"/>
          <p:cNvSpPr>
            <a:spLocks noGrp="1" noChangeArrowheads="1"/>
          </p:cNvSpPr>
          <p:nvPr>
            <p:ph type="ftr" sz="quarter" idx="2"/>
          </p:nvPr>
        </p:nvSpPr>
        <p:spPr bwMode="auto">
          <a:xfrm>
            <a:off x="0" y="6530975"/>
            <a:ext cx="4335463" cy="342900"/>
          </a:xfrm>
          <a:prstGeom prst="rect">
            <a:avLst/>
          </a:prstGeom>
          <a:noFill/>
          <a:ln>
            <a:noFill/>
          </a:ln>
          <a:effectLst/>
          <a:extLst/>
        </p:spPr>
        <p:txBody>
          <a:bodyPr vert="horz" wrap="square" lIns="92970" tIns="46486" rIns="92970" bIns="46486" numCol="1" anchor="b" anchorCtr="0" compatLnSpc="1">
            <a:prstTxWarp prst="textNoShape">
              <a:avLst/>
            </a:prstTxWarp>
          </a:bodyPr>
          <a:lstStyle>
            <a:lvl1pPr eaLnBrk="1" hangingPunct="1">
              <a:defRPr sz="1200" b="0">
                <a:latin typeface="Arial" charset="0"/>
              </a:defRPr>
            </a:lvl1pPr>
          </a:lstStyle>
          <a:p>
            <a:pPr>
              <a:defRPr/>
            </a:pPr>
            <a:endParaRPr lang="en-GB"/>
          </a:p>
        </p:txBody>
      </p:sp>
      <p:sp>
        <p:nvSpPr>
          <p:cNvPr id="90117" name="Rectangle 5"/>
          <p:cNvSpPr>
            <a:spLocks noGrp="1" noChangeArrowheads="1"/>
          </p:cNvSpPr>
          <p:nvPr>
            <p:ph type="sldNum" sz="quarter" idx="3"/>
          </p:nvPr>
        </p:nvSpPr>
        <p:spPr bwMode="auto">
          <a:xfrm>
            <a:off x="5665788" y="6530975"/>
            <a:ext cx="4335462" cy="342900"/>
          </a:xfrm>
          <a:prstGeom prst="rect">
            <a:avLst/>
          </a:prstGeom>
          <a:noFill/>
          <a:ln>
            <a:noFill/>
          </a:ln>
          <a:effectLst/>
          <a:extLst/>
        </p:spPr>
        <p:txBody>
          <a:bodyPr vert="horz" wrap="square" lIns="92970" tIns="46486" rIns="92970" bIns="46486" numCol="1" anchor="b" anchorCtr="0" compatLnSpc="1">
            <a:prstTxWarp prst="textNoShape">
              <a:avLst/>
            </a:prstTxWarp>
          </a:bodyPr>
          <a:lstStyle>
            <a:lvl1pPr algn="r" eaLnBrk="1" hangingPunct="1">
              <a:defRPr sz="1200" b="0"/>
            </a:lvl1pPr>
          </a:lstStyle>
          <a:p>
            <a:fld id="{1FE51AF9-5D31-4C22-A23C-2911C89BF34B}" type="slidenum">
              <a:rPr lang="en-GB" altLang="en-US"/>
              <a:pPr/>
              <a:t>‹#›</a:t>
            </a:fld>
            <a:endParaRPr lang="en-GB" altLang="en-US"/>
          </a:p>
        </p:txBody>
      </p:sp>
    </p:spTree>
    <p:extLst>
      <p:ext uri="{BB962C8B-B14F-4D97-AF65-F5344CB8AC3E}">
        <p14:creationId xmlns:p14="http://schemas.microsoft.com/office/powerpoint/2010/main" val="3132095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335463" cy="342900"/>
          </a:xfrm>
          <a:prstGeom prst="rect">
            <a:avLst/>
          </a:prstGeom>
          <a:noFill/>
          <a:ln>
            <a:noFill/>
          </a:ln>
          <a:effectLst/>
          <a:extLst/>
        </p:spPr>
        <p:txBody>
          <a:bodyPr vert="horz" wrap="square" lIns="92970" tIns="46486" rIns="92970" bIns="46486" numCol="1" anchor="t" anchorCtr="0" compatLnSpc="1">
            <a:prstTxWarp prst="textNoShape">
              <a:avLst/>
            </a:prstTxWarp>
          </a:bodyPr>
          <a:lstStyle>
            <a:lvl1pPr eaLnBrk="1" hangingPunct="1">
              <a:defRPr sz="1200" b="0">
                <a:latin typeface="Arial" charset="0"/>
              </a:defRPr>
            </a:lvl1pPr>
          </a:lstStyle>
          <a:p>
            <a:pPr>
              <a:defRPr/>
            </a:pPr>
            <a:endParaRPr lang="en-GB"/>
          </a:p>
        </p:txBody>
      </p:sp>
      <p:sp>
        <p:nvSpPr>
          <p:cNvPr id="5123" name="Rectangle 3"/>
          <p:cNvSpPr>
            <a:spLocks noGrp="1" noChangeArrowheads="1"/>
          </p:cNvSpPr>
          <p:nvPr>
            <p:ph type="dt" idx="1"/>
          </p:nvPr>
        </p:nvSpPr>
        <p:spPr bwMode="auto">
          <a:xfrm>
            <a:off x="5665788" y="0"/>
            <a:ext cx="4335462" cy="342900"/>
          </a:xfrm>
          <a:prstGeom prst="rect">
            <a:avLst/>
          </a:prstGeom>
          <a:noFill/>
          <a:ln>
            <a:noFill/>
          </a:ln>
          <a:effectLst/>
          <a:extLst/>
        </p:spPr>
        <p:txBody>
          <a:bodyPr vert="horz" wrap="square" lIns="92970" tIns="46486" rIns="92970" bIns="46486" numCol="1" anchor="t" anchorCtr="0" compatLnSpc="1">
            <a:prstTxWarp prst="textNoShape">
              <a:avLst/>
            </a:prstTxWarp>
          </a:bodyPr>
          <a:lstStyle>
            <a:lvl1pPr algn="r" eaLnBrk="1" hangingPunct="1">
              <a:defRPr sz="1200" b="0">
                <a:latin typeface="Arial" charset="0"/>
              </a:defRPr>
            </a:lvl1pPr>
          </a:lstStyle>
          <a:p>
            <a:pPr>
              <a:defRPr/>
            </a:pPr>
            <a:endParaRPr lang="en-GB"/>
          </a:p>
        </p:txBody>
      </p:sp>
      <p:sp>
        <p:nvSpPr>
          <p:cNvPr id="3076" name="Rectangle 4"/>
          <p:cNvSpPr>
            <a:spLocks noGrp="1" noRot="1" noChangeAspect="1" noChangeArrowheads="1" noTextEdit="1"/>
          </p:cNvSpPr>
          <p:nvPr>
            <p:ph type="sldImg" idx="2"/>
          </p:nvPr>
        </p:nvSpPr>
        <p:spPr bwMode="auto">
          <a:xfrm>
            <a:off x="3282950" y="515938"/>
            <a:ext cx="3436938" cy="2579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1000125" y="3265488"/>
            <a:ext cx="8002588" cy="3094037"/>
          </a:xfrm>
          <a:prstGeom prst="rect">
            <a:avLst/>
          </a:prstGeom>
          <a:noFill/>
          <a:ln>
            <a:noFill/>
          </a:ln>
          <a:effectLst/>
          <a:extLst/>
        </p:spPr>
        <p:txBody>
          <a:bodyPr vert="horz" wrap="square" lIns="92970" tIns="46486" rIns="92970" bIns="4648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6" name="Rectangle 6"/>
          <p:cNvSpPr>
            <a:spLocks noGrp="1" noChangeArrowheads="1"/>
          </p:cNvSpPr>
          <p:nvPr>
            <p:ph type="ftr" sz="quarter" idx="4"/>
          </p:nvPr>
        </p:nvSpPr>
        <p:spPr bwMode="auto">
          <a:xfrm>
            <a:off x="0" y="6530975"/>
            <a:ext cx="4335463" cy="342900"/>
          </a:xfrm>
          <a:prstGeom prst="rect">
            <a:avLst/>
          </a:prstGeom>
          <a:noFill/>
          <a:ln>
            <a:noFill/>
          </a:ln>
          <a:effectLst/>
          <a:extLst/>
        </p:spPr>
        <p:txBody>
          <a:bodyPr vert="horz" wrap="square" lIns="92970" tIns="46486" rIns="92970" bIns="46486" numCol="1" anchor="b" anchorCtr="0" compatLnSpc="1">
            <a:prstTxWarp prst="textNoShape">
              <a:avLst/>
            </a:prstTxWarp>
          </a:bodyPr>
          <a:lstStyle>
            <a:lvl1pPr eaLnBrk="1" hangingPunct="1">
              <a:defRPr sz="1200" b="0">
                <a:latin typeface="Arial" charset="0"/>
              </a:defRPr>
            </a:lvl1pPr>
          </a:lstStyle>
          <a:p>
            <a:pPr>
              <a:defRPr/>
            </a:pPr>
            <a:endParaRPr lang="en-GB"/>
          </a:p>
        </p:txBody>
      </p:sp>
      <p:sp>
        <p:nvSpPr>
          <p:cNvPr id="5127" name="Rectangle 7"/>
          <p:cNvSpPr>
            <a:spLocks noGrp="1" noChangeArrowheads="1"/>
          </p:cNvSpPr>
          <p:nvPr>
            <p:ph type="sldNum" sz="quarter" idx="5"/>
          </p:nvPr>
        </p:nvSpPr>
        <p:spPr bwMode="auto">
          <a:xfrm>
            <a:off x="5665788" y="6530975"/>
            <a:ext cx="4335462" cy="342900"/>
          </a:xfrm>
          <a:prstGeom prst="rect">
            <a:avLst/>
          </a:prstGeom>
          <a:noFill/>
          <a:ln>
            <a:noFill/>
          </a:ln>
          <a:effectLst/>
          <a:extLst/>
        </p:spPr>
        <p:txBody>
          <a:bodyPr vert="horz" wrap="square" lIns="92970" tIns="46486" rIns="92970" bIns="46486" numCol="1" anchor="b" anchorCtr="0" compatLnSpc="1">
            <a:prstTxWarp prst="textNoShape">
              <a:avLst/>
            </a:prstTxWarp>
          </a:bodyPr>
          <a:lstStyle>
            <a:lvl1pPr algn="r" eaLnBrk="1" hangingPunct="1">
              <a:defRPr sz="1200" b="0"/>
            </a:lvl1pPr>
          </a:lstStyle>
          <a:p>
            <a:fld id="{9822931A-2531-43B8-A90A-FE33AC4135B1}" type="slidenum">
              <a:rPr lang="en-GB" altLang="en-US"/>
              <a:pPr/>
              <a:t>‹#›</a:t>
            </a:fld>
            <a:endParaRPr lang="en-GB" altLang="en-US"/>
          </a:p>
        </p:txBody>
      </p:sp>
    </p:spTree>
    <p:extLst>
      <p:ext uri="{BB962C8B-B14F-4D97-AF65-F5344CB8AC3E}">
        <p14:creationId xmlns:p14="http://schemas.microsoft.com/office/powerpoint/2010/main" val="4039593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6125" indent="-285750">
              <a:spcBef>
                <a:spcPct val="30000"/>
              </a:spcBef>
              <a:defRPr sz="1200">
                <a:solidFill>
                  <a:schemeClr val="tx1"/>
                </a:solidFill>
                <a:latin typeface="Arial" charset="0"/>
              </a:defRPr>
            </a:lvl2pPr>
            <a:lvl3pPr marL="1147763" indent="-228600">
              <a:spcBef>
                <a:spcPct val="30000"/>
              </a:spcBef>
              <a:defRPr sz="1200">
                <a:solidFill>
                  <a:schemeClr val="tx1"/>
                </a:solidFill>
                <a:latin typeface="Arial" charset="0"/>
              </a:defRPr>
            </a:lvl3pPr>
            <a:lvl4pPr marL="1609725" indent="-228600">
              <a:spcBef>
                <a:spcPct val="30000"/>
              </a:spcBef>
              <a:defRPr sz="1200">
                <a:solidFill>
                  <a:schemeClr val="tx1"/>
                </a:solidFill>
                <a:latin typeface="Arial" charset="0"/>
              </a:defRPr>
            </a:lvl4pPr>
            <a:lvl5pPr marL="2070100" indent="-228600">
              <a:spcBef>
                <a:spcPct val="30000"/>
              </a:spcBef>
              <a:defRPr sz="1200">
                <a:solidFill>
                  <a:schemeClr val="tx1"/>
                </a:solidFill>
                <a:latin typeface="Arial" charset="0"/>
              </a:defRPr>
            </a:lvl5pPr>
            <a:lvl6pPr marL="2527300" indent="-228600" eaLnBrk="0" fontAlgn="base" hangingPunct="0">
              <a:spcBef>
                <a:spcPct val="30000"/>
              </a:spcBef>
              <a:spcAft>
                <a:spcPct val="0"/>
              </a:spcAft>
              <a:defRPr sz="1200">
                <a:solidFill>
                  <a:schemeClr val="tx1"/>
                </a:solidFill>
                <a:latin typeface="Arial" charset="0"/>
              </a:defRPr>
            </a:lvl6pPr>
            <a:lvl7pPr marL="2984500" indent="-228600" eaLnBrk="0" fontAlgn="base" hangingPunct="0">
              <a:spcBef>
                <a:spcPct val="30000"/>
              </a:spcBef>
              <a:spcAft>
                <a:spcPct val="0"/>
              </a:spcAft>
              <a:defRPr sz="1200">
                <a:solidFill>
                  <a:schemeClr val="tx1"/>
                </a:solidFill>
                <a:latin typeface="Arial" charset="0"/>
              </a:defRPr>
            </a:lvl7pPr>
            <a:lvl8pPr marL="3441700" indent="-228600" eaLnBrk="0" fontAlgn="base" hangingPunct="0">
              <a:spcBef>
                <a:spcPct val="30000"/>
              </a:spcBef>
              <a:spcAft>
                <a:spcPct val="0"/>
              </a:spcAft>
              <a:defRPr sz="1200">
                <a:solidFill>
                  <a:schemeClr val="tx1"/>
                </a:solidFill>
                <a:latin typeface="Arial" charset="0"/>
              </a:defRPr>
            </a:lvl8pPr>
            <a:lvl9pPr marL="3898900" indent="-228600" eaLnBrk="0" fontAlgn="base" hangingPunct="0">
              <a:spcBef>
                <a:spcPct val="30000"/>
              </a:spcBef>
              <a:spcAft>
                <a:spcPct val="0"/>
              </a:spcAft>
              <a:defRPr sz="1200">
                <a:solidFill>
                  <a:schemeClr val="tx1"/>
                </a:solidFill>
                <a:latin typeface="Arial" charset="0"/>
              </a:defRPr>
            </a:lvl9pPr>
          </a:lstStyle>
          <a:p>
            <a:pPr>
              <a:spcBef>
                <a:spcPct val="0"/>
              </a:spcBef>
            </a:pPr>
            <a:fld id="{39DBE204-4DDD-4665-9048-73160A401481}" type="slidenum">
              <a:rPr lang="en-GB" altLang="en-US"/>
              <a:pPr>
                <a:spcBef>
                  <a:spcPct val="0"/>
                </a:spcBef>
              </a:pPr>
              <a:t>1</a:t>
            </a:fld>
            <a:endParaRPr lang="en-GB" altLang="en-US"/>
          </a:p>
        </p:txBody>
      </p:sp>
      <p:sp>
        <p:nvSpPr>
          <p:cNvPr id="6147" name="Rectangle 2"/>
          <p:cNvSpPr>
            <a:spLocks noGrp="1" noRot="1" noChangeAspect="1" noChangeArrowheads="1" noTextEdit="1"/>
          </p:cNvSpPr>
          <p:nvPr>
            <p:ph type="sldImg"/>
          </p:nvPr>
        </p:nvSpPr>
        <p:spPr>
          <a:xfrm>
            <a:off x="3290888" y="520700"/>
            <a:ext cx="3425825" cy="2570163"/>
          </a:xfrm>
          <a:ln/>
        </p:spPr>
      </p:sp>
      <p:sp>
        <p:nvSpPr>
          <p:cNvPr id="6148" name="Rectangle 3"/>
          <p:cNvSpPr>
            <a:spLocks noGrp="1" noChangeArrowheads="1"/>
          </p:cNvSpPr>
          <p:nvPr>
            <p:ph type="body" idx="1"/>
          </p:nvPr>
        </p:nvSpPr>
        <p:spPr>
          <a:xfrm>
            <a:off x="1333500" y="3265488"/>
            <a:ext cx="7335838" cy="3094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18392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6125" indent="-285750">
              <a:spcBef>
                <a:spcPct val="30000"/>
              </a:spcBef>
              <a:defRPr sz="1200">
                <a:solidFill>
                  <a:schemeClr val="tx1"/>
                </a:solidFill>
                <a:latin typeface="Arial" charset="0"/>
              </a:defRPr>
            </a:lvl2pPr>
            <a:lvl3pPr marL="1147763" indent="-228600">
              <a:spcBef>
                <a:spcPct val="30000"/>
              </a:spcBef>
              <a:defRPr sz="1200">
                <a:solidFill>
                  <a:schemeClr val="tx1"/>
                </a:solidFill>
                <a:latin typeface="Arial" charset="0"/>
              </a:defRPr>
            </a:lvl3pPr>
            <a:lvl4pPr marL="1609725" indent="-228600">
              <a:spcBef>
                <a:spcPct val="30000"/>
              </a:spcBef>
              <a:defRPr sz="1200">
                <a:solidFill>
                  <a:schemeClr val="tx1"/>
                </a:solidFill>
                <a:latin typeface="Arial" charset="0"/>
              </a:defRPr>
            </a:lvl4pPr>
            <a:lvl5pPr marL="2070100" indent="-228600">
              <a:spcBef>
                <a:spcPct val="30000"/>
              </a:spcBef>
              <a:defRPr sz="1200">
                <a:solidFill>
                  <a:schemeClr val="tx1"/>
                </a:solidFill>
                <a:latin typeface="Arial" charset="0"/>
              </a:defRPr>
            </a:lvl5pPr>
            <a:lvl6pPr marL="2527300" indent="-228600" eaLnBrk="0" fontAlgn="base" hangingPunct="0">
              <a:spcBef>
                <a:spcPct val="30000"/>
              </a:spcBef>
              <a:spcAft>
                <a:spcPct val="0"/>
              </a:spcAft>
              <a:defRPr sz="1200">
                <a:solidFill>
                  <a:schemeClr val="tx1"/>
                </a:solidFill>
                <a:latin typeface="Arial" charset="0"/>
              </a:defRPr>
            </a:lvl6pPr>
            <a:lvl7pPr marL="2984500" indent="-228600" eaLnBrk="0" fontAlgn="base" hangingPunct="0">
              <a:spcBef>
                <a:spcPct val="30000"/>
              </a:spcBef>
              <a:spcAft>
                <a:spcPct val="0"/>
              </a:spcAft>
              <a:defRPr sz="1200">
                <a:solidFill>
                  <a:schemeClr val="tx1"/>
                </a:solidFill>
                <a:latin typeface="Arial" charset="0"/>
              </a:defRPr>
            </a:lvl7pPr>
            <a:lvl8pPr marL="3441700" indent="-228600" eaLnBrk="0" fontAlgn="base" hangingPunct="0">
              <a:spcBef>
                <a:spcPct val="30000"/>
              </a:spcBef>
              <a:spcAft>
                <a:spcPct val="0"/>
              </a:spcAft>
              <a:defRPr sz="1200">
                <a:solidFill>
                  <a:schemeClr val="tx1"/>
                </a:solidFill>
                <a:latin typeface="Arial" charset="0"/>
              </a:defRPr>
            </a:lvl8pPr>
            <a:lvl9pPr marL="3898900" indent="-228600" eaLnBrk="0" fontAlgn="base" hangingPunct="0">
              <a:spcBef>
                <a:spcPct val="30000"/>
              </a:spcBef>
              <a:spcAft>
                <a:spcPct val="0"/>
              </a:spcAft>
              <a:defRPr sz="1200">
                <a:solidFill>
                  <a:schemeClr val="tx1"/>
                </a:solidFill>
                <a:latin typeface="Arial" charset="0"/>
              </a:defRPr>
            </a:lvl9pPr>
          </a:lstStyle>
          <a:p>
            <a:pPr>
              <a:spcBef>
                <a:spcPct val="0"/>
              </a:spcBef>
            </a:pPr>
            <a:fld id="{EBC2B419-7499-4C47-8B62-079909FB72CC}" type="slidenum">
              <a:rPr lang="en-GB" altLang="cs-CZ">
                <a:solidFill>
                  <a:srgbClr val="000000"/>
                </a:solidFill>
              </a:rPr>
              <a:pPr>
                <a:spcBef>
                  <a:spcPct val="0"/>
                </a:spcBef>
              </a:pPr>
              <a:t>15</a:t>
            </a:fld>
            <a:endParaRPr lang="en-GB" altLang="cs-CZ">
              <a:solidFill>
                <a:srgbClr val="000000"/>
              </a:solidFill>
            </a:endParaRPr>
          </a:p>
        </p:txBody>
      </p:sp>
      <p:sp>
        <p:nvSpPr>
          <p:cNvPr id="31747" name="Rectangle 2"/>
          <p:cNvSpPr>
            <a:spLocks noGrp="1" noRot="1" noChangeAspect="1" noChangeArrowheads="1" noTextEdit="1"/>
          </p:cNvSpPr>
          <p:nvPr>
            <p:ph type="sldImg"/>
          </p:nvPr>
        </p:nvSpPr>
        <p:spPr>
          <a:xfrm>
            <a:off x="3290888" y="520700"/>
            <a:ext cx="3425825" cy="2570163"/>
          </a:xfrm>
          <a:ln/>
        </p:spPr>
      </p:sp>
      <p:sp>
        <p:nvSpPr>
          <p:cNvPr id="31748" name="Rectangle 3"/>
          <p:cNvSpPr>
            <a:spLocks noGrp="1" noChangeArrowheads="1"/>
          </p:cNvSpPr>
          <p:nvPr>
            <p:ph type="body" idx="1"/>
          </p:nvPr>
        </p:nvSpPr>
        <p:spPr>
          <a:xfrm>
            <a:off x="1333500" y="3265488"/>
            <a:ext cx="7335838" cy="3094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1" hangingPunct="1">
              <a:lnSpc>
                <a:spcPct val="80000"/>
              </a:lnSpc>
            </a:pPr>
            <a:r>
              <a:rPr lang="en-GB" altLang="cs-CZ" sz="1000" smtClean="0"/>
              <a:t>This slide focuses on your question: try to formulate on this slide your answers to the following questions:</a:t>
            </a:r>
          </a:p>
          <a:p>
            <a:pPr marL="230188" indent="-230188" eaLnBrk="1" hangingPunct="1">
              <a:lnSpc>
                <a:spcPct val="80000"/>
              </a:lnSpc>
              <a:buFontTx/>
              <a:buChar char="-"/>
            </a:pPr>
            <a:r>
              <a:rPr lang="en-GB" altLang="cs-CZ" sz="1000" smtClean="0"/>
              <a:t>What is your question/issue?</a:t>
            </a:r>
          </a:p>
          <a:p>
            <a:pPr marL="230188" indent="-230188" eaLnBrk="1" hangingPunct="1">
              <a:lnSpc>
                <a:spcPct val="80000"/>
              </a:lnSpc>
              <a:buFontTx/>
              <a:buChar char="-"/>
            </a:pPr>
            <a:r>
              <a:rPr lang="en-GB" altLang="cs-CZ" sz="1000" smtClean="0"/>
              <a:t>Has something been done by policymakers in your region to address this issue or is it a completely new issue?</a:t>
            </a:r>
          </a:p>
          <a:p>
            <a:pPr marL="230188" indent="-230188" eaLnBrk="1" hangingPunct="1">
              <a:lnSpc>
                <a:spcPct val="80000"/>
              </a:lnSpc>
              <a:buFontTx/>
              <a:buChar char="-"/>
            </a:pPr>
            <a:r>
              <a:rPr lang="en-GB" altLang="cs-CZ" sz="1000" smtClean="0"/>
              <a:t>If you have done something in this area, what are the things that worked well for you?</a:t>
            </a:r>
          </a:p>
          <a:p>
            <a:pPr marL="230188" indent="-230188" eaLnBrk="1" hangingPunct="1">
              <a:lnSpc>
                <a:spcPct val="80000"/>
              </a:lnSpc>
              <a:buFontTx/>
              <a:buChar char="-"/>
            </a:pPr>
            <a:r>
              <a:rPr lang="en-GB" altLang="cs-CZ" sz="1000" smtClean="0"/>
              <a:t>If there was anything you have done to address this issue and it did not work, it would be useful for other participants to learn from your experience.</a:t>
            </a:r>
          </a:p>
        </p:txBody>
      </p:sp>
    </p:spTree>
    <p:extLst>
      <p:ext uri="{BB962C8B-B14F-4D97-AF65-F5344CB8AC3E}">
        <p14:creationId xmlns:p14="http://schemas.microsoft.com/office/powerpoint/2010/main" val="3108751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6125" indent="-285750">
              <a:spcBef>
                <a:spcPct val="30000"/>
              </a:spcBef>
              <a:defRPr sz="1200">
                <a:solidFill>
                  <a:schemeClr val="tx1"/>
                </a:solidFill>
                <a:latin typeface="Arial" charset="0"/>
              </a:defRPr>
            </a:lvl2pPr>
            <a:lvl3pPr marL="1147763" indent="-228600">
              <a:spcBef>
                <a:spcPct val="30000"/>
              </a:spcBef>
              <a:defRPr sz="1200">
                <a:solidFill>
                  <a:schemeClr val="tx1"/>
                </a:solidFill>
                <a:latin typeface="Arial" charset="0"/>
              </a:defRPr>
            </a:lvl3pPr>
            <a:lvl4pPr marL="1609725" indent="-228600">
              <a:spcBef>
                <a:spcPct val="30000"/>
              </a:spcBef>
              <a:defRPr sz="1200">
                <a:solidFill>
                  <a:schemeClr val="tx1"/>
                </a:solidFill>
                <a:latin typeface="Arial" charset="0"/>
              </a:defRPr>
            </a:lvl4pPr>
            <a:lvl5pPr marL="2070100" indent="-228600">
              <a:spcBef>
                <a:spcPct val="30000"/>
              </a:spcBef>
              <a:defRPr sz="1200">
                <a:solidFill>
                  <a:schemeClr val="tx1"/>
                </a:solidFill>
                <a:latin typeface="Arial" charset="0"/>
              </a:defRPr>
            </a:lvl5pPr>
            <a:lvl6pPr marL="2527300" indent="-228600" eaLnBrk="0" fontAlgn="base" hangingPunct="0">
              <a:spcBef>
                <a:spcPct val="30000"/>
              </a:spcBef>
              <a:spcAft>
                <a:spcPct val="0"/>
              </a:spcAft>
              <a:defRPr sz="1200">
                <a:solidFill>
                  <a:schemeClr val="tx1"/>
                </a:solidFill>
                <a:latin typeface="Arial" charset="0"/>
              </a:defRPr>
            </a:lvl6pPr>
            <a:lvl7pPr marL="2984500" indent="-228600" eaLnBrk="0" fontAlgn="base" hangingPunct="0">
              <a:spcBef>
                <a:spcPct val="30000"/>
              </a:spcBef>
              <a:spcAft>
                <a:spcPct val="0"/>
              </a:spcAft>
              <a:defRPr sz="1200">
                <a:solidFill>
                  <a:schemeClr val="tx1"/>
                </a:solidFill>
                <a:latin typeface="Arial" charset="0"/>
              </a:defRPr>
            </a:lvl7pPr>
            <a:lvl8pPr marL="3441700" indent="-228600" eaLnBrk="0" fontAlgn="base" hangingPunct="0">
              <a:spcBef>
                <a:spcPct val="30000"/>
              </a:spcBef>
              <a:spcAft>
                <a:spcPct val="0"/>
              </a:spcAft>
              <a:defRPr sz="1200">
                <a:solidFill>
                  <a:schemeClr val="tx1"/>
                </a:solidFill>
                <a:latin typeface="Arial" charset="0"/>
              </a:defRPr>
            </a:lvl8pPr>
            <a:lvl9pPr marL="3898900" indent="-228600" eaLnBrk="0" fontAlgn="base" hangingPunct="0">
              <a:spcBef>
                <a:spcPct val="30000"/>
              </a:spcBef>
              <a:spcAft>
                <a:spcPct val="0"/>
              </a:spcAft>
              <a:defRPr sz="1200">
                <a:solidFill>
                  <a:schemeClr val="tx1"/>
                </a:solidFill>
                <a:latin typeface="Arial" charset="0"/>
              </a:defRPr>
            </a:lvl9pPr>
          </a:lstStyle>
          <a:p>
            <a:pPr>
              <a:spcBef>
                <a:spcPct val="0"/>
              </a:spcBef>
            </a:pPr>
            <a:fld id="{20B01D80-B326-4D2B-AA6A-70919494E658}" type="slidenum">
              <a:rPr lang="en-GB" altLang="en-US"/>
              <a:pPr>
                <a:spcBef>
                  <a:spcPct val="0"/>
                </a:spcBef>
              </a:pPr>
              <a:t>7</a:t>
            </a:fld>
            <a:endParaRPr lang="en-GB" altLang="en-US"/>
          </a:p>
        </p:txBody>
      </p:sp>
      <p:sp>
        <p:nvSpPr>
          <p:cNvPr id="13315" name="Rectangle 2"/>
          <p:cNvSpPr>
            <a:spLocks noGrp="1" noRot="1" noChangeAspect="1" noChangeArrowheads="1" noTextEdit="1"/>
          </p:cNvSpPr>
          <p:nvPr>
            <p:ph type="sldImg"/>
          </p:nvPr>
        </p:nvSpPr>
        <p:spPr>
          <a:xfrm>
            <a:off x="3290888" y="520700"/>
            <a:ext cx="3425825" cy="2570163"/>
          </a:xfrm>
          <a:ln/>
        </p:spPr>
      </p:sp>
      <p:sp>
        <p:nvSpPr>
          <p:cNvPr id="13316" name="Rectangle 3"/>
          <p:cNvSpPr>
            <a:spLocks noGrp="1" noChangeArrowheads="1"/>
          </p:cNvSpPr>
          <p:nvPr>
            <p:ph type="body" idx="1"/>
          </p:nvPr>
        </p:nvSpPr>
        <p:spPr>
          <a:xfrm>
            <a:off x="1333500" y="3265488"/>
            <a:ext cx="7335838" cy="3094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1" hangingPunct="1"/>
            <a:r>
              <a:rPr lang="en-GB" altLang="en-US" smtClean="0"/>
              <a:t>In order to make the discussion at the workshop as efficient and useful as possible, it is important to move out of the </a:t>
            </a:r>
            <a:r>
              <a:rPr lang="ja-JP" altLang="en-GB" smtClean="0"/>
              <a:t>‘</a:t>
            </a:r>
            <a:r>
              <a:rPr lang="en-GB" altLang="ja-JP" smtClean="0"/>
              <a:t>classical</a:t>
            </a:r>
            <a:r>
              <a:rPr lang="ja-JP" altLang="en-GB" smtClean="0"/>
              <a:t>’</a:t>
            </a:r>
            <a:r>
              <a:rPr lang="en-GB" altLang="ja-JP" smtClean="0"/>
              <a:t> presenting mood and head towards a more concrete approach to issues that need to be faced on the ground, while establishing and implementing your strategy. For this reason it is important to define a focus of your presentation, which would act as a </a:t>
            </a:r>
            <a:r>
              <a:rPr lang="ja-JP" altLang="en-GB" smtClean="0"/>
              <a:t>‘</a:t>
            </a:r>
            <a:r>
              <a:rPr lang="en-GB" altLang="ja-JP" smtClean="0"/>
              <a:t>red thread</a:t>
            </a:r>
            <a:r>
              <a:rPr lang="ja-JP" altLang="en-GB" smtClean="0"/>
              <a:t>’</a:t>
            </a:r>
            <a:r>
              <a:rPr lang="en-GB" altLang="ja-JP" smtClean="0"/>
              <a:t> in your presentation.</a:t>
            </a:r>
          </a:p>
          <a:p>
            <a:pPr marL="230188" indent="-230188" eaLnBrk="1" hangingPunct="1"/>
            <a:endParaRPr lang="en-GB" altLang="en-US" smtClean="0"/>
          </a:p>
          <a:p>
            <a:pPr marL="230188" indent="-230188" eaLnBrk="1" hangingPunct="1">
              <a:lnSpc>
                <a:spcPct val="80000"/>
              </a:lnSpc>
            </a:pPr>
            <a:r>
              <a:rPr lang="en-GB" altLang="en-US" smtClean="0">
                <a:solidFill>
                  <a:srgbClr val="000066"/>
                </a:solidFill>
              </a:rPr>
              <a:t>Please remember that the more linked to your presentation the questions are, the more relevant feedback you might get. By presenting the questions up front, you allow your peer critical friends to keep them in mind while you give your presentation. The questions should be repeated at the end of the presentation. Questions of a very general character can be made relevant for you specific region only if you give related information in your presentation.</a:t>
            </a:r>
          </a:p>
          <a:p>
            <a:pPr marL="230188" indent="-230188" eaLnBrk="1" hangingPunct="1"/>
            <a:endParaRPr lang="en-US" altLang="en-US" smtClean="0"/>
          </a:p>
        </p:txBody>
      </p:sp>
    </p:spTree>
    <p:extLst>
      <p:ext uri="{BB962C8B-B14F-4D97-AF65-F5344CB8AC3E}">
        <p14:creationId xmlns:p14="http://schemas.microsoft.com/office/powerpoint/2010/main" val="165186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9300" indent="-287338">
              <a:spcBef>
                <a:spcPct val="30000"/>
              </a:spcBef>
              <a:defRPr sz="1200">
                <a:solidFill>
                  <a:schemeClr val="tx1"/>
                </a:solidFill>
                <a:latin typeface="Arial" charset="0"/>
              </a:defRPr>
            </a:lvl2pPr>
            <a:lvl3pPr marL="1154113" indent="-230188">
              <a:spcBef>
                <a:spcPct val="30000"/>
              </a:spcBef>
              <a:defRPr sz="1200">
                <a:solidFill>
                  <a:schemeClr val="tx1"/>
                </a:solidFill>
                <a:latin typeface="Arial" charset="0"/>
              </a:defRPr>
            </a:lvl3pPr>
            <a:lvl4pPr marL="1617663" indent="-230188">
              <a:spcBef>
                <a:spcPct val="30000"/>
              </a:spcBef>
              <a:defRPr sz="1200">
                <a:solidFill>
                  <a:schemeClr val="tx1"/>
                </a:solidFill>
                <a:latin typeface="Arial" charset="0"/>
              </a:defRPr>
            </a:lvl4pPr>
            <a:lvl5pPr marL="2079625" indent="-230188">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a:spcBef>
                <a:spcPct val="0"/>
              </a:spcBef>
            </a:pPr>
            <a:fld id="{20DFCC9D-94AB-417E-BA39-DDBA41322E58}" type="slidenum">
              <a:rPr lang="en-GB" altLang="en-US"/>
              <a:pPr>
                <a:spcBef>
                  <a:spcPct val="0"/>
                </a:spcBef>
              </a:pPr>
              <a:t>8</a:t>
            </a:fld>
            <a:endParaRPr lang="en-GB" altLang="en-US"/>
          </a:p>
        </p:txBody>
      </p:sp>
      <p:sp>
        <p:nvSpPr>
          <p:cNvPr id="15363" name="Rectangle 2"/>
          <p:cNvSpPr>
            <a:spLocks noGrp="1" noRot="1" noChangeAspect="1" noChangeArrowheads="1" noTextEdit="1"/>
          </p:cNvSpPr>
          <p:nvPr>
            <p:ph type="sldImg"/>
          </p:nvPr>
        </p:nvSpPr>
        <p:spPr>
          <a:xfrm>
            <a:off x="936625" y="762000"/>
            <a:ext cx="5021263" cy="3767138"/>
          </a:xfrm>
          <a:ln/>
        </p:spPr>
      </p:sp>
      <p:sp>
        <p:nvSpPr>
          <p:cNvPr id="15364" name="Rectangle 3"/>
          <p:cNvSpPr>
            <a:spLocks noGrp="1" noChangeArrowheads="1"/>
          </p:cNvSpPr>
          <p:nvPr>
            <p:ph type="body" idx="1"/>
          </p:nvPr>
        </p:nvSpPr>
        <p:spPr>
          <a:xfrm>
            <a:off x="919163" y="4786313"/>
            <a:ext cx="5053012" cy="4537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1" hangingPunct="1"/>
            <a:r>
              <a:rPr lang="en-GB" altLang="en-US" smtClean="0"/>
              <a:t>In order to make the discussion at the workshop as efficient and useful as possible, it is important to move out of the </a:t>
            </a:r>
            <a:r>
              <a:rPr lang="ja-JP" altLang="en-GB" smtClean="0"/>
              <a:t>‘</a:t>
            </a:r>
            <a:r>
              <a:rPr lang="en-GB" altLang="ja-JP" smtClean="0"/>
              <a:t>classical</a:t>
            </a:r>
            <a:r>
              <a:rPr lang="ja-JP" altLang="en-GB" smtClean="0"/>
              <a:t>’</a:t>
            </a:r>
            <a:r>
              <a:rPr lang="en-GB" altLang="ja-JP" smtClean="0"/>
              <a:t> presenting mood and head towards a more concrete approach to issues that need to be faced on the ground, while establishing and implementing your strategy. For this reason it is important to define a focus of your presentation, which would act as a </a:t>
            </a:r>
            <a:r>
              <a:rPr lang="ja-JP" altLang="en-GB" smtClean="0"/>
              <a:t>‘</a:t>
            </a:r>
            <a:r>
              <a:rPr lang="en-GB" altLang="ja-JP" smtClean="0"/>
              <a:t>red thread</a:t>
            </a:r>
            <a:r>
              <a:rPr lang="ja-JP" altLang="en-GB" smtClean="0"/>
              <a:t>’</a:t>
            </a:r>
            <a:r>
              <a:rPr lang="en-GB" altLang="ja-JP" smtClean="0"/>
              <a:t> in your presentation.</a:t>
            </a:r>
          </a:p>
          <a:p>
            <a:pPr marL="231775" indent="-231775" eaLnBrk="1" hangingPunct="1"/>
            <a:endParaRPr lang="en-GB" altLang="en-US" smtClean="0"/>
          </a:p>
          <a:p>
            <a:pPr marL="231775" indent="-231775" eaLnBrk="1" hangingPunct="1">
              <a:lnSpc>
                <a:spcPct val="80000"/>
              </a:lnSpc>
            </a:pPr>
            <a:r>
              <a:rPr lang="en-GB" altLang="en-US" smtClean="0">
                <a:solidFill>
                  <a:srgbClr val="000066"/>
                </a:solidFill>
              </a:rPr>
              <a:t>Please remember that the more linked to your presentation the questions are, the more relevant feedback you might get. By presenting the questions up front, you allow your peer critical friends to keep them in mind while you give your presentation. The questions should be repeated at the end of the presentation. Questions of a very general character can be made relevant for you specific region only if you give related information in your presentation.</a:t>
            </a:r>
          </a:p>
          <a:p>
            <a:pPr marL="231775" indent="-231775" eaLnBrk="1" hangingPunct="1"/>
            <a:endParaRPr lang="en-US" altLang="en-US" smtClean="0"/>
          </a:p>
        </p:txBody>
      </p:sp>
    </p:spTree>
    <p:extLst>
      <p:ext uri="{BB962C8B-B14F-4D97-AF65-F5344CB8AC3E}">
        <p14:creationId xmlns:p14="http://schemas.microsoft.com/office/powerpoint/2010/main" val="3907558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6125" indent="-285750">
              <a:spcBef>
                <a:spcPct val="30000"/>
              </a:spcBef>
              <a:defRPr sz="1200">
                <a:solidFill>
                  <a:schemeClr val="tx1"/>
                </a:solidFill>
                <a:latin typeface="Arial" charset="0"/>
              </a:defRPr>
            </a:lvl2pPr>
            <a:lvl3pPr marL="1147763" indent="-228600">
              <a:spcBef>
                <a:spcPct val="30000"/>
              </a:spcBef>
              <a:defRPr sz="1200">
                <a:solidFill>
                  <a:schemeClr val="tx1"/>
                </a:solidFill>
                <a:latin typeface="Arial" charset="0"/>
              </a:defRPr>
            </a:lvl3pPr>
            <a:lvl4pPr marL="1609725" indent="-228600">
              <a:spcBef>
                <a:spcPct val="30000"/>
              </a:spcBef>
              <a:defRPr sz="1200">
                <a:solidFill>
                  <a:schemeClr val="tx1"/>
                </a:solidFill>
                <a:latin typeface="Arial" charset="0"/>
              </a:defRPr>
            </a:lvl4pPr>
            <a:lvl5pPr marL="2070100" indent="-228600">
              <a:spcBef>
                <a:spcPct val="30000"/>
              </a:spcBef>
              <a:defRPr sz="1200">
                <a:solidFill>
                  <a:schemeClr val="tx1"/>
                </a:solidFill>
                <a:latin typeface="Arial" charset="0"/>
              </a:defRPr>
            </a:lvl5pPr>
            <a:lvl6pPr marL="2527300" indent="-228600" eaLnBrk="0" fontAlgn="base" hangingPunct="0">
              <a:spcBef>
                <a:spcPct val="30000"/>
              </a:spcBef>
              <a:spcAft>
                <a:spcPct val="0"/>
              </a:spcAft>
              <a:defRPr sz="1200">
                <a:solidFill>
                  <a:schemeClr val="tx1"/>
                </a:solidFill>
                <a:latin typeface="Arial" charset="0"/>
              </a:defRPr>
            </a:lvl6pPr>
            <a:lvl7pPr marL="2984500" indent="-228600" eaLnBrk="0" fontAlgn="base" hangingPunct="0">
              <a:spcBef>
                <a:spcPct val="30000"/>
              </a:spcBef>
              <a:spcAft>
                <a:spcPct val="0"/>
              </a:spcAft>
              <a:defRPr sz="1200">
                <a:solidFill>
                  <a:schemeClr val="tx1"/>
                </a:solidFill>
                <a:latin typeface="Arial" charset="0"/>
              </a:defRPr>
            </a:lvl7pPr>
            <a:lvl8pPr marL="3441700" indent="-228600" eaLnBrk="0" fontAlgn="base" hangingPunct="0">
              <a:spcBef>
                <a:spcPct val="30000"/>
              </a:spcBef>
              <a:spcAft>
                <a:spcPct val="0"/>
              </a:spcAft>
              <a:defRPr sz="1200">
                <a:solidFill>
                  <a:schemeClr val="tx1"/>
                </a:solidFill>
                <a:latin typeface="Arial" charset="0"/>
              </a:defRPr>
            </a:lvl8pPr>
            <a:lvl9pPr marL="3898900" indent="-228600" eaLnBrk="0" fontAlgn="base" hangingPunct="0">
              <a:spcBef>
                <a:spcPct val="30000"/>
              </a:spcBef>
              <a:spcAft>
                <a:spcPct val="0"/>
              </a:spcAft>
              <a:defRPr sz="1200">
                <a:solidFill>
                  <a:schemeClr val="tx1"/>
                </a:solidFill>
                <a:latin typeface="Arial" charset="0"/>
              </a:defRPr>
            </a:lvl9pPr>
          </a:lstStyle>
          <a:p>
            <a:pPr>
              <a:spcBef>
                <a:spcPct val="0"/>
              </a:spcBef>
            </a:pPr>
            <a:fld id="{829BA393-78D9-4A49-88B8-A2F13C5F841B}" type="slidenum">
              <a:rPr lang="en-GB" altLang="en-US">
                <a:solidFill>
                  <a:srgbClr val="000000"/>
                </a:solidFill>
              </a:rPr>
              <a:pPr>
                <a:spcBef>
                  <a:spcPct val="0"/>
                </a:spcBef>
              </a:pPr>
              <a:t>9</a:t>
            </a:fld>
            <a:endParaRPr lang="en-GB" altLang="en-US">
              <a:solidFill>
                <a:srgbClr val="000000"/>
              </a:solidFill>
            </a:endParaRPr>
          </a:p>
        </p:txBody>
      </p:sp>
      <p:sp>
        <p:nvSpPr>
          <p:cNvPr id="17411" name="Rectangle 2"/>
          <p:cNvSpPr>
            <a:spLocks noGrp="1" noRot="1" noChangeAspect="1" noChangeArrowheads="1" noTextEdit="1"/>
          </p:cNvSpPr>
          <p:nvPr>
            <p:ph type="sldImg"/>
          </p:nvPr>
        </p:nvSpPr>
        <p:spPr>
          <a:xfrm>
            <a:off x="3290888" y="520700"/>
            <a:ext cx="3425825" cy="2570163"/>
          </a:xfrm>
          <a:ln/>
        </p:spPr>
      </p:sp>
      <p:sp>
        <p:nvSpPr>
          <p:cNvPr id="17412" name="Rectangle 3"/>
          <p:cNvSpPr>
            <a:spLocks noGrp="1" noChangeArrowheads="1"/>
          </p:cNvSpPr>
          <p:nvPr>
            <p:ph type="body" idx="1"/>
          </p:nvPr>
        </p:nvSpPr>
        <p:spPr>
          <a:xfrm>
            <a:off x="1333500" y="3265488"/>
            <a:ext cx="7335838" cy="3094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1" hangingPunct="1"/>
            <a:r>
              <a:rPr lang="en-GB" altLang="en-US" smtClean="0"/>
              <a:t>In order to make the discussion at the workshop as efficient and useful as possible, it is important to move out of the </a:t>
            </a:r>
            <a:r>
              <a:rPr lang="ja-JP" altLang="en-GB" smtClean="0"/>
              <a:t>‘</a:t>
            </a:r>
            <a:r>
              <a:rPr lang="en-GB" altLang="ja-JP" smtClean="0"/>
              <a:t>classical</a:t>
            </a:r>
            <a:r>
              <a:rPr lang="ja-JP" altLang="en-GB" smtClean="0"/>
              <a:t>’</a:t>
            </a:r>
            <a:r>
              <a:rPr lang="en-GB" altLang="ja-JP" smtClean="0"/>
              <a:t> presenting mood and head towards a more concrete approach to issues that need to be faced on the ground, while establishing and implementing your strategy. For this reason it is important to define a focus of your presentation, which would act as a </a:t>
            </a:r>
            <a:r>
              <a:rPr lang="ja-JP" altLang="en-GB" smtClean="0"/>
              <a:t>‘</a:t>
            </a:r>
            <a:r>
              <a:rPr lang="en-GB" altLang="ja-JP" smtClean="0"/>
              <a:t>red thread</a:t>
            </a:r>
            <a:r>
              <a:rPr lang="ja-JP" altLang="en-GB" smtClean="0"/>
              <a:t>’</a:t>
            </a:r>
            <a:r>
              <a:rPr lang="en-GB" altLang="ja-JP" smtClean="0"/>
              <a:t> in your presentation.</a:t>
            </a:r>
          </a:p>
          <a:p>
            <a:pPr marL="230188" indent="-230188" eaLnBrk="1" hangingPunct="1"/>
            <a:endParaRPr lang="en-GB" altLang="en-US" smtClean="0"/>
          </a:p>
          <a:p>
            <a:pPr marL="230188" indent="-230188" eaLnBrk="1" hangingPunct="1">
              <a:lnSpc>
                <a:spcPct val="80000"/>
              </a:lnSpc>
            </a:pPr>
            <a:r>
              <a:rPr lang="en-GB" altLang="en-US" smtClean="0">
                <a:solidFill>
                  <a:srgbClr val="000066"/>
                </a:solidFill>
              </a:rPr>
              <a:t>Please remember that the more linked to your presentation the questions are, the more relevant feedback you might get. By presenting the questions up front, you allow your peer critical friends to keep them in mind while you give your presentation. The questions should be repeated at the end of the presentation. Questions of a very general character can be made relevant for you specific region only if you give related information in your presentation.</a:t>
            </a:r>
          </a:p>
          <a:p>
            <a:pPr marL="230188" indent="-230188" eaLnBrk="1" hangingPunct="1"/>
            <a:endParaRPr lang="en-US" altLang="en-US" smtClean="0"/>
          </a:p>
        </p:txBody>
      </p:sp>
    </p:spTree>
    <p:extLst>
      <p:ext uri="{BB962C8B-B14F-4D97-AF65-F5344CB8AC3E}">
        <p14:creationId xmlns:p14="http://schemas.microsoft.com/office/powerpoint/2010/main" val="1599140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9300" indent="-287338">
              <a:spcBef>
                <a:spcPct val="30000"/>
              </a:spcBef>
              <a:defRPr sz="1200">
                <a:solidFill>
                  <a:schemeClr val="tx1"/>
                </a:solidFill>
                <a:latin typeface="Arial" charset="0"/>
              </a:defRPr>
            </a:lvl2pPr>
            <a:lvl3pPr marL="1154113" indent="-230188">
              <a:spcBef>
                <a:spcPct val="30000"/>
              </a:spcBef>
              <a:defRPr sz="1200">
                <a:solidFill>
                  <a:schemeClr val="tx1"/>
                </a:solidFill>
                <a:latin typeface="Arial" charset="0"/>
              </a:defRPr>
            </a:lvl3pPr>
            <a:lvl4pPr marL="1617663" indent="-230188">
              <a:spcBef>
                <a:spcPct val="30000"/>
              </a:spcBef>
              <a:defRPr sz="1200">
                <a:solidFill>
                  <a:schemeClr val="tx1"/>
                </a:solidFill>
                <a:latin typeface="Arial" charset="0"/>
              </a:defRPr>
            </a:lvl4pPr>
            <a:lvl5pPr marL="2079625" indent="-230188">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a:spcBef>
                <a:spcPct val="0"/>
              </a:spcBef>
            </a:pPr>
            <a:fld id="{7E04E00B-7763-4308-ABCF-67DDD4DBF1CB}" type="slidenum">
              <a:rPr lang="en-GB" altLang="en-US"/>
              <a:pPr>
                <a:spcBef>
                  <a:spcPct val="0"/>
                </a:spcBef>
              </a:pPr>
              <a:t>10</a:t>
            </a:fld>
            <a:endParaRPr lang="en-GB" altLang="en-US"/>
          </a:p>
        </p:txBody>
      </p:sp>
      <p:sp>
        <p:nvSpPr>
          <p:cNvPr id="19459" name="Rectangle 2"/>
          <p:cNvSpPr>
            <a:spLocks noGrp="1" noRot="1" noChangeAspect="1" noChangeArrowheads="1" noTextEdit="1"/>
          </p:cNvSpPr>
          <p:nvPr>
            <p:ph type="sldImg"/>
          </p:nvPr>
        </p:nvSpPr>
        <p:spPr>
          <a:xfrm>
            <a:off x="936625" y="762000"/>
            <a:ext cx="5021263" cy="3767138"/>
          </a:xfrm>
          <a:ln/>
        </p:spPr>
      </p:sp>
      <p:sp>
        <p:nvSpPr>
          <p:cNvPr id="19460" name="Rectangle 3"/>
          <p:cNvSpPr>
            <a:spLocks noGrp="1" noChangeArrowheads="1"/>
          </p:cNvSpPr>
          <p:nvPr>
            <p:ph type="body" idx="1"/>
          </p:nvPr>
        </p:nvSpPr>
        <p:spPr>
          <a:xfrm>
            <a:off x="919163" y="4786313"/>
            <a:ext cx="5053012" cy="4537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1" hangingPunct="1"/>
            <a:r>
              <a:rPr lang="en-GB" altLang="en-US" dirty="0" smtClean="0"/>
              <a:t>In order to make the discussion at the workshop as efficient and useful as possible, it is important to move out of the </a:t>
            </a:r>
            <a:r>
              <a:rPr lang="ja-JP" altLang="en-GB" dirty="0" smtClean="0"/>
              <a:t>‘</a:t>
            </a:r>
            <a:r>
              <a:rPr lang="en-GB" altLang="ja-JP" dirty="0" smtClean="0"/>
              <a:t>classical</a:t>
            </a:r>
            <a:r>
              <a:rPr lang="ja-JP" altLang="en-GB" dirty="0" smtClean="0"/>
              <a:t>’</a:t>
            </a:r>
            <a:r>
              <a:rPr lang="en-GB" altLang="ja-JP" dirty="0" smtClean="0"/>
              <a:t> presenting mood and head towards a more concrete approach to issues that need to be faced on the ground, while establishing and implementing your strategy. For this reason it is important to define a focus of your presentation, which would act as a </a:t>
            </a:r>
            <a:r>
              <a:rPr lang="ja-JP" altLang="en-GB" dirty="0" smtClean="0"/>
              <a:t>‘</a:t>
            </a:r>
            <a:r>
              <a:rPr lang="en-GB" altLang="ja-JP" dirty="0" smtClean="0"/>
              <a:t>red thread</a:t>
            </a:r>
            <a:r>
              <a:rPr lang="ja-JP" altLang="en-GB" dirty="0" smtClean="0"/>
              <a:t>’</a:t>
            </a:r>
            <a:r>
              <a:rPr lang="en-GB" altLang="ja-JP" dirty="0" smtClean="0"/>
              <a:t> in your presentation.</a:t>
            </a:r>
          </a:p>
          <a:p>
            <a:pPr marL="231775" indent="-231775" eaLnBrk="1" hangingPunct="1"/>
            <a:endParaRPr lang="en-GB" altLang="en-US" dirty="0" smtClean="0"/>
          </a:p>
          <a:p>
            <a:pPr marL="231775" indent="-231775" eaLnBrk="1" hangingPunct="1">
              <a:lnSpc>
                <a:spcPct val="80000"/>
              </a:lnSpc>
            </a:pPr>
            <a:r>
              <a:rPr lang="en-GB" altLang="en-US" dirty="0" smtClean="0">
                <a:solidFill>
                  <a:srgbClr val="000066"/>
                </a:solidFill>
              </a:rPr>
              <a:t>Please remember that the more linked to your presentation the questions are, the more relevant feedback you might get. By presenting the questions up front, you allow your peer critical friends to keep them in mind while you give your presentation. The questions should be repeated at the end of the presentation. Questions of a very general character can be made relevant for you specific region only if you give related information in your presentation.</a:t>
            </a:r>
          </a:p>
          <a:p>
            <a:pPr marL="231775" indent="-231775" eaLnBrk="1" hangingPunct="1"/>
            <a:endParaRPr lang="en-US" altLang="en-US" dirty="0" smtClean="0"/>
          </a:p>
        </p:txBody>
      </p:sp>
    </p:spTree>
    <p:extLst>
      <p:ext uri="{BB962C8B-B14F-4D97-AF65-F5344CB8AC3E}">
        <p14:creationId xmlns:p14="http://schemas.microsoft.com/office/powerpoint/2010/main" val="1523654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6125" indent="-285750">
              <a:spcBef>
                <a:spcPct val="30000"/>
              </a:spcBef>
              <a:defRPr sz="1200">
                <a:solidFill>
                  <a:schemeClr val="tx1"/>
                </a:solidFill>
                <a:latin typeface="Arial" charset="0"/>
              </a:defRPr>
            </a:lvl2pPr>
            <a:lvl3pPr marL="1147763" indent="-228600">
              <a:spcBef>
                <a:spcPct val="30000"/>
              </a:spcBef>
              <a:defRPr sz="1200">
                <a:solidFill>
                  <a:schemeClr val="tx1"/>
                </a:solidFill>
                <a:latin typeface="Arial" charset="0"/>
              </a:defRPr>
            </a:lvl3pPr>
            <a:lvl4pPr marL="1609725" indent="-228600">
              <a:spcBef>
                <a:spcPct val="30000"/>
              </a:spcBef>
              <a:defRPr sz="1200">
                <a:solidFill>
                  <a:schemeClr val="tx1"/>
                </a:solidFill>
                <a:latin typeface="Arial" charset="0"/>
              </a:defRPr>
            </a:lvl4pPr>
            <a:lvl5pPr marL="2070100" indent="-228600">
              <a:spcBef>
                <a:spcPct val="30000"/>
              </a:spcBef>
              <a:defRPr sz="1200">
                <a:solidFill>
                  <a:schemeClr val="tx1"/>
                </a:solidFill>
                <a:latin typeface="Arial" charset="0"/>
              </a:defRPr>
            </a:lvl5pPr>
            <a:lvl6pPr marL="2527300" indent="-228600" eaLnBrk="0" fontAlgn="base" hangingPunct="0">
              <a:spcBef>
                <a:spcPct val="30000"/>
              </a:spcBef>
              <a:spcAft>
                <a:spcPct val="0"/>
              </a:spcAft>
              <a:defRPr sz="1200">
                <a:solidFill>
                  <a:schemeClr val="tx1"/>
                </a:solidFill>
                <a:latin typeface="Arial" charset="0"/>
              </a:defRPr>
            </a:lvl6pPr>
            <a:lvl7pPr marL="2984500" indent="-228600" eaLnBrk="0" fontAlgn="base" hangingPunct="0">
              <a:spcBef>
                <a:spcPct val="30000"/>
              </a:spcBef>
              <a:spcAft>
                <a:spcPct val="0"/>
              </a:spcAft>
              <a:defRPr sz="1200">
                <a:solidFill>
                  <a:schemeClr val="tx1"/>
                </a:solidFill>
                <a:latin typeface="Arial" charset="0"/>
              </a:defRPr>
            </a:lvl7pPr>
            <a:lvl8pPr marL="3441700" indent="-228600" eaLnBrk="0" fontAlgn="base" hangingPunct="0">
              <a:spcBef>
                <a:spcPct val="30000"/>
              </a:spcBef>
              <a:spcAft>
                <a:spcPct val="0"/>
              </a:spcAft>
              <a:defRPr sz="1200">
                <a:solidFill>
                  <a:schemeClr val="tx1"/>
                </a:solidFill>
                <a:latin typeface="Arial" charset="0"/>
              </a:defRPr>
            </a:lvl8pPr>
            <a:lvl9pPr marL="3898900" indent="-228600" eaLnBrk="0" fontAlgn="base" hangingPunct="0">
              <a:spcBef>
                <a:spcPct val="30000"/>
              </a:spcBef>
              <a:spcAft>
                <a:spcPct val="0"/>
              </a:spcAft>
              <a:defRPr sz="1200">
                <a:solidFill>
                  <a:schemeClr val="tx1"/>
                </a:solidFill>
                <a:latin typeface="Arial" charset="0"/>
              </a:defRPr>
            </a:lvl9pPr>
          </a:lstStyle>
          <a:p>
            <a:pPr>
              <a:spcBef>
                <a:spcPct val="0"/>
              </a:spcBef>
            </a:pPr>
            <a:fld id="{FD809F37-3D9A-4BEE-A364-650592324115}" type="slidenum">
              <a:rPr lang="en-GB" altLang="en-US">
                <a:solidFill>
                  <a:srgbClr val="000000"/>
                </a:solidFill>
              </a:rPr>
              <a:pPr>
                <a:spcBef>
                  <a:spcPct val="0"/>
                </a:spcBef>
              </a:pPr>
              <a:t>11</a:t>
            </a:fld>
            <a:endParaRPr lang="en-GB" altLang="en-US">
              <a:solidFill>
                <a:srgbClr val="000000"/>
              </a:solidFill>
            </a:endParaRPr>
          </a:p>
        </p:txBody>
      </p:sp>
      <p:sp>
        <p:nvSpPr>
          <p:cNvPr id="25603" name="Rectangle 2"/>
          <p:cNvSpPr>
            <a:spLocks noGrp="1" noRot="1" noChangeAspect="1" noChangeArrowheads="1" noTextEdit="1"/>
          </p:cNvSpPr>
          <p:nvPr>
            <p:ph type="sldImg"/>
          </p:nvPr>
        </p:nvSpPr>
        <p:spPr>
          <a:xfrm>
            <a:off x="3290888" y="520700"/>
            <a:ext cx="3425825" cy="2570163"/>
          </a:xfrm>
          <a:ln/>
        </p:spPr>
      </p:sp>
      <p:sp>
        <p:nvSpPr>
          <p:cNvPr id="25604" name="Rectangle 3"/>
          <p:cNvSpPr>
            <a:spLocks noGrp="1" noChangeArrowheads="1"/>
          </p:cNvSpPr>
          <p:nvPr>
            <p:ph type="body" idx="1"/>
          </p:nvPr>
        </p:nvSpPr>
        <p:spPr>
          <a:xfrm>
            <a:off x="1333500" y="3265488"/>
            <a:ext cx="7335838" cy="3094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1" hangingPunct="1"/>
            <a:r>
              <a:rPr lang="en-GB" altLang="en-US" smtClean="0"/>
              <a:t>In order to make the discussion at the workshop as efficient and useful as possible, it is important to move out of the </a:t>
            </a:r>
            <a:r>
              <a:rPr lang="ja-JP" altLang="en-GB" smtClean="0"/>
              <a:t>‘</a:t>
            </a:r>
            <a:r>
              <a:rPr lang="en-GB" altLang="ja-JP" smtClean="0"/>
              <a:t>classical</a:t>
            </a:r>
            <a:r>
              <a:rPr lang="ja-JP" altLang="en-GB" smtClean="0"/>
              <a:t>’</a:t>
            </a:r>
            <a:r>
              <a:rPr lang="en-GB" altLang="ja-JP" smtClean="0"/>
              <a:t> presenting mood and head towards a more concrete approach to issues that need to be faced on the ground, while establishing and implementing your strategy. For this reason it is important to define a focus of your presentation, which would act as a </a:t>
            </a:r>
            <a:r>
              <a:rPr lang="ja-JP" altLang="en-GB" smtClean="0"/>
              <a:t>‘</a:t>
            </a:r>
            <a:r>
              <a:rPr lang="en-GB" altLang="ja-JP" smtClean="0"/>
              <a:t>red thread</a:t>
            </a:r>
            <a:r>
              <a:rPr lang="ja-JP" altLang="en-GB" smtClean="0"/>
              <a:t>’</a:t>
            </a:r>
            <a:r>
              <a:rPr lang="en-GB" altLang="ja-JP" smtClean="0"/>
              <a:t> in your presentation.</a:t>
            </a:r>
          </a:p>
          <a:p>
            <a:pPr marL="230188" indent="-230188" eaLnBrk="1" hangingPunct="1"/>
            <a:endParaRPr lang="en-GB" altLang="en-US" smtClean="0"/>
          </a:p>
          <a:p>
            <a:pPr marL="230188" indent="-230188" eaLnBrk="1" hangingPunct="1">
              <a:lnSpc>
                <a:spcPct val="80000"/>
              </a:lnSpc>
            </a:pPr>
            <a:r>
              <a:rPr lang="en-GB" altLang="en-US" smtClean="0">
                <a:solidFill>
                  <a:srgbClr val="000066"/>
                </a:solidFill>
              </a:rPr>
              <a:t>Please remember that the more linked to your presentation the questions are, the more relevant feedback you might get. By presenting the questions up front, you allow your peer critical friends to keep them in mind while you give your presentation. The questions should be repeated at the end of the presentation. Questions of a very general character can be made relevant for you specific region only if you give related information in your presentation.</a:t>
            </a:r>
          </a:p>
          <a:p>
            <a:pPr marL="230188" indent="-230188" eaLnBrk="1" hangingPunct="1"/>
            <a:endParaRPr lang="en-US" altLang="en-US" smtClean="0"/>
          </a:p>
        </p:txBody>
      </p:sp>
    </p:spTree>
    <p:extLst>
      <p:ext uri="{BB962C8B-B14F-4D97-AF65-F5344CB8AC3E}">
        <p14:creationId xmlns:p14="http://schemas.microsoft.com/office/powerpoint/2010/main" val="1410063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6125" indent="-285750">
              <a:spcBef>
                <a:spcPct val="30000"/>
              </a:spcBef>
              <a:defRPr sz="1200">
                <a:solidFill>
                  <a:schemeClr val="tx1"/>
                </a:solidFill>
                <a:latin typeface="Arial" charset="0"/>
              </a:defRPr>
            </a:lvl2pPr>
            <a:lvl3pPr marL="1147763" indent="-228600">
              <a:spcBef>
                <a:spcPct val="30000"/>
              </a:spcBef>
              <a:defRPr sz="1200">
                <a:solidFill>
                  <a:schemeClr val="tx1"/>
                </a:solidFill>
                <a:latin typeface="Arial" charset="0"/>
              </a:defRPr>
            </a:lvl3pPr>
            <a:lvl4pPr marL="1609725" indent="-228600">
              <a:spcBef>
                <a:spcPct val="30000"/>
              </a:spcBef>
              <a:defRPr sz="1200">
                <a:solidFill>
                  <a:schemeClr val="tx1"/>
                </a:solidFill>
                <a:latin typeface="Arial" charset="0"/>
              </a:defRPr>
            </a:lvl4pPr>
            <a:lvl5pPr marL="2070100" indent="-228600">
              <a:spcBef>
                <a:spcPct val="30000"/>
              </a:spcBef>
              <a:defRPr sz="1200">
                <a:solidFill>
                  <a:schemeClr val="tx1"/>
                </a:solidFill>
                <a:latin typeface="Arial" charset="0"/>
              </a:defRPr>
            </a:lvl5pPr>
            <a:lvl6pPr marL="2527300" indent="-228600" eaLnBrk="0" fontAlgn="base" hangingPunct="0">
              <a:spcBef>
                <a:spcPct val="30000"/>
              </a:spcBef>
              <a:spcAft>
                <a:spcPct val="0"/>
              </a:spcAft>
              <a:defRPr sz="1200">
                <a:solidFill>
                  <a:schemeClr val="tx1"/>
                </a:solidFill>
                <a:latin typeface="Arial" charset="0"/>
              </a:defRPr>
            </a:lvl6pPr>
            <a:lvl7pPr marL="2984500" indent="-228600" eaLnBrk="0" fontAlgn="base" hangingPunct="0">
              <a:spcBef>
                <a:spcPct val="30000"/>
              </a:spcBef>
              <a:spcAft>
                <a:spcPct val="0"/>
              </a:spcAft>
              <a:defRPr sz="1200">
                <a:solidFill>
                  <a:schemeClr val="tx1"/>
                </a:solidFill>
                <a:latin typeface="Arial" charset="0"/>
              </a:defRPr>
            </a:lvl7pPr>
            <a:lvl8pPr marL="3441700" indent="-228600" eaLnBrk="0" fontAlgn="base" hangingPunct="0">
              <a:spcBef>
                <a:spcPct val="30000"/>
              </a:spcBef>
              <a:spcAft>
                <a:spcPct val="0"/>
              </a:spcAft>
              <a:defRPr sz="1200">
                <a:solidFill>
                  <a:schemeClr val="tx1"/>
                </a:solidFill>
                <a:latin typeface="Arial" charset="0"/>
              </a:defRPr>
            </a:lvl8pPr>
            <a:lvl9pPr marL="3898900" indent="-228600" eaLnBrk="0" fontAlgn="base" hangingPunct="0">
              <a:spcBef>
                <a:spcPct val="30000"/>
              </a:spcBef>
              <a:spcAft>
                <a:spcPct val="0"/>
              </a:spcAft>
              <a:defRPr sz="1200">
                <a:solidFill>
                  <a:schemeClr val="tx1"/>
                </a:solidFill>
                <a:latin typeface="Arial" charset="0"/>
              </a:defRPr>
            </a:lvl9pPr>
          </a:lstStyle>
          <a:p>
            <a:pPr>
              <a:spcBef>
                <a:spcPct val="0"/>
              </a:spcBef>
            </a:pPr>
            <a:fld id="{FD809F37-3D9A-4BEE-A364-650592324115}" type="slidenum">
              <a:rPr lang="en-GB" altLang="en-US">
                <a:solidFill>
                  <a:srgbClr val="000000"/>
                </a:solidFill>
              </a:rPr>
              <a:pPr>
                <a:spcBef>
                  <a:spcPct val="0"/>
                </a:spcBef>
              </a:pPr>
              <a:t>12</a:t>
            </a:fld>
            <a:endParaRPr lang="en-GB" altLang="en-US">
              <a:solidFill>
                <a:srgbClr val="000000"/>
              </a:solidFill>
            </a:endParaRPr>
          </a:p>
        </p:txBody>
      </p:sp>
      <p:sp>
        <p:nvSpPr>
          <p:cNvPr id="25603" name="Rectangle 2"/>
          <p:cNvSpPr>
            <a:spLocks noGrp="1" noRot="1" noChangeAspect="1" noChangeArrowheads="1" noTextEdit="1"/>
          </p:cNvSpPr>
          <p:nvPr>
            <p:ph type="sldImg"/>
          </p:nvPr>
        </p:nvSpPr>
        <p:spPr>
          <a:xfrm>
            <a:off x="3290888" y="520700"/>
            <a:ext cx="3425825" cy="2570163"/>
          </a:xfrm>
          <a:ln/>
        </p:spPr>
      </p:sp>
      <p:sp>
        <p:nvSpPr>
          <p:cNvPr id="25604" name="Rectangle 3"/>
          <p:cNvSpPr>
            <a:spLocks noGrp="1" noChangeArrowheads="1"/>
          </p:cNvSpPr>
          <p:nvPr>
            <p:ph type="body" idx="1"/>
          </p:nvPr>
        </p:nvSpPr>
        <p:spPr>
          <a:xfrm>
            <a:off x="1333500" y="3265488"/>
            <a:ext cx="7335838" cy="3094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1" hangingPunct="1"/>
            <a:r>
              <a:rPr lang="en-GB" altLang="en-US" smtClean="0"/>
              <a:t>In order to make the discussion at the workshop as efficient and useful as possible, it is important to move out of the </a:t>
            </a:r>
            <a:r>
              <a:rPr lang="ja-JP" altLang="en-GB" smtClean="0"/>
              <a:t>‘</a:t>
            </a:r>
            <a:r>
              <a:rPr lang="en-GB" altLang="ja-JP" smtClean="0"/>
              <a:t>classical</a:t>
            </a:r>
            <a:r>
              <a:rPr lang="ja-JP" altLang="en-GB" smtClean="0"/>
              <a:t>’</a:t>
            </a:r>
            <a:r>
              <a:rPr lang="en-GB" altLang="ja-JP" smtClean="0"/>
              <a:t> presenting mood and head towards a more concrete approach to issues that need to be faced on the ground, while establishing and implementing your strategy. For this reason it is important to define a focus of your presentation, which would act as a </a:t>
            </a:r>
            <a:r>
              <a:rPr lang="ja-JP" altLang="en-GB" smtClean="0"/>
              <a:t>‘</a:t>
            </a:r>
            <a:r>
              <a:rPr lang="en-GB" altLang="ja-JP" smtClean="0"/>
              <a:t>red thread</a:t>
            </a:r>
            <a:r>
              <a:rPr lang="ja-JP" altLang="en-GB" smtClean="0"/>
              <a:t>’</a:t>
            </a:r>
            <a:r>
              <a:rPr lang="en-GB" altLang="ja-JP" smtClean="0"/>
              <a:t> in your presentation.</a:t>
            </a:r>
          </a:p>
          <a:p>
            <a:pPr marL="230188" indent="-230188" eaLnBrk="1" hangingPunct="1"/>
            <a:endParaRPr lang="en-GB" altLang="en-US" smtClean="0"/>
          </a:p>
          <a:p>
            <a:pPr marL="230188" indent="-230188" eaLnBrk="1" hangingPunct="1">
              <a:lnSpc>
                <a:spcPct val="80000"/>
              </a:lnSpc>
            </a:pPr>
            <a:r>
              <a:rPr lang="en-GB" altLang="en-US" smtClean="0">
                <a:solidFill>
                  <a:srgbClr val="000066"/>
                </a:solidFill>
              </a:rPr>
              <a:t>Please remember that the more linked to your presentation the questions are, the more relevant feedback you might get. By presenting the questions up front, you allow your peer critical friends to keep them in mind while you give your presentation. The questions should be repeated at the end of the presentation. Questions of a very general character can be made relevant for you specific region only if you give related information in your presentation.</a:t>
            </a:r>
          </a:p>
          <a:p>
            <a:pPr marL="230188" indent="-230188" eaLnBrk="1" hangingPunct="1"/>
            <a:endParaRPr lang="en-US" altLang="en-US" smtClean="0"/>
          </a:p>
        </p:txBody>
      </p:sp>
    </p:spTree>
    <p:extLst>
      <p:ext uri="{BB962C8B-B14F-4D97-AF65-F5344CB8AC3E}">
        <p14:creationId xmlns:p14="http://schemas.microsoft.com/office/powerpoint/2010/main" val="2241664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9300" indent="-287338">
              <a:spcBef>
                <a:spcPct val="30000"/>
              </a:spcBef>
              <a:defRPr sz="1200">
                <a:solidFill>
                  <a:schemeClr val="tx1"/>
                </a:solidFill>
                <a:latin typeface="Arial" charset="0"/>
              </a:defRPr>
            </a:lvl2pPr>
            <a:lvl3pPr marL="1154113" indent="-230188">
              <a:spcBef>
                <a:spcPct val="30000"/>
              </a:spcBef>
              <a:defRPr sz="1200">
                <a:solidFill>
                  <a:schemeClr val="tx1"/>
                </a:solidFill>
                <a:latin typeface="Arial" charset="0"/>
              </a:defRPr>
            </a:lvl3pPr>
            <a:lvl4pPr marL="1617663" indent="-230188">
              <a:spcBef>
                <a:spcPct val="30000"/>
              </a:spcBef>
              <a:defRPr sz="1200">
                <a:solidFill>
                  <a:schemeClr val="tx1"/>
                </a:solidFill>
                <a:latin typeface="Arial" charset="0"/>
              </a:defRPr>
            </a:lvl4pPr>
            <a:lvl5pPr marL="2079625" indent="-230188">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a:spcBef>
                <a:spcPct val="0"/>
              </a:spcBef>
            </a:pPr>
            <a:fld id="{264B0D6C-602F-49F9-9955-6E28E2E3576D}" type="slidenum">
              <a:rPr lang="en-GB" altLang="en-US"/>
              <a:pPr>
                <a:spcBef>
                  <a:spcPct val="0"/>
                </a:spcBef>
              </a:pPr>
              <a:t>13</a:t>
            </a:fld>
            <a:endParaRPr lang="en-GB" altLang="en-US"/>
          </a:p>
        </p:txBody>
      </p:sp>
      <p:sp>
        <p:nvSpPr>
          <p:cNvPr id="23555" name="Rectangle 2"/>
          <p:cNvSpPr>
            <a:spLocks noGrp="1" noRot="1" noChangeAspect="1" noChangeArrowheads="1" noTextEdit="1"/>
          </p:cNvSpPr>
          <p:nvPr>
            <p:ph type="sldImg"/>
          </p:nvPr>
        </p:nvSpPr>
        <p:spPr>
          <a:xfrm>
            <a:off x="936625" y="762000"/>
            <a:ext cx="5021263" cy="3767138"/>
          </a:xfrm>
          <a:ln/>
        </p:spPr>
      </p:sp>
      <p:sp>
        <p:nvSpPr>
          <p:cNvPr id="23556" name="Rectangle 3"/>
          <p:cNvSpPr>
            <a:spLocks noGrp="1" noChangeArrowheads="1"/>
          </p:cNvSpPr>
          <p:nvPr>
            <p:ph type="body" idx="1"/>
          </p:nvPr>
        </p:nvSpPr>
        <p:spPr>
          <a:xfrm>
            <a:off x="919163" y="4786313"/>
            <a:ext cx="5053012" cy="4537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1" hangingPunct="1"/>
            <a:r>
              <a:rPr lang="en-GB" altLang="en-US" smtClean="0"/>
              <a:t>In order to make the discussion at the workshop as efficient and useful as possible, it is important to move out of the </a:t>
            </a:r>
            <a:r>
              <a:rPr lang="ja-JP" altLang="en-GB" smtClean="0"/>
              <a:t>‘</a:t>
            </a:r>
            <a:r>
              <a:rPr lang="en-GB" altLang="ja-JP" smtClean="0"/>
              <a:t>classical</a:t>
            </a:r>
            <a:r>
              <a:rPr lang="ja-JP" altLang="en-GB" smtClean="0"/>
              <a:t>’</a:t>
            </a:r>
            <a:r>
              <a:rPr lang="en-GB" altLang="ja-JP" smtClean="0"/>
              <a:t> presenting mood and head towards a more concrete approach to issues that need to be faced on the ground, while establishing and implementing your strategy. For this reason it is important to define a focus of your presentation, which would act as a </a:t>
            </a:r>
            <a:r>
              <a:rPr lang="ja-JP" altLang="en-GB" smtClean="0"/>
              <a:t>‘</a:t>
            </a:r>
            <a:r>
              <a:rPr lang="en-GB" altLang="ja-JP" smtClean="0"/>
              <a:t>red thread</a:t>
            </a:r>
            <a:r>
              <a:rPr lang="ja-JP" altLang="en-GB" smtClean="0"/>
              <a:t>’</a:t>
            </a:r>
            <a:r>
              <a:rPr lang="en-GB" altLang="ja-JP" smtClean="0"/>
              <a:t> in your presentation.</a:t>
            </a:r>
          </a:p>
          <a:p>
            <a:pPr marL="231775" indent="-231775" eaLnBrk="1" hangingPunct="1"/>
            <a:endParaRPr lang="en-GB" altLang="en-US" smtClean="0"/>
          </a:p>
          <a:p>
            <a:pPr marL="231775" indent="-231775" eaLnBrk="1" hangingPunct="1">
              <a:lnSpc>
                <a:spcPct val="80000"/>
              </a:lnSpc>
            </a:pPr>
            <a:r>
              <a:rPr lang="en-GB" altLang="en-US" smtClean="0">
                <a:solidFill>
                  <a:srgbClr val="000066"/>
                </a:solidFill>
              </a:rPr>
              <a:t>Please remember that the more linked to your presentation the questions are, the more relevant feedback you might get. By presenting the questions up front, you allow your peer critical friends to keep them in mind while you give your presentation. The questions should be repeated at the end of the presentation. Questions of a very general character can be made relevant for you specific region only if you give related information in your presentation.</a:t>
            </a:r>
          </a:p>
          <a:p>
            <a:pPr marL="231775" indent="-231775" eaLnBrk="1" hangingPunct="1"/>
            <a:endParaRPr lang="en-US" altLang="en-US" smtClean="0"/>
          </a:p>
        </p:txBody>
      </p:sp>
    </p:spTree>
    <p:extLst>
      <p:ext uri="{BB962C8B-B14F-4D97-AF65-F5344CB8AC3E}">
        <p14:creationId xmlns:p14="http://schemas.microsoft.com/office/powerpoint/2010/main" val="2793688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35013" indent="-282575">
              <a:spcBef>
                <a:spcPct val="30000"/>
              </a:spcBef>
              <a:defRPr sz="1200">
                <a:solidFill>
                  <a:schemeClr val="tx1"/>
                </a:solidFill>
                <a:latin typeface="Arial" charset="0"/>
              </a:defRPr>
            </a:lvl2pPr>
            <a:lvl3pPr marL="1130300" indent="-225425">
              <a:spcBef>
                <a:spcPct val="30000"/>
              </a:spcBef>
              <a:defRPr sz="1200">
                <a:solidFill>
                  <a:schemeClr val="tx1"/>
                </a:solidFill>
                <a:latin typeface="Arial" charset="0"/>
              </a:defRPr>
            </a:lvl3pPr>
            <a:lvl4pPr marL="1584325" indent="-225425">
              <a:spcBef>
                <a:spcPct val="30000"/>
              </a:spcBef>
              <a:defRPr sz="1200">
                <a:solidFill>
                  <a:schemeClr val="tx1"/>
                </a:solidFill>
                <a:latin typeface="Arial" charset="0"/>
              </a:defRPr>
            </a:lvl4pPr>
            <a:lvl5pPr marL="2036763" indent="-225425">
              <a:spcBef>
                <a:spcPct val="30000"/>
              </a:spcBef>
              <a:defRPr sz="1200">
                <a:solidFill>
                  <a:schemeClr val="tx1"/>
                </a:solidFill>
                <a:latin typeface="Arial" charset="0"/>
              </a:defRPr>
            </a:lvl5pPr>
            <a:lvl6pPr marL="2493963" indent="-225425" eaLnBrk="0" fontAlgn="base" hangingPunct="0">
              <a:spcBef>
                <a:spcPct val="30000"/>
              </a:spcBef>
              <a:spcAft>
                <a:spcPct val="0"/>
              </a:spcAft>
              <a:defRPr sz="1200">
                <a:solidFill>
                  <a:schemeClr val="tx1"/>
                </a:solidFill>
                <a:latin typeface="Arial" charset="0"/>
              </a:defRPr>
            </a:lvl6pPr>
            <a:lvl7pPr marL="2951163" indent="-225425" eaLnBrk="0" fontAlgn="base" hangingPunct="0">
              <a:spcBef>
                <a:spcPct val="30000"/>
              </a:spcBef>
              <a:spcAft>
                <a:spcPct val="0"/>
              </a:spcAft>
              <a:defRPr sz="1200">
                <a:solidFill>
                  <a:schemeClr val="tx1"/>
                </a:solidFill>
                <a:latin typeface="Arial" charset="0"/>
              </a:defRPr>
            </a:lvl7pPr>
            <a:lvl8pPr marL="3408363" indent="-225425" eaLnBrk="0" fontAlgn="base" hangingPunct="0">
              <a:spcBef>
                <a:spcPct val="30000"/>
              </a:spcBef>
              <a:spcAft>
                <a:spcPct val="0"/>
              </a:spcAft>
              <a:defRPr sz="1200">
                <a:solidFill>
                  <a:schemeClr val="tx1"/>
                </a:solidFill>
                <a:latin typeface="Arial" charset="0"/>
              </a:defRPr>
            </a:lvl8pPr>
            <a:lvl9pPr marL="3865563" indent="-225425" eaLnBrk="0" fontAlgn="base" hangingPunct="0">
              <a:spcBef>
                <a:spcPct val="30000"/>
              </a:spcBef>
              <a:spcAft>
                <a:spcPct val="0"/>
              </a:spcAft>
              <a:defRPr sz="1200">
                <a:solidFill>
                  <a:schemeClr val="tx1"/>
                </a:solidFill>
                <a:latin typeface="Arial" charset="0"/>
              </a:defRPr>
            </a:lvl9pPr>
          </a:lstStyle>
          <a:p>
            <a:pPr>
              <a:spcBef>
                <a:spcPct val="0"/>
              </a:spcBef>
            </a:pPr>
            <a:fld id="{E9993E53-1C66-4B71-A690-AB02C6EA59F8}" type="slidenum">
              <a:rPr lang="en-GB" altLang="cs-CZ">
                <a:solidFill>
                  <a:srgbClr val="000000"/>
                </a:solidFill>
              </a:rPr>
              <a:pPr>
                <a:spcBef>
                  <a:spcPct val="0"/>
                </a:spcBef>
              </a:pPr>
              <a:t>14</a:t>
            </a:fld>
            <a:endParaRPr lang="en-GB" altLang="cs-CZ">
              <a:solidFill>
                <a:srgbClr val="000000"/>
              </a:solidFill>
            </a:endParaRPr>
          </a:p>
        </p:txBody>
      </p:sp>
      <p:sp>
        <p:nvSpPr>
          <p:cNvPr id="29699" name="Rectangle 2"/>
          <p:cNvSpPr>
            <a:spLocks noGrp="1" noRot="1" noChangeAspect="1" noChangeArrowheads="1" noTextEdit="1"/>
          </p:cNvSpPr>
          <p:nvPr>
            <p:ph type="sldImg"/>
          </p:nvPr>
        </p:nvSpPr>
        <p:spPr>
          <a:xfrm>
            <a:off x="3257550" y="509588"/>
            <a:ext cx="3355975" cy="2517775"/>
          </a:xfrm>
          <a:ln/>
        </p:spPr>
      </p:sp>
      <p:sp>
        <p:nvSpPr>
          <p:cNvPr id="29700" name="Rectangle 3"/>
          <p:cNvSpPr>
            <a:spLocks noGrp="1" noChangeArrowheads="1"/>
          </p:cNvSpPr>
          <p:nvPr>
            <p:ph type="body" idx="1"/>
          </p:nvPr>
        </p:nvSpPr>
        <p:spPr>
          <a:xfrm>
            <a:off x="1316038" y="3198813"/>
            <a:ext cx="7234237" cy="3032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eaLnBrk="1" hangingPunct="1">
              <a:lnSpc>
                <a:spcPct val="80000"/>
              </a:lnSpc>
            </a:pPr>
            <a:r>
              <a:rPr lang="en-GB" altLang="cs-CZ" sz="1000" smtClean="0"/>
              <a:t>This slide focuses on your question: try to formulate on this slide your answers to the following questions:</a:t>
            </a:r>
          </a:p>
          <a:p>
            <a:pPr marL="227013" indent="-227013" eaLnBrk="1" hangingPunct="1">
              <a:lnSpc>
                <a:spcPct val="80000"/>
              </a:lnSpc>
              <a:buFontTx/>
              <a:buChar char="-"/>
            </a:pPr>
            <a:r>
              <a:rPr lang="en-GB" altLang="cs-CZ" sz="1000" smtClean="0"/>
              <a:t>What is your question/issue?</a:t>
            </a:r>
          </a:p>
          <a:p>
            <a:pPr marL="227013" indent="-227013" eaLnBrk="1" hangingPunct="1">
              <a:lnSpc>
                <a:spcPct val="80000"/>
              </a:lnSpc>
              <a:buFontTx/>
              <a:buChar char="-"/>
            </a:pPr>
            <a:r>
              <a:rPr lang="en-GB" altLang="cs-CZ" sz="1000" smtClean="0"/>
              <a:t>Has something been done by policymakers in your region to address this issue or is it a completely new issue?</a:t>
            </a:r>
          </a:p>
          <a:p>
            <a:pPr marL="227013" indent="-227013" eaLnBrk="1" hangingPunct="1">
              <a:lnSpc>
                <a:spcPct val="80000"/>
              </a:lnSpc>
              <a:buFontTx/>
              <a:buChar char="-"/>
            </a:pPr>
            <a:r>
              <a:rPr lang="en-GB" altLang="cs-CZ" sz="1000" smtClean="0"/>
              <a:t>If you have done something in this area, what are the things that worked well for you?</a:t>
            </a:r>
          </a:p>
          <a:p>
            <a:pPr marL="227013" indent="-227013" eaLnBrk="1" hangingPunct="1">
              <a:lnSpc>
                <a:spcPct val="80000"/>
              </a:lnSpc>
              <a:buFontTx/>
              <a:buChar char="-"/>
            </a:pPr>
            <a:r>
              <a:rPr lang="en-GB" altLang="cs-CZ" sz="1000" smtClean="0"/>
              <a:t>If there was anything you have done to address this issue and it did not work, it would be useful for other participants to learn from your experience.</a:t>
            </a:r>
          </a:p>
        </p:txBody>
      </p:sp>
    </p:spTree>
    <p:extLst>
      <p:ext uri="{BB962C8B-B14F-4D97-AF65-F5344CB8AC3E}">
        <p14:creationId xmlns:p14="http://schemas.microsoft.com/office/powerpoint/2010/main" val="3748541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28D7E940-AE9D-436B-A87F-69104393F362}" type="slidenum">
              <a:rPr lang="en-GB" altLang="en-US"/>
              <a:pPr/>
              <a:t>‹#›</a:t>
            </a:fld>
            <a:endParaRPr lang="en-GB" altLang="en-US"/>
          </a:p>
        </p:txBody>
      </p:sp>
    </p:spTree>
    <p:extLst>
      <p:ext uri="{BB962C8B-B14F-4D97-AF65-F5344CB8AC3E}">
        <p14:creationId xmlns:p14="http://schemas.microsoft.com/office/powerpoint/2010/main" val="3746793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0531D6B4-2AF4-48BE-AA36-2CC06A92EABA}" type="slidenum">
              <a:rPr lang="en-GB" altLang="en-US"/>
              <a:pPr/>
              <a:t>‹#›</a:t>
            </a:fld>
            <a:endParaRPr lang="en-GB" altLang="en-US"/>
          </a:p>
        </p:txBody>
      </p:sp>
    </p:spTree>
    <p:extLst>
      <p:ext uri="{BB962C8B-B14F-4D97-AF65-F5344CB8AC3E}">
        <p14:creationId xmlns:p14="http://schemas.microsoft.com/office/powerpoint/2010/main" val="4199825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3F63BBE2-82C9-4838-A4C0-83710D23730C}" type="slidenum">
              <a:rPr lang="en-GB" altLang="en-US"/>
              <a:pPr/>
              <a:t>‹#›</a:t>
            </a:fld>
            <a:endParaRPr lang="en-GB" altLang="en-US"/>
          </a:p>
        </p:txBody>
      </p:sp>
    </p:spTree>
    <p:extLst>
      <p:ext uri="{BB962C8B-B14F-4D97-AF65-F5344CB8AC3E}">
        <p14:creationId xmlns:p14="http://schemas.microsoft.com/office/powerpoint/2010/main" val="2798648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p:cNvPr>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7D28E6B0-FB6E-4DCC-B7D0-E9503C47C926}" type="slidenum">
              <a:rPr lang="en-US" altLang="lv-LV"/>
              <a:pPr/>
              <a:t>‹#›</a:t>
            </a:fld>
            <a:endParaRPr lang="en-US" altLang="lv-LV"/>
          </a:p>
        </p:txBody>
      </p:sp>
    </p:spTree>
    <p:extLst>
      <p:ext uri="{BB962C8B-B14F-4D97-AF65-F5344CB8AC3E}">
        <p14:creationId xmlns:p14="http://schemas.microsoft.com/office/powerpoint/2010/main" val="2589165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0F32A7D5-772B-407A-BE44-03CCE7A0E1F0}" type="slidenum">
              <a:rPr lang="en-GB" altLang="en-US"/>
              <a:pPr/>
              <a:t>‹#›</a:t>
            </a:fld>
            <a:endParaRPr lang="en-GB" altLang="en-US"/>
          </a:p>
        </p:txBody>
      </p:sp>
    </p:spTree>
    <p:extLst>
      <p:ext uri="{BB962C8B-B14F-4D97-AF65-F5344CB8AC3E}">
        <p14:creationId xmlns:p14="http://schemas.microsoft.com/office/powerpoint/2010/main" val="273551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490B60EF-35FD-494F-A096-43A351B23998}" type="slidenum">
              <a:rPr lang="en-GB" altLang="en-US"/>
              <a:pPr/>
              <a:t>‹#›</a:t>
            </a:fld>
            <a:endParaRPr lang="en-GB" altLang="en-US"/>
          </a:p>
        </p:txBody>
      </p:sp>
    </p:spTree>
    <p:extLst>
      <p:ext uri="{BB962C8B-B14F-4D97-AF65-F5344CB8AC3E}">
        <p14:creationId xmlns:p14="http://schemas.microsoft.com/office/powerpoint/2010/main" val="568038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8F1FFA56-DB73-4E37-B261-C983EF1EE71A}" type="slidenum">
              <a:rPr lang="en-GB" altLang="en-US"/>
              <a:pPr/>
              <a:t>‹#›</a:t>
            </a:fld>
            <a:endParaRPr lang="en-GB" altLang="en-US"/>
          </a:p>
        </p:txBody>
      </p:sp>
    </p:spTree>
    <p:extLst>
      <p:ext uri="{BB962C8B-B14F-4D97-AF65-F5344CB8AC3E}">
        <p14:creationId xmlns:p14="http://schemas.microsoft.com/office/powerpoint/2010/main" val="881345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DB951D5C-85BF-4ADA-BAF0-D36CC54A2D69}" type="slidenum">
              <a:rPr lang="en-GB" altLang="en-US"/>
              <a:pPr/>
              <a:t>‹#›</a:t>
            </a:fld>
            <a:endParaRPr lang="en-GB" altLang="en-US"/>
          </a:p>
        </p:txBody>
      </p:sp>
    </p:spTree>
    <p:extLst>
      <p:ext uri="{BB962C8B-B14F-4D97-AF65-F5344CB8AC3E}">
        <p14:creationId xmlns:p14="http://schemas.microsoft.com/office/powerpoint/2010/main" val="3074420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79815C54-74AE-47B5-88A9-2997EC775DE6}" type="slidenum">
              <a:rPr lang="en-GB" altLang="en-US"/>
              <a:pPr/>
              <a:t>‹#›</a:t>
            </a:fld>
            <a:endParaRPr lang="en-GB" altLang="en-US"/>
          </a:p>
        </p:txBody>
      </p:sp>
    </p:spTree>
    <p:extLst>
      <p:ext uri="{BB962C8B-B14F-4D97-AF65-F5344CB8AC3E}">
        <p14:creationId xmlns:p14="http://schemas.microsoft.com/office/powerpoint/2010/main" val="3579397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51C2A7A3-9D8A-4B1A-B6F9-8A6349F5D75A}" type="slidenum">
              <a:rPr lang="en-GB" altLang="en-US"/>
              <a:pPr/>
              <a:t>‹#›</a:t>
            </a:fld>
            <a:endParaRPr lang="en-GB" altLang="en-US"/>
          </a:p>
        </p:txBody>
      </p:sp>
    </p:spTree>
    <p:extLst>
      <p:ext uri="{BB962C8B-B14F-4D97-AF65-F5344CB8AC3E}">
        <p14:creationId xmlns:p14="http://schemas.microsoft.com/office/powerpoint/2010/main" val="2257080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545CE517-E015-4978-B447-E831576D8400}" type="slidenum">
              <a:rPr lang="en-GB" altLang="en-US"/>
              <a:pPr/>
              <a:t>‹#›</a:t>
            </a:fld>
            <a:endParaRPr lang="en-GB" altLang="en-US"/>
          </a:p>
        </p:txBody>
      </p:sp>
    </p:spTree>
    <p:extLst>
      <p:ext uri="{BB962C8B-B14F-4D97-AF65-F5344CB8AC3E}">
        <p14:creationId xmlns:p14="http://schemas.microsoft.com/office/powerpoint/2010/main" val="3649664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5D84391D-7731-41F6-BC46-CA59B32B376D}" type="slidenum">
              <a:rPr lang="en-GB" altLang="en-US"/>
              <a:pPr/>
              <a:t>‹#›</a:t>
            </a:fld>
            <a:endParaRPr lang="en-GB" altLang="en-US"/>
          </a:p>
        </p:txBody>
      </p:sp>
    </p:spTree>
    <p:extLst>
      <p:ext uri="{BB962C8B-B14F-4D97-AF65-F5344CB8AC3E}">
        <p14:creationId xmlns:p14="http://schemas.microsoft.com/office/powerpoint/2010/main" val="3328582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b="0">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b="0"/>
            </a:lvl1pPr>
          </a:lstStyle>
          <a:p>
            <a:fld id="{99A50F37-535F-4967-AB87-8D1238E0E791}"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19"/>
          <p:cNvSpPr>
            <a:spLocks noChangeArrowheads="1"/>
          </p:cNvSpPr>
          <p:nvPr/>
        </p:nvSpPr>
        <p:spPr bwMode="auto">
          <a:xfrm>
            <a:off x="654050" y="557213"/>
            <a:ext cx="66468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839788">
              <a:spcBef>
                <a:spcPct val="20000"/>
              </a:spcBef>
              <a:buChar char="•"/>
              <a:defRPr sz="3200">
                <a:solidFill>
                  <a:schemeClr val="tx1"/>
                </a:solidFill>
                <a:latin typeface="Arial" charset="0"/>
              </a:defRPr>
            </a:lvl1pPr>
            <a:lvl2pPr marL="742950" indent="-285750" defTabSz="839788">
              <a:spcBef>
                <a:spcPct val="20000"/>
              </a:spcBef>
              <a:buChar char="–"/>
              <a:defRPr sz="2800">
                <a:solidFill>
                  <a:schemeClr val="tx1"/>
                </a:solidFill>
                <a:latin typeface="Arial" charset="0"/>
              </a:defRPr>
            </a:lvl2pPr>
            <a:lvl3pPr marL="1143000" indent="-228600" defTabSz="839788">
              <a:spcBef>
                <a:spcPct val="20000"/>
              </a:spcBef>
              <a:buChar char="•"/>
              <a:defRPr sz="2400">
                <a:solidFill>
                  <a:schemeClr val="tx1"/>
                </a:solidFill>
                <a:latin typeface="Arial" charset="0"/>
              </a:defRPr>
            </a:lvl3pPr>
            <a:lvl4pPr marL="1600200" indent="-228600" defTabSz="839788">
              <a:spcBef>
                <a:spcPct val="20000"/>
              </a:spcBef>
              <a:buChar char="–"/>
              <a:defRPr sz="2000">
                <a:solidFill>
                  <a:schemeClr val="tx1"/>
                </a:solidFill>
                <a:latin typeface="Arial" charset="0"/>
              </a:defRPr>
            </a:lvl4pPr>
            <a:lvl5pPr marL="2057400" indent="-228600" defTabSz="839788">
              <a:spcBef>
                <a:spcPct val="20000"/>
              </a:spcBef>
              <a:buChar char="»"/>
              <a:defRPr sz="2000">
                <a:solidFill>
                  <a:schemeClr val="tx1"/>
                </a:solidFill>
                <a:latin typeface="Arial" charset="0"/>
              </a:defRPr>
            </a:lvl5pPr>
            <a:lvl6pPr marL="2514600" indent="-228600" defTabSz="839788" eaLnBrk="0" fontAlgn="base" hangingPunct="0">
              <a:spcBef>
                <a:spcPct val="20000"/>
              </a:spcBef>
              <a:spcAft>
                <a:spcPct val="0"/>
              </a:spcAft>
              <a:buChar char="»"/>
              <a:defRPr sz="2000">
                <a:solidFill>
                  <a:schemeClr val="tx1"/>
                </a:solidFill>
                <a:latin typeface="Arial" charset="0"/>
              </a:defRPr>
            </a:lvl6pPr>
            <a:lvl7pPr marL="2971800" indent="-228600" defTabSz="839788" eaLnBrk="0" fontAlgn="base" hangingPunct="0">
              <a:spcBef>
                <a:spcPct val="20000"/>
              </a:spcBef>
              <a:spcAft>
                <a:spcPct val="0"/>
              </a:spcAft>
              <a:buChar char="»"/>
              <a:defRPr sz="2000">
                <a:solidFill>
                  <a:schemeClr val="tx1"/>
                </a:solidFill>
                <a:latin typeface="Arial" charset="0"/>
              </a:defRPr>
            </a:lvl7pPr>
            <a:lvl8pPr marL="3429000" indent="-228600" defTabSz="839788" eaLnBrk="0" fontAlgn="base" hangingPunct="0">
              <a:spcBef>
                <a:spcPct val="20000"/>
              </a:spcBef>
              <a:spcAft>
                <a:spcPct val="0"/>
              </a:spcAft>
              <a:buChar char="»"/>
              <a:defRPr sz="2000">
                <a:solidFill>
                  <a:schemeClr val="tx1"/>
                </a:solidFill>
                <a:latin typeface="Arial" charset="0"/>
              </a:defRPr>
            </a:lvl8pPr>
            <a:lvl9pPr marL="3886200" indent="-228600" defTabSz="839788"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800" b="0" dirty="0">
              <a:solidFill>
                <a:schemeClr val="bg1"/>
              </a:solidFill>
              <a:ea typeface="MS PGothic" pitchFamily="34" charset="-128"/>
              <a:cs typeface="Arial" charset="0"/>
            </a:endParaRPr>
          </a:p>
        </p:txBody>
      </p:sp>
      <p:sp>
        <p:nvSpPr>
          <p:cNvPr id="5123" name="Rectangle 7"/>
          <p:cNvSpPr>
            <a:spLocks noGrp="1" noChangeArrowheads="1"/>
          </p:cNvSpPr>
          <p:nvPr>
            <p:ph type="title"/>
          </p:nvPr>
        </p:nvSpPr>
        <p:spPr>
          <a:xfrm>
            <a:off x="2484438" y="188913"/>
            <a:ext cx="4103687" cy="1511300"/>
          </a:xfrm>
        </p:spPr>
        <p:txBody>
          <a:bodyPr/>
          <a:lstStyle/>
          <a:p>
            <a:pPr eaLnBrk="1" hangingPunct="1">
              <a:spcAft>
                <a:spcPts val="1200"/>
              </a:spcAft>
            </a:pPr>
            <a:r>
              <a:rPr lang="en-GB" altLang="en-US" sz="3600" b="1" i="1" dirty="0" smtClean="0">
                <a:solidFill>
                  <a:srgbClr val="0070C0"/>
                </a:solidFill>
                <a:latin typeface="Calibri" pitchFamily="34" charset="0"/>
              </a:rPr>
              <a:t>Peer </a:t>
            </a:r>
            <a:r>
              <a:rPr lang="en-GB" altLang="en-US" sz="3600" b="1" i="1" dirty="0" err="1" smtClean="0">
                <a:solidFill>
                  <a:srgbClr val="0070C0"/>
                </a:solidFill>
                <a:latin typeface="Calibri" pitchFamily="34" charset="0"/>
              </a:rPr>
              <a:t>eXchange</a:t>
            </a:r>
            <a:r>
              <a:rPr lang="en-GB" altLang="en-US" sz="3600" b="1" i="1" smtClean="0">
                <a:solidFill>
                  <a:srgbClr val="0070C0"/>
                </a:solidFill>
                <a:latin typeface="Calibri" pitchFamily="34" charset="0"/>
              </a:rPr>
              <a:t> &amp; Learning</a:t>
            </a:r>
          </a:p>
        </p:txBody>
      </p:sp>
      <p:pic>
        <p:nvPicPr>
          <p:cNvPr id="512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0"/>
            <a:ext cx="2555875"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14"/>
          <p:cNvSpPr>
            <a:spLocks noGrp="1" noChangeArrowheads="1"/>
          </p:cNvSpPr>
          <p:nvPr>
            <p:ph type="body" sz="half" idx="1"/>
          </p:nvPr>
        </p:nvSpPr>
        <p:spPr>
          <a:xfrm>
            <a:off x="0" y="1909763"/>
            <a:ext cx="9144000" cy="3606800"/>
          </a:xfrm>
        </p:spPr>
        <p:txBody>
          <a:bodyPr/>
          <a:lstStyle/>
          <a:p>
            <a:pPr algn="ctr" eaLnBrk="1" hangingPunct="1">
              <a:buFontTx/>
              <a:buNone/>
            </a:pPr>
            <a:r>
              <a:rPr lang="en-GB" altLang="en-US" sz="3800" b="1" dirty="0" smtClean="0">
                <a:solidFill>
                  <a:srgbClr val="0070C0"/>
                </a:solidFill>
                <a:latin typeface="Calibri" pitchFamily="34" charset="0"/>
              </a:rPr>
              <a:t>Entrepreneurial Discovery Process</a:t>
            </a:r>
          </a:p>
          <a:p>
            <a:pPr algn="ctr" eaLnBrk="1" hangingPunct="1">
              <a:buFontTx/>
              <a:buNone/>
            </a:pPr>
            <a:r>
              <a:rPr lang="en-GB" altLang="en-US" sz="3800" b="1" dirty="0" smtClean="0">
                <a:solidFill>
                  <a:srgbClr val="0070C0"/>
                </a:solidFill>
                <a:latin typeface="Calibri" pitchFamily="34" charset="0"/>
              </a:rPr>
              <a:t>for Smart Specialisation Strategies (EDP)</a:t>
            </a:r>
          </a:p>
          <a:p>
            <a:pPr algn="ctr" eaLnBrk="1" hangingPunct="1">
              <a:buFontTx/>
              <a:buNone/>
            </a:pPr>
            <a:endParaRPr lang="en-GB" altLang="en-US" sz="2400" dirty="0" smtClean="0">
              <a:solidFill>
                <a:srgbClr val="0070C0"/>
              </a:solidFill>
              <a:latin typeface="Calibri" pitchFamily="34" charset="0"/>
            </a:endParaRPr>
          </a:p>
          <a:p>
            <a:pPr algn="r" eaLnBrk="1" hangingPunct="1">
              <a:buFontTx/>
              <a:buNone/>
            </a:pPr>
            <a:r>
              <a:rPr lang="lv-LV" altLang="en-US" sz="4800" dirty="0" err="1" smtClean="0">
                <a:solidFill>
                  <a:srgbClr val="000066"/>
                </a:solidFill>
                <a:latin typeface="Calibri" pitchFamily="34" charset="0"/>
              </a:rPr>
              <a:t>Liepaja</a:t>
            </a:r>
            <a:r>
              <a:rPr lang="lv-LV" altLang="en-US" sz="4800" dirty="0" smtClean="0">
                <a:solidFill>
                  <a:srgbClr val="000066"/>
                </a:solidFill>
                <a:latin typeface="Calibri" pitchFamily="34" charset="0"/>
              </a:rPr>
              <a:t>, </a:t>
            </a:r>
            <a:r>
              <a:rPr lang="lv-LV" altLang="en-US" sz="4800" dirty="0" err="1" smtClean="0">
                <a:solidFill>
                  <a:srgbClr val="000066"/>
                </a:solidFill>
                <a:latin typeface="Calibri" pitchFamily="34" charset="0"/>
              </a:rPr>
              <a:t>Latvia</a:t>
            </a:r>
            <a:endParaRPr lang="lv-LV" altLang="en-US" sz="4800" dirty="0" smtClean="0">
              <a:solidFill>
                <a:srgbClr val="000066"/>
              </a:solidFill>
              <a:latin typeface="Calibri" pitchFamily="34" charset="0"/>
            </a:endParaRPr>
          </a:p>
          <a:p>
            <a:pPr algn="ctr" eaLnBrk="1" hangingPunct="1">
              <a:buFontTx/>
              <a:buNone/>
            </a:pPr>
            <a:endParaRPr lang="en-GB" altLang="en-US" dirty="0" smtClean="0">
              <a:solidFill>
                <a:srgbClr val="000066"/>
              </a:solidFill>
              <a:latin typeface="Cambria" pitchFamily="18" charset="0"/>
            </a:endParaRPr>
          </a:p>
        </p:txBody>
      </p:sp>
      <p:sp>
        <p:nvSpPr>
          <p:cNvPr id="2054" name="Rectangle 16"/>
          <p:cNvSpPr>
            <a:spLocks noChangeArrowheads="1"/>
          </p:cNvSpPr>
          <p:nvPr/>
        </p:nvSpPr>
        <p:spPr bwMode="auto">
          <a:xfrm>
            <a:off x="5111750" y="5292725"/>
            <a:ext cx="3563938" cy="1448643"/>
          </a:xfrm>
          <a:prstGeom prst="rect">
            <a:avLst/>
          </a:prstGeom>
          <a:noFill/>
          <a:ln>
            <a:noFill/>
          </a:ln>
          <a:effectLst/>
          <a:extLst/>
        </p:spPr>
        <p:txBody>
          <a:bodyPr anchor="ctr"/>
          <a:lstStyle/>
          <a:p>
            <a:pPr algn="ctr" eaLnBrk="1" hangingPunct="1">
              <a:defRPr/>
            </a:pPr>
            <a:r>
              <a:rPr lang="en-GB" altLang="en-US" sz="2000" b="0" dirty="0">
                <a:solidFill>
                  <a:srgbClr val="0070C0"/>
                </a:solidFill>
                <a:latin typeface="Calibri" panose="020F0502020204030204" pitchFamily="34" charset="0"/>
              </a:rPr>
              <a:t>Aarhus, 19 March 2018</a:t>
            </a:r>
            <a:r>
              <a:rPr lang="en-GB" altLang="en-US" sz="2000" dirty="0">
                <a:solidFill>
                  <a:srgbClr val="0070C0"/>
                </a:solidFill>
                <a:latin typeface="Calibri" panose="020F0502020204030204" pitchFamily="34" charset="0"/>
                <a:ea typeface="+mj-ea"/>
                <a:cs typeface="+mj-cs"/>
              </a:rPr>
              <a:t/>
            </a:r>
            <a:br>
              <a:rPr lang="en-GB" altLang="en-US" sz="2000" dirty="0">
                <a:solidFill>
                  <a:srgbClr val="0070C0"/>
                </a:solidFill>
                <a:latin typeface="Calibri" panose="020F0502020204030204" pitchFamily="34" charset="0"/>
                <a:ea typeface="+mj-ea"/>
                <a:cs typeface="+mj-cs"/>
              </a:rPr>
            </a:br>
            <a:r>
              <a:rPr lang="lv-LV" altLang="en-US" sz="2000" dirty="0">
                <a:solidFill>
                  <a:srgbClr val="0070C0"/>
                </a:solidFill>
                <a:latin typeface="Calibri" panose="020F0502020204030204" pitchFamily="34" charset="0"/>
                <a:ea typeface="+mj-ea"/>
                <a:cs typeface="+mj-cs"/>
              </a:rPr>
              <a:t>Jānis Paiders (MES)</a:t>
            </a:r>
          </a:p>
          <a:p>
            <a:pPr algn="ctr" eaLnBrk="1" hangingPunct="1">
              <a:defRPr/>
            </a:pPr>
            <a:r>
              <a:rPr lang="lv-LV" altLang="en-US" sz="2000" dirty="0">
                <a:solidFill>
                  <a:srgbClr val="0070C0"/>
                </a:solidFill>
                <a:latin typeface="Calibri" panose="020F0502020204030204" pitchFamily="34" charset="0"/>
                <a:ea typeface="+mj-ea"/>
                <a:cs typeface="+mj-cs"/>
              </a:rPr>
              <a:t>&amp;</a:t>
            </a:r>
          </a:p>
          <a:p>
            <a:pPr algn="ctr" eaLnBrk="1" hangingPunct="1">
              <a:defRPr/>
            </a:pPr>
            <a:r>
              <a:rPr lang="lv-LV" altLang="en-US" sz="2000" dirty="0">
                <a:solidFill>
                  <a:srgbClr val="0070C0"/>
                </a:solidFill>
                <a:latin typeface="Calibri" panose="020F0502020204030204" pitchFamily="34" charset="0"/>
                <a:ea typeface="+mj-ea"/>
                <a:cs typeface="+mj-cs"/>
              </a:rPr>
              <a:t>Lilita </a:t>
            </a:r>
            <a:r>
              <a:rPr lang="lv-LV" altLang="en-US" sz="2000" dirty="0" smtClean="0">
                <a:solidFill>
                  <a:srgbClr val="0070C0"/>
                </a:solidFill>
                <a:latin typeface="Calibri" panose="020F0502020204030204" pitchFamily="34" charset="0"/>
                <a:ea typeface="+mj-ea"/>
                <a:cs typeface="+mj-cs"/>
              </a:rPr>
              <a:t>Ābele, Anita </a:t>
            </a:r>
            <a:r>
              <a:rPr lang="lv-LV" altLang="en-US" sz="2000" dirty="0" err="1" smtClean="0">
                <a:solidFill>
                  <a:srgbClr val="0070C0"/>
                </a:solidFill>
                <a:latin typeface="Calibri" panose="020F0502020204030204" pitchFamily="34" charset="0"/>
                <a:ea typeface="+mj-ea"/>
                <a:cs typeface="+mj-cs"/>
              </a:rPr>
              <a:t>Jansone</a:t>
            </a:r>
            <a:r>
              <a:rPr lang="lv-LV" altLang="en-US" sz="2000" dirty="0" smtClean="0">
                <a:solidFill>
                  <a:srgbClr val="0070C0"/>
                </a:solidFill>
                <a:latin typeface="Calibri" panose="020F0502020204030204" pitchFamily="34" charset="0"/>
                <a:ea typeface="+mj-ea"/>
                <a:cs typeface="+mj-cs"/>
              </a:rPr>
              <a:t> </a:t>
            </a:r>
            <a:r>
              <a:rPr lang="lv-LV" altLang="en-US" sz="2000" dirty="0">
                <a:solidFill>
                  <a:srgbClr val="0070C0"/>
                </a:solidFill>
                <a:latin typeface="Calibri" panose="020F0502020204030204" pitchFamily="34" charset="0"/>
                <a:ea typeface="+mj-ea"/>
                <a:cs typeface="+mj-cs"/>
              </a:rPr>
              <a:t>(</a:t>
            </a:r>
            <a:r>
              <a:rPr lang="lv-LV" altLang="en-US" sz="2000" dirty="0" err="1">
                <a:solidFill>
                  <a:srgbClr val="0070C0"/>
                </a:solidFill>
                <a:latin typeface="Calibri" panose="020F0502020204030204" pitchFamily="34" charset="0"/>
                <a:ea typeface="+mj-ea"/>
                <a:cs typeface="+mj-cs"/>
              </a:rPr>
              <a:t>LiepU</a:t>
            </a:r>
            <a:r>
              <a:rPr lang="lv-LV" altLang="en-US" sz="2000" dirty="0">
                <a:solidFill>
                  <a:srgbClr val="0070C0"/>
                </a:solidFill>
                <a:latin typeface="Calibri" panose="020F0502020204030204" pitchFamily="34" charset="0"/>
                <a:ea typeface="+mj-ea"/>
                <a:cs typeface="+mj-cs"/>
              </a:rPr>
              <a:t>)</a:t>
            </a:r>
            <a:endParaRPr lang="en-GB" altLang="en-US" sz="2000" dirty="0">
              <a:solidFill>
                <a:srgbClr val="0070C0"/>
              </a:solidFill>
              <a:latin typeface="Calibri" panose="020F0502020204030204" pitchFamily="34" charset="0"/>
              <a:ea typeface="+mj-ea"/>
              <a:cs typeface="+mj-cs"/>
            </a:endParaRPr>
          </a:p>
        </p:txBody>
      </p:sp>
      <p:pic>
        <p:nvPicPr>
          <p:cNvPr id="5127" name="Picture 7" descr="H:\Desktop\PXL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7938"/>
            <a:ext cx="2122488"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3662363"/>
            <a:ext cx="5256138" cy="3151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Tm="1377"/>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19"/>
          <p:cNvSpPr>
            <a:spLocks noChangeArrowheads="1"/>
          </p:cNvSpPr>
          <p:nvPr/>
        </p:nvSpPr>
        <p:spPr bwMode="auto">
          <a:xfrm>
            <a:off x="654050" y="557213"/>
            <a:ext cx="66468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839788">
              <a:spcBef>
                <a:spcPct val="20000"/>
              </a:spcBef>
              <a:buChar char="•"/>
              <a:defRPr sz="3200">
                <a:solidFill>
                  <a:schemeClr val="tx1"/>
                </a:solidFill>
                <a:latin typeface="Arial" charset="0"/>
              </a:defRPr>
            </a:lvl1pPr>
            <a:lvl2pPr marL="742950" indent="-285750" defTabSz="839788">
              <a:spcBef>
                <a:spcPct val="20000"/>
              </a:spcBef>
              <a:buChar char="–"/>
              <a:defRPr sz="2800">
                <a:solidFill>
                  <a:schemeClr val="tx1"/>
                </a:solidFill>
                <a:latin typeface="Arial" charset="0"/>
              </a:defRPr>
            </a:lvl2pPr>
            <a:lvl3pPr marL="1143000" indent="-228600" defTabSz="839788">
              <a:spcBef>
                <a:spcPct val="20000"/>
              </a:spcBef>
              <a:buChar char="•"/>
              <a:defRPr sz="2400">
                <a:solidFill>
                  <a:schemeClr val="tx1"/>
                </a:solidFill>
                <a:latin typeface="Arial" charset="0"/>
              </a:defRPr>
            </a:lvl3pPr>
            <a:lvl4pPr marL="1600200" indent="-228600" defTabSz="839788">
              <a:spcBef>
                <a:spcPct val="20000"/>
              </a:spcBef>
              <a:buChar char="–"/>
              <a:defRPr sz="2000">
                <a:solidFill>
                  <a:schemeClr val="tx1"/>
                </a:solidFill>
                <a:latin typeface="Arial" charset="0"/>
              </a:defRPr>
            </a:lvl4pPr>
            <a:lvl5pPr marL="2057400" indent="-228600" defTabSz="839788">
              <a:spcBef>
                <a:spcPct val="20000"/>
              </a:spcBef>
              <a:buChar char="»"/>
              <a:defRPr sz="2000">
                <a:solidFill>
                  <a:schemeClr val="tx1"/>
                </a:solidFill>
                <a:latin typeface="Arial" charset="0"/>
              </a:defRPr>
            </a:lvl5pPr>
            <a:lvl6pPr marL="2514600" indent="-228600" defTabSz="839788" eaLnBrk="0" fontAlgn="base" hangingPunct="0">
              <a:spcBef>
                <a:spcPct val="20000"/>
              </a:spcBef>
              <a:spcAft>
                <a:spcPct val="0"/>
              </a:spcAft>
              <a:buChar char="»"/>
              <a:defRPr sz="2000">
                <a:solidFill>
                  <a:schemeClr val="tx1"/>
                </a:solidFill>
                <a:latin typeface="Arial" charset="0"/>
              </a:defRPr>
            </a:lvl6pPr>
            <a:lvl7pPr marL="2971800" indent="-228600" defTabSz="839788" eaLnBrk="0" fontAlgn="base" hangingPunct="0">
              <a:spcBef>
                <a:spcPct val="20000"/>
              </a:spcBef>
              <a:spcAft>
                <a:spcPct val="0"/>
              </a:spcAft>
              <a:buChar char="»"/>
              <a:defRPr sz="2000">
                <a:solidFill>
                  <a:schemeClr val="tx1"/>
                </a:solidFill>
                <a:latin typeface="Arial" charset="0"/>
              </a:defRPr>
            </a:lvl7pPr>
            <a:lvl8pPr marL="3429000" indent="-228600" defTabSz="839788" eaLnBrk="0" fontAlgn="base" hangingPunct="0">
              <a:spcBef>
                <a:spcPct val="20000"/>
              </a:spcBef>
              <a:spcAft>
                <a:spcPct val="0"/>
              </a:spcAft>
              <a:buChar char="»"/>
              <a:defRPr sz="2000">
                <a:solidFill>
                  <a:schemeClr val="tx1"/>
                </a:solidFill>
                <a:latin typeface="Arial" charset="0"/>
              </a:defRPr>
            </a:lvl8pPr>
            <a:lvl9pPr marL="3886200" indent="-228600" defTabSz="839788"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700" b="0">
              <a:solidFill>
                <a:schemeClr val="bg1"/>
              </a:solidFill>
              <a:latin typeface="Verdana" pitchFamily="34" charset="0"/>
              <a:ea typeface="Verdana" pitchFamily="34" charset="0"/>
              <a:cs typeface="Verdana" pitchFamily="34" charset="0"/>
            </a:endParaRPr>
          </a:p>
        </p:txBody>
      </p:sp>
      <p:sp>
        <p:nvSpPr>
          <p:cNvPr id="18435" name="Rectangle 4"/>
          <p:cNvSpPr>
            <a:spLocks noGrp="1" noChangeArrowheads="1"/>
          </p:cNvSpPr>
          <p:nvPr>
            <p:ph type="title"/>
          </p:nvPr>
        </p:nvSpPr>
        <p:spPr>
          <a:xfrm>
            <a:off x="250825" y="233363"/>
            <a:ext cx="8569325" cy="647700"/>
          </a:xfrm>
        </p:spPr>
        <p:txBody>
          <a:bodyPr/>
          <a:lstStyle/>
          <a:p>
            <a:pPr algn="l" eaLnBrk="1" hangingPunct="1"/>
            <a:r>
              <a:rPr lang="en-US" altLang="en-US" sz="2800" b="1" smtClean="0">
                <a:solidFill>
                  <a:schemeClr val="tx1"/>
                </a:solidFill>
                <a:latin typeface="Verdana" pitchFamily="34" charset="0"/>
                <a:ea typeface="Verdana" pitchFamily="34" charset="0"/>
                <a:cs typeface="Verdana" pitchFamily="34" charset="0"/>
              </a:rPr>
              <a:t>EDP for the RIS3 design</a:t>
            </a:r>
          </a:p>
        </p:txBody>
      </p:sp>
      <p:sp>
        <p:nvSpPr>
          <p:cNvPr id="18436" name="Rectangle 6"/>
          <p:cNvSpPr>
            <a:spLocks noGrp="1" noChangeArrowheads="1"/>
          </p:cNvSpPr>
          <p:nvPr>
            <p:ph type="body" sz="half" idx="1"/>
          </p:nvPr>
        </p:nvSpPr>
        <p:spPr>
          <a:xfrm>
            <a:off x="395288" y="1484784"/>
            <a:ext cx="8094662" cy="5012854"/>
          </a:xfrm>
        </p:spPr>
        <p:txBody>
          <a:bodyPr/>
          <a:lstStyle/>
          <a:p>
            <a:pPr marL="0" lvl="3" indent="0" algn="just" eaLnBrk="1" hangingPunct="1">
              <a:lnSpc>
                <a:spcPct val="90000"/>
              </a:lnSpc>
              <a:spcBef>
                <a:spcPts val="1800"/>
              </a:spcBef>
              <a:spcAft>
                <a:spcPts val="600"/>
              </a:spcAft>
              <a:buFontTx/>
              <a:buNone/>
            </a:pPr>
            <a:r>
              <a:rPr lang="en-US" altLang="en-US" dirty="0" smtClean="0">
                <a:latin typeface="Verdana" pitchFamily="34" charset="0"/>
                <a:ea typeface="Verdana" pitchFamily="34" charset="0"/>
                <a:cs typeface="Verdana" pitchFamily="34" charset="0"/>
              </a:rPr>
              <a:t>Nationally, it is challenging to reach the target group and involve it in the discussions. Only large enterprises are directly invited to participate in the process, while medium and small enterprises are left out mainly due to difficulty to reach them. </a:t>
            </a:r>
          </a:p>
          <a:p>
            <a:pPr marL="0" lvl="3" indent="0" algn="just" eaLnBrk="1" hangingPunct="1">
              <a:lnSpc>
                <a:spcPct val="90000"/>
              </a:lnSpc>
              <a:spcBef>
                <a:spcPts val="1800"/>
              </a:spcBef>
              <a:spcAft>
                <a:spcPts val="600"/>
              </a:spcAft>
              <a:buFontTx/>
              <a:buNone/>
            </a:pPr>
            <a:r>
              <a:rPr lang="en-US" altLang="en-US" dirty="0" smtClean="0">
                <a:latin typeface="Verdana" pitchFamily="34" charset="0"/>
                <a:ea typeface="Verdana" pitchFamily="34" charset="0"/>
                <a:cs typeface="Verdana" pitchFamily="34" charset="0"/>
              </a:rPr>
              <a:t>However it has been good cooperation between the Ministry of Economics and the Smart un Green Technologies' Cluster in Liepaja region. The ministry invites business representatives, such as clusters,  for a discussion  how to better involve entrepreneurs in the RIS3 process.</a:t>
            </a:r>
          </a:p>
          <a:p>
            <a:pPr marL="0" lvl="3" indent="0" algn="just" eaLnBrk="1" hangingPunct="1">
              <a:lnSpc>
                <a:spcPct val="90000"/>
              </a:lnSpc>
              <a:spcBef>
                <a:spcPts val="1800"/>
              </a:spcBef>
              <a:spcAft>
                <a:spcPts val="600"/>
              </a:spcAft>
              <a:buFontTx/>
              <a:buNone/>
            </a:pPr>
            <a:r>
              <a:rPr lang="en-US" altLang="en-US" dirty="0" smtClean="0">
                <a:latin typeface="Verdana" pitchFamily="34" charset="0"/>
                <a:ea typeface="Verdana" pitchFamily="34" charset="0"/>
                <a:cs typeface="Verdana" pitchFamily="34" charset="0"/>
              </a:rPr>
              <a:t>Experience has shown that it is better to discuss the RIS3 or other policy initiatives with business representatives</a:t>
            </a:r>
            <a:r>
              <a:rPr lang="lv-LV" altLang="en-US" dirty="0" smtClean="0">
                <a:latin typeface="Verdana" pitchFamily="34" charset="0"/>
                <a:ea typeface="Verdana" pitchFamily="34" charset="0"/>
                <a:cs typeface="Verdana" pitchFamily="34" charset="0"/>
              </a:rPr>
              <a:t> </a:t>
            </a:r>
            <a:r>
              <a:rPr lang="lv-LV" altLang="en-US" dirty="0" err="1" smtClean="0">
                <a:latin typeface="Verdana" pitchFamily="34" charset="0"/>
                <a:ea typeface="Verdana" pitchFamily="34" charset="0"/>
                <a:cs typeface="Verdana" pitchFamily="34" charset="0"/>
              </a:rPr>
              <a:t>rather</a:t>
            </a:r>
            <a:r>
              <a:rPr lang="lv-LV" altLang="en-US" dirty="0" smtClean="0">
                <a:latin typeface="Verdana" pitchFamily="34" charset="0"/>
                <a:ea typeface="Verdana" pitchFamily="34" charset="0"/>
                <a:cs typeface="Verdana" pitchFamily="34" charset="0"/>
              </a:rPr>
              <a:t> </a:t>
            </a:r>
            <a:r>
              <a:rPr lang="lv-LV" altLang="en-US" dirty="0" err="1" smtClean="0">
                <a:latin typeface="Verdana" pitchFamily="34" charset="0"/>
                <a:ea typeface="Verdana" pitchFamily="34" charset="0"/>
                <a:cs typeface="Verdana" pitchFamily="34" charset="0"/>
              </a:rPr>
              <a:t>than</a:t>
            </a:r>
            <a:r>
              <a:rPr lang="lv-LV" altLang="en-US" dirty="0" smtClean="0">
                <a:latin typeface="Verdana" pitchFamily="34" charset="0"/>
                <a:ea typeface="Verdana" pitchFamily="34" charset="0"/>
                <a:cs typeface="Verdana" pitchFamily="34" charset="0"/>
              </a:rPr>
              <a:t> </a:t>
            </a:r>
            <a:r>
              <a:rPr lang="lv-LV" altLang="en-US" dirty="0" err="1" smtClean="0">
                <a:latin typeface="Verdana" pitchFamily="34" charset="0"/>
                <a:ea typeface="Verdana" pitchFamily="34" charset="0"/>
                <a:cs typeface="Verdana" pitchFamily="34" charset="0"/>
              </a:rPr>
              <a:t>individual</a:t>
            </a:r>
            <a:r>
              <a:rPr lang="lv-LV" altLang="en-US" dirty="0" smtClean="0">
                <a:latin typeface="Verdana" pitchFamily="34" charset="0"/>
                <a:ea typeface="Verdana" pitchFamily="34" charset="0"/>
                <a:cs typeface="Verdana" pitchFamily="34" charset="0"/>
              </a:rPr>
              <a:t> </a:t>
            </a:r>
            <a:r>
              <a:rPr lang="lv-LV" altLang="en-US" dirty="0" err="1" smtClean="0">
                <a:latin typeface="Verdana" pitchFamily="34" charset="0"/>
                <a:ea typeface="Verdana" pitchFamily="34" charset="0"/>
                <a:cs typeface="Verdana" pitchFamily="34" charset="0"/>
              </a:rPr>
              <a:t>enterprises</a:t>
            </a:r>
            <a:r>
              <a:rPr lang="en-US" altLang="en-US" dirty="0" smtClean="0">
                <a:latin typeface="Verdana" pitchFamily="34" charset="0"/>
                <a:ea typeface="Verdana" pitchFamily="34" charset="0"/>
                <a:cs typeface="Verdana" pitchFamily="34" charset="0"/>
              </a:rPr>
              <a:t> because they represent a large number of SMEs.</a:t>
            </a:r>
          </a:p>
        </p:txBody>
      </p:sp>
      <p:sp>
        <p:nvSpPr>
          <p:cNvPr id="18437"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DDAE46F-7E5B-4A37-AF2E-77E59F6EBA9F}" type="slidenum">
              <a:rPr lang="en-US" altLang="en-US" sz="1200">
                <a:latin typeface="Verdana" pitchFamily="34" charset="0"/>
                <a:ea typeface="Verdana" pitchFamily="34" charset="0"/>
                <a:cs typeface="Verdana" pitchFamily="34" charset="0"/>
              </a:rPr>
              <a:pPr>
                <a:spcBef>
                  <a:spcPct val="0"/>
                </a:spcBef>
                <a:buFontTx/>
                <a:buNone/>
              </a:pPr>
              <a:t>10</a:t>
            </a:fld>
            <a:endParaRPr lang="en-US" altLang="en-US" sz="120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19"/>
          <p:cNvSpPr>
            <a:spLocks noChangeArrowheads="1"/>
          </p:cNvSpPr>
          <p:nvPr/>
        </p:nvSpPr>
        <p:spPr bwMode="auto">
          <a:xfrm>
            <a:off x="654050" y="557213"/>
            <a:ext cx="66468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839788">
              <a:spcBef>
                <a:spcPct val="20000"/>
              </a:spcBef>
              <a:buChar char="•"/>
              <a:defRPr sz="3200">
                <a:solidFill>
                  <a:schemeClr val="tx1"/>
                </a:solidFill>
                <a:latin typeface="Arial" charset="0"/>
              </a:defRPr>
            </a:lvl1pPr>
            <a:lvl2pPr marL="742950" indent="-285750" defTabSz="839788">
              <a:spcBef>
                <a:spcPct val="20000"/>
              </a:spcBef>
              <a:buChar char="–"/>
              <a:defRPr sz="2800">
                <a:solidFill>
                  <a:schemeClr val="tx1"/>
                </a:solidFill>
                <a:latin typeface="Arial" charset="0"/>
              </a:defRPr>
            </a:lvl2pPr>
            <a:lvl3pPr marL="1143000" indent="-228600" defTabSz="839788">
              <a:spcBef>
                <a:spcPct val="20000"/>
              </a:spcBef>
              <a:buChar char="•"/>
              <a:defRPr sz="2400">
                <a:solidFill>
                  <a:schemeClr val="tx1"/>
                </a:solidFill>
                <a:latin typeface="Arial" charset="0"/>
              </a:defRPr>
            </a:lvl3pPr>
            <a:lvl4pPr marL="1600200" indent="-228600" defTabSz="839788">
              <a:spcBef>
                <a:spcPct val="20000"/>
              </a:spcBef>
              <a:buChar char="–"/>
              <a:defRPr sz="2000">
                <a:solidFill>
                  <a:schemeClr val="tx1"/>
                </a:solidFill>
                <a:latin typeface="Arial" charset="0"/>
              </a:defRPr>
            </a:lvl4pPr>
            <a:lvl5pPr marL="2057400" indent="-228600" defTabSz="839788">
              <a:spcBef>
                <a:spcPct val="20000"/>
              </a:spcBef>
              <a:buChar char="»"/>
              <a:defRPr sz="2000">
                <a:solidFill>
                  <a:schemeClr val="tx1"/>
                </a:solidFill>
                <a:latin typeface="Arial" charset="0"/>
              </a:defRPr>
            </a:lvl5pPr>
            <a:lvl6pPr marL="2514600" indent="-228600" defTabSz="839788" eaLnBrk="0" fontAlgn="base" hangingPunct="0">
              <a:spcBef>
                <a:spcPct val="20000"/>
              </a:spcBef>
              <a:spcAft>
                <a:spcPct val="0"/>
              </a:spcAft>
              <a:buChar char="»"/>
              <a:defRPr sz="2000">
                <a:solidFill>
                  <a:schemeClr val="tx1"/>
                </a:solidFill>
                <a:latin typeface="Arial" charset="0"/>
              </a:defRPr>
            </a:lvl6pPr>
            <a:lvl7pPr marL="2971800" indent="-228600" defTabSz="839788" eaLnBrk="0" fontAlgn="base" hangingPunct="0">
              <a:spcBef>
                <a:spcPct val="20000"/>
              </a:spcBef>
              <a:spcAft>
                <a:spcPct val="0"/>
              </a:spcAft>
              <a:buChar char="»"/>
              <a:defRPr sz="2000">
                <a:solidFill>
                  <a:schemeClr val="tx1"/>
                </a:solidFill>
                <a:latin typeface="Arial" charset="0"/>
              </a:defRPr>
            </a:lvl7pPr>
            <a:lvl8pPr marL="3429000" indent="-228600" defTabSz="839788" eaLnBrk="0" fontAlgn="base" hangingPunct="0">
              <a:spcBef>
                <a:spcPct val="20000"/>
              </a:spcBef>
              <a:spcAft>
                <a:spcPct val="0"/>
              </a:spcAft>
              <a:buChar char="»"/>
              <a:defRPr sz="2000">
                <a:solidFill>
                  <a:schemeClr val="tx1"/>
                </a:solidFill>
                <a:latin typeface="Arial" charset="0"/>
              </a:defRPr>
            </a:lvl8pPr>
            <a:lvl9pPr marL="3886200" indent="-228600" defTabSz="839788"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600" b="0">
              <a:latin typeface="Verdana" pitchFamily="34" charset="0"/>
              <a:ea typeface="Verdana" pitchFamily="34" charset="0"/>
              <a:cs typeface="Verdana" pitchFamily="34" charset="0"/>
            </a:endParaRPr>
          </a:p>
        </p:txBody>
      </p:sp>
      <p:sp>
        <p:nvSpPr>
          <p:cNvPr id="24579" name="Rectangle 4"/>
          <p:cNvSpPr>
            <a:spLocks noGrp="1" noChangeArrowheads="1"/>
          </p:cNvSpPr>
          <p:nvPr>
            <p:ph type="title"/>
          </p:nvPr>
        </p:nvSpPr>
        <p:spPr>
          <a:xfrm>
            <a:off x="457200" y="274638"/>
            <a:ext cx="8229600" cy="1498178"/>
          </a:xfrm>
        </p:spPr>
        <p:txBody>
          <a:bodyPr/>
          <a:lstStyle/>
          <a:p>
            <a:pPr algn="l" eaLnBrk="1" hangingPunct="1"/>
            <a:r>
              <a:rPr lang="en-US" altLang="en-US" sz="2400" b="1" dirty="0" smtClean="0">
                <a:solidFill>
                  <a:schemeClr val="tx1"/>
                </a:solidFill>
                <a:latin typeface="Verdana" pitchFamily="34" charset="0"/>
                <a:ea typeface="Verdana" pitchFamily="34" charset="0"/>
                <a:cs typeface="Verdana" pitchFamily="34" charset="0"/>
              </a:rPr>
              <a:t>EDP for the RIS3 implementation: role of the Liepaja university</a:t>
            </a:r>
          </a:p>
        </p:txBody>
      </p:sp>
      <p:sp>
        <p:nvSpPr>
          <p:cNvPr id="20485" name="Rectangle 6"/>
          <p:cNvSpPr>
            <a:spLocks noGrp="1" noChangeArrowheads="1"/>
          </p:cNvSpPr>
          <p:nvPr>
            <p:ph idx="1"/>
          </p:nvPr>
        </p:nvSpPr>
        <p:spPr>
          <a:xfrm>
            <a:off x="395288" y="1844824"/>
            <a:ext cx="8229600" cy="4824264"/>
          </a:xfrm>
        </p:spPr>
        <p:txBody>
          <a:bodyPr/>
          <a:lstStyle/>
          <a:p>
            <a:pPr marL="177800" lvl="2" indent="0" eaLnBrk="1" hangingPunct="1">
              <a:buFontTx/>
              <a:buNone/>
              <a:defRPr/>
            </a:pPr>
            <a:endParaRPr lang="en-US" altLang="en-US" sz="1800" b="1" dirty="0" smtClean="0">
              <a:latin typeface="Verdana" panose="020B0604030504040204" pitchFamily="34" charset="0"/>
              <a:ea typeface="Verdana" panose="020B0604030504040204" pitchFamily="34" charset="0"/>
              <a:cs typeface="Verdana" panose="020B0604030504040204" pitchFamily="34" charset="0"/>
            </a:endParaRPr>
          </a:p>
          <a:p>
            <a:pPr marL="177800" lvl="2" indent="0" eaLnBrk="1" hangingPunct="1">
              <a:lnSpc>
                <a:spcPct val="150000"/>
              </a:lnSpc>
              <a:spcBef>
                <a:spcPts val="0"/>
              </a:spcBef>
              <a:buFontTx/>
              <a:buNone/>
              <a:defRPr/>
            </a:pPr>
            <a:r>
              <a:rPr lang="en-US" altLang="en-US" sz="1800" b="1" dirty="0" smtClean="0">
                <a:latin typeface="Verdana" panose="020B0604030504040204" pitchFamily="34" charset="0"/>
                <a:ea typeface="Verdana" panose="020B0604030504040204" pitchFamily="34" charset="0"/>
                <a:cs typeface="Verdana" panose="020B0604030504040204" pitchFamily="34" charset="0"/>
              </a:rPr>
              <a:t>Liepaja University </a:t>
            </a:r>
            <a:r>
              <a:rPr lang="en-US" altLang="en-US" sz="1800" dirty="0" smtClean="0">
                <a:latin typeface="Verdana" panose="020B0604030504040204" pitchFamily="34" charset="0"/>
                <a:ea typeface="Verdana" panose="020B0604030504040204" pitchFamily="34" charset="0"/>
                <a:cs typeface="Verdana" panose="020B0604030504040204" pitchFamily="34" charset="0"/>
              </a:rPr>
              <a:t>- </a:t>
            </a:r>
            <a:r>
              <a:rPr lang="en-US" sz="1800" dirty="0" smtClean="0">
                <a:latin typeface="Verdana" panose="020B0604030504040204" pitchFamily="34" charset="0"/>
                <a:ea typeface="Verdana" panose="020B0604030504040204" pitchFamily="34" charset="0"/>
                <a:cs typeface="Verdana" panose="020B0604030504040204" pitchFamily="34" charset="0"/>
              </a:rPr>
              <a:t>participates in innovation voucher, technology scout support programs and post-doctoral research grants. Is a member of Smart and green technology cluster, as well as one of </a:t>
            </a:r>
            <a:r>
              <a:rPr lang="en-US" sz="1800" dirty="0" err="1" smtClean="0">
                <a:latin typeface="Verdana" panose="020B0604030504040204" pitchFamily="34" charset="0"/>
                <a:ea typeface="Verdana" panose="020B0604030504040204" pitchFamily="34" charset="0"/>
                <a:cs typeface="Verdana" panose="020B0604030504040204" pitchFamily="34" charset="0"/>
              </a:rPr>
              <a:t>Kurzemes</a:t>
            </a:r>
            <a:r>
              <a:rPr lang="en-US" sz="1800" dirty="0" smtClean="0">
                <a:latin typeface="Verdana" panose="020B0604030504040204" pitchFamily="34" charset="0"/>
                <a:ea typeface="Verdana" panose="020B0604030504040204" pitchFamily="34" charset="0"/>
                <a:cs typeface="Verdana" panose="020B0604030504040204" pitchFamily="34" charset="0"/>
              </a:rPr>
              <a:t> Business Incubator  founders</a:t>
            </a:r>
          </a:p>
          <a:p>
            <a:pPr marL="177800" lvl="2" indent="0" eaLnBrk="1" hangingPunct="1">
              <a:lnSpc>
                <a:spcPct val="150000"/>
              </a:lnSpc>
              <a:spcBef>
                <a:spcPts val="0"/>
              </a:spcBef>
              <a:buFontTx/>
              <a:buNone/>
              <a:defRPr/>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marL="177800" lvl="2" indent="0" eaLnBrk="1" hangingPunct="1">
              <a:lnSpc>
                <a:spcPct val="150000"/>
              </a:lnSpc>
              <a:spcBef>
                <a:spcPts val="0"/>
              </a:spcBef>
              <a:buFontTx/>
              <a:buNone/>
              <a:defRPr/>
            </a:pPr>
            <a:r>
              <a:rPr lang="en-US" sz="1800" dirty="0" smtClean="0">
                <a:latin typeface="Verdana" panose="020B0604030504040204" pitchFamily="34" charset="0"/>
                <a:ea typeface="Verdana" panose="020B0604030504040204" pitchFamily="34" charset="0"/>
                <a:cs typeface="Verdana" panose="020B0604030504040204" pitchFamily="34" charset="0"/>
              </a:rPr>
              <a:t>Cooperation is not too active at the moment - the program     </a:t>
            </a:r>
          </a:p>
          <a:p>
            <a:pPr marL="177800" lvl="2" indent="0" eaLnBrk="1" hangingPunct="1">
              <a:lnSpc>
                <a:spcPct val="150000"/>
              </a:lnSpc>
              <a:spcBef>
                <a:spcPts val="0"/>
              </a:spcBef>
              <a:buFontTx/>
              <a:buNone/>
              <a:defRPr/>
            </a:pPr>
            <a:r>
              <a:rPr lang="en-US" sz="1800" dirty="0" smtClean="0">
                <a:latin typeface="Verdana" panose="020B0604030504040204" pitchFamily="34" charset="0"/>
                <a:ea typeface="Verdana" panose="020B0604030504040204" pitchFamily="34" charset="0"/>
                <a:cs typeface="Verdana" panose="020B0604030504040204" pitchFamily="34" charset="0"/>
              </a:rPr>
              <a:t>for innovation vouchers and technology scouts has just been  </a:t>
            </a:r>
          </a:p>
          <a:p>
            <a:pPr marL="177800" lvl="2" indent="0" eaLnBrk="1" hangingPunct="1">
              <a:lnSpc>
                <a:spcPct val="150000"/>
              </a:lnSpc>
              <a:spcBef>
                <a:spcPts val="0"/>
              </a:spcBef>
              <a:buFontTx/>
              <a:buNone/>
              <a:defRPr/>
            </a:pPr>
            <a:r>
              <a:rPr lang="en-US" sz="1800" dirty="0" smtClean="0">
                <a:latin typeface="Verdana" panose="020B0604030504040204" pitchFamily="34" charset="0"/>
                <a:ea typeface="Verdana" panose="020B0604030504040204" pitchFamily="34" charset="0"/>
                <a:cs typeface="Verdana" panose="020B0604030504040204" pitchFamily="34" charset="0"/>
              </a:rPr>
              <a:t>launched.</a:t>
            </a:r>
          </a:p>
          <a:p>
            <a:pPr marL="177800" lvl="2" indent="0" eaLnBrk="1" hangingPunct="1">
              <a:lnSpc>
                <a:spcPct val="150000"/>
              </a:lnSpc>
              <a:spcBef>
                <a:spcPts val="0"/>
              </a:spcBef>
              <a:buFontTx/>
              <a:buNone/>
              <a:defRPr/>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marL="177800" lvl="2" indent="0" eaLnBrk="1" hangingPunct="1">
              <a:lnSpc>
                <a:spcPct val="150000"/>
              </a:lnSpc>
              <a:spcBef>
                <a:spcPts val="0"/>
              </a:spcBef>
              <a:buFontTx/>
              <a:buNone/>
              <a:defRPr/>
            </a:pPr>
            <a:r>
              <a:rPr lang="en-US" sz="1800" dirty="0" smtClean="0">
                <a:latin typeface="Verdana" panose="020B0604030504040204" pitchFamily="34" charset="0"/>
                <a:ea typeface="Verdana" panose="020B0604030504040204" pitchFamily="34" charset="0"/>
                <a:cs typeface="Verdana" panose="020B0604030504040204" pitchFamily="34" charset="0"/>
              </a:rPr>
              <a:t>Cooperation with </a:t>
            </a:r>
            <a:r>
              <a:rPr lang="en-US" sz="1800" dirty="0" err="1" smtClean="0">
                <a:latin typeface="Verdana" panose="020B0604030504040204" pitchFamily="34" charset="0"/>
                <a:ea typeface="Verdana" panose="020B0604030504040204" pitchFamily="34" charset="0"/>
                <a:cs typeface="Verdana" panose="020B0604030504040204" pitchFamily="34" charset="0"/>
              </a:rPr>
              <a:t>Kurzeme</a:t>
            </a:r>
            <a:r>
              <a:rPr lang="en-US" sz="1800" dirty="0" smtClean="0">
                <a:latin typeface="Verdana" panose="020B0604030504040204" pitchFamily="34" charset="0"/>
                <a:ea typeface="Verdana" panose="020B0604030504040204" pitchFamily="34" charset="0"/>
                <a:cs typeface="Verdana" panose="020B0604030504040204" pitchFamily="34" charset="0"/>
              </a:rPr>
              <a:t> Business Incubator is not active enough to meaningfully help EDS</a:t>
            </a:r>
          </a:p>
          <a:p>
            <a:pPr marL="177800" lvl="2" indent="0" eaLnBrk="1" hangingPunct="1">
              <a:lnSpc>
                <a:spcPct val="150000"/>
              </a:lnSpc>
              <a:spcBef>
                <a:spcPts val="0"/>
              </a:spcBef>
              <a:buFontTx/>
              <a:buNone/>
              <a:defRPr/>
            </a:pPr>
            <a:endParaRPr lang="en-US" altLang="en-US" sz="1800" dirty="0" smtClean="0">
              <a:latin typeface="Verdana" panose="020B0604030504040204" pitchFamily="34" charset="0"/>
              <a:ea typeface="Verdana" panose="020B0604030504040204" pitchFamily="34" charset="0"/>
              <a:cs typeface="Verdana" panose="020B0604030504040204" pitchFamily="34" charset="0"/>
            </a:endParaRPr>
          </a:p>
          <a:p>
            <a:pPr marL="177800" lvl="2" indent="0" eaLnBrk="1" hangingPunct="1">
              <a:lnSpc>
                <a:spcPct val="90000"/>
              </a:lnSpc>
              <a:buFontTx/>
              <a:buNone/>
              <a:defRPr/>
            </a:pPr>
            <a:endParaRPr lang="en-US" sz="1800"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24581"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B412158-4AD5-4B33-9CC9-5553F8C0C1D6}" type="slidenum">
              <a:rPr lang="en-US" altLang="en-US" sz="1100">
                <a:latin typeface="Verdana" pitchFamily="34" charset="0"/>
                <a:ea typeface="Verdana" pitchFamily="34" charset="0"/>
                <a:cs typeface="Verdana" pitchFamily="34" charset="0"/>
              </a:rPr>
              <a:pPr>
                <a:spcBef>
                  <a:spcPct val="0"/>
                </a:spcBef>
                <a:buFontTx/>
                <a:buNone/>
              </a:pPr>
              <a:t>11</a:t>
            </a:fld>
            <a:endParaRPr lang="en-US" altLang="en-US" sz="110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19"/>
          <p:cNvSpPr>
            <a:spLocks noChangeArrowheads="1"/>
          </p:cNvSpPr>
          <p:nvPr/>
        </p:nvSpPr>
        <p:spPr bwMode="auto">
          <a:xfrm>
            <a:off x="654050" y="557213"/>
            <a:ext cx="66468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839788">
              <a:spcBef>
                <a:spcPct val="20000"/>
              </a:spcBef>
              <a:buChar char="•"/>
              <a:defRPr sz="3200">
                <a:solidFill>
                  <a:schemeClr val="tx1"/>
                </a:solidFill>
                <a:latin typeface="Arial" charset="0"/>
              </a:defRPr>
            </a:lvl1pPr>
            <a:lvl2pPr marL="742950" indent="-285750" defTabSz="839788">
              <a:spcBef>
                <a:spcPct val="20000"/>
              </a:spcBef>
              <a:buChar char="–"/>
              <a:defRPr sz="2800">
                <a:solidFill>
                  <a:schemeClr val="tx1"/>
                </a:solidFill>
                <a:latin typeface="Arial" charset="0"/>
              </a:defRPr>
            </a:lvl2pPr>
            <a:lvl3pPr marL="1143000" indent="-228600" defTabSz="839788">
              <a:spcBef>
                <a:spcPct val="20000"/>
              </a:spcBef>
              <a:buChar char="•"/>
              <a:defRPr sz="2400">
                <a:solidFill>
                  <a:schemeClr val="tx1"/>
                </a:solidFill>
                <a:latin typeface="Arial" charset="0"/>
              </a:defRPr>
            </a:lvl3pPr>
            <a:lvl4pPr marL="1600200" indent="-228600" defTabSz="839788">
              <a:spcBef>
                <a:spcPct val="20000"/>
              </a:spcBef>
              <a:buChar char="–"/>
              <a:defRPr sz="2000">
                <a:solidFill>
                  <a:schemeClr val="tx1"/>
                </a:solidFill>
                <a:latin typeface="Arial" charset="0"/>
              </a:defRPr>
            </a:lvl4pPr>
            <a:lvl5pPr marL="2057400" indent="-228600" defTabSz="839788">
              <a:spcBef>
                <a:spcPct val="20000"/>
              </a:spcBef>
              <a:buChar char="»"/>
              <a:defRPr sz="2000">
                <a:solidFill>
                  <a:schemeClr val="tx1"/>
                </a:solidFill>
                <a:latin typeface="Arial" charset="0"/>
              </a:defRPr>
            </a:lvl5pPr>
            <a:lvl6pPr marL="2514600" indent="-228600" defTabSz="839788" eaLnBrk="0" fontAlgn="base" hangingPunct="0">
              <a:spcBef>
                <a:spcPct val="20000"/>
              </a:spcBef>
              <a:spcAft>
                <a:spcPct val="0"/>
              </a:spcAft>
              <a:buChar char="»"/>
              <a:defRPr sz="2000">
                <a:solidFill>
                  <a:schemeClr val="tx1"/>
                </a:solidFill>
                <a:latin typeface="Arial" charset="0"/>
              </a:defRPr>
            </a:lvl6pPr>
            <a:lvl7pPr marL="2971800" indent="-228600" defTabSz="839788" eaLnBrk="0" fontAlgn="base" hangingPunct="0">
              <a:spcBef>
                <a:spcPct val="20000"/>
              </a:spcBef>
              <a:spcAft>
                <a:spcPct val="0"/>
              </a:spcAft>
              <a:buChar char="»"/>
              <a:defRPr sz="2000">
                <a:solidFill>
                  <a:schemeClr val="tx1"/>
                </a:solidFill>
                <a:latin typeface="Arial" charset="0"/>
              </a:defRPr>
            </a:lvl7pPr>
            <a:lvl8pPr marL="3429000" indent="-228600" defTabSz="839788" eaLnBrk="0" fontAlgn="base" hangingPunct="0">
              <a:spcBef>
                <a:spcPct val="20000"/>
              </a:spcBef>
              <a:spcAft>
                <a:spcPct val="0"/>
              </a:spcAft>
              <a:buChar char="»"/>
              <a:defRPr sz="2000">
                <a:solidFill>
                  <a:schemeClr val="tx1"/>
                </a:solidFill>
                <a:latin typeface="Arial" charset="0"/>
              </a:defRPr>
            </a:lvl8pPr>
            <a:lvl9pPr marL="3886200" indent="-228600" defTabSz="839788"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600" b="0">
              <a:solidFill>
                <a:srgbClr val="000000"/>
              </a:solidFill>
              <a:latin typeface="Verdana" pitchFamily="34" charset="0"/>
              <a:ea typeface="Verdana" pitchFamily="34" charset="0"/>
              <a:cs typeface="Verdana" pitchFamily="34" charset="0"/>
            </a:endParaRPr>
          </a:p>
        </p:txBody>
      </p:sp>
      <p:sp>
        <p:nvSpPr>
          <p:cNvPr id="24579" name="Rectangle 4"/>
          <p:cNvSpPr>
            <a:spLocks noGrp="1" noChangeArrowheads="1"/>
          </p:cNvSpPr>
          <p:nvPr>
            <p:ph type="title"/>
          </p:nvPr>
        </p:nvSpPr>
        <p:spPr/>
        <p:txBody>
          <a:bodyPr/>
          <a:lstStyle/>
          <a:p>
            <a:pPr algn="l" eaLnBrk="1" hangingPunct="1"/>
            <a:r>
              <a:rPr lang="en-US" altLang="en-US" sz="2400" b="1" smtClean="0">
                <a:solidFill>
                  <a:schemeClr val="tx1"/>
                </a:solidFill>
                <a:latin typeface="Verdana" pitchFamily="34" charset="0"/>
                <a:ea typeface="Verdana" pitchFamily="34" charset="0"/>
                <a:cs typeface="Verdana" pitchFamily="34" charset="0"/>
              </a:rPr>
              <a:t>EDP for the RIS3 implementation: role of the Liepaja university</a:t>
            </a:r>
          </a:p>
        </p:txBody>
      </p:sp>
      <p:sp>
        <p:nvSpPr>
          <p:cNvPr id="20485" name="Rectangle 6"/>
          <p:cNvSpPr>
            <a:spLocks noGrp="1" noChangeArrowheads="1"/>
          </p:cNvSpPr>
          <p:nvPr>
            <p:ph idx="1"/>
          </p:nvPr>
        </p:nvSpPr>
        <p:spPr>
          <a:xfrm>
            <a:off x="395288" y="1196752"/>
            <a:ext cx="8229600" cy="5472336"/>
          </a:xfrm>
        </p:spPr>
        <p:txBody>
          <a:bodyPr/>
          <a:lstStyle/>
          <a:p>
            <a:pPr marL="520700" lvl="2" indent="-342900" eaLnBrk="1" hangingPunct="1">
              <a:lnSpc>
                <a:spcPct val="90000"/>
              </a:lnSpc>
              <a:buFontTx/>
              <a:buChar char="-"/>
              <a:defRPr/>
            </a:pPr>
            <a:endParaRPr lang="en-US" altLang="en-US" sz="1800" b="1" dirty="0" smtClean="0">
              <a:latin typeface="Verdana" panose="020B0604030504040204" pitchFamily="34" charset="0"/>
              <a:ea typeface="Verdana" panose="020B0604030504040204" pitchFamily="34" charset="0"/>
              <a:cs typeface="Verdana" panose="020B0604030504040204" pitchFamily="34" charset="0"/>
            </a:endParaRPr>
          </a:p>
          <a:p>
            <a:pPr marL="177800" lvl="2" indent="0" eaLnBrk="1" hangingPunct="1">
              <a:lnSpc>
                <a:spcPct val="90000"/>
              </a:lnSpc>
              <a:buFontTx/>
              <a:buNone/>
              <a:defRPr/>
            </a:pPr>
            <a:endParaRPr lang="en-US" sz="1800" b="1" dirty="0" smtClean="0">
              <a:latin typeface="Verdana" panose="020B0604030504040204" pitchFamily="34" charset="0"/>
              <a:ea typeface="Verdana" panose="020B0604030504040204" pitchFamily="34" charset="0"/>
              <a:cs typeface="Verdana" panose="020B0604030504040204" pitchFamily="34" charset="0"/>
            </a:endParaRPr>
          </a:p>
          <a:p>
            <a:pPr marL="177800" lvl="2" indent="0" eaLnBrk="1" hangingPunct="1">
              <a:lnSpc>
                <a:spcPct val="150000"/>
              </a:lnSpc>
              <a:spcBef>
                <a:spcPts val="0"/>
              </a:spcBef>
              <a:buFontTx/>
              <a:buNone/>
              <a:defRPr/>
            </a:pPr>
            <a:r>
              <a:rPr lang="en-US" sz="1800" b="1" dirty="0" smtClean="0">
                <a:latin typeface="Verdana" panose="020B0604030504040204" pitchFamily="34" charset="0"/>
                <a:ea typeface="Verdana" panose="020B0604030504040204" pitchFamily="34" charset="0"/>
                <a:cs typeface="Verdana" panose="020B0604030504040204" pitchFamily="34" charset="0"/>
              </a:rPr>
              <a:t>The main problems in Liepaja region regarding practical application of RIS3:</a:t>
            </a:r>
          </a:p>
          <a:p>
            <a:pPr marL="463550" lvl="2" indent="-285750" eaLnBrk="1" hangingPunct="1">
              <a:lnSpc>
                <a:spcPct val="150000"/>
              </a:lnSpc>
              <a:spcBef>
                <a:spcPts val="0"/>
              </a:spcBef>
              <a:defRPr/>
            </a:pPr>
            <a:r>
              <a:rPr lang="en-US" sz="1800" dirty="0" smtClean="0">
                <a:latin typeface="Verdana" panose="020B0604030504040204" pitchFamily="34" charset="0"/>
                <a:ea typeface="Verdana" panose="020B0604030504040204" pitchFamily="34" charset="0"/>
                <a:cs typeface="Verdana" panose="020B0604030504040204" pitchFamily="34" charset="0"/>
              </a:rPr>
              <a:t>There are no common criteria for evaluating business project applications in accordance with RIS3. Currently decisions are made subjectively, according to the principle - like / dislike. RIS3 eligibility is a condition for receiving more points in competition for ERDF financing. This is not a mandatory condition</a:t>
            </a:r>
          </a:p>
          <a:p>
            <a:pPr marL="463550" lvl="2" indent="-285750" eaLnBrk="1" hangingPunct="1">
              <a:lnSpc>
                <a:spcPct val="150000"/>
              </a:lnSpc>
              <a:spcBef>
                <a:spcPts val="0"/>
              </a:spcBef>
              <a:defRPr/>
            </a:pPr>
            <a:r>
              <a:rPr lang="en-US" altLang="en-US" sz="1800" dirty="0" smtClean="0">
                <a:latin typeface="Verdana" panose="020B0604030504040204" pitchFamily="34" charset="0"/>
                <a:ea typeface="Verdana" panose="020B0604030504040204" pitchFamily="34" charset="0"/>
                <a:cs typeface="Verdana" panose="020B0604030504040204" pitchFamily="34" charset="0"/>
              </a:rPr>
              <a:t>A clear and focused action plan is missing (related to priority sectors). Lack of understanding about the tendencies and </a:t>
            </a:r>
            <a:r>
              <a:rPr lang="en-US" altLang="en-US" sz="1800" dirty="0" err="1" smtClean="0">
                <a:latin typeface="Verdana" panose="020B0604030504040204" pitchFamily="34" charset="0"/>
                <a:ea typeface="Verdana" panose="020B0604030504040204" pitchFamily="34" charset="0"/>
                <a:cs typeface="Verdana" panose="020B0604030504040204" pitchFamily="34" charset="0"/>
              </a:rPr>
              <a:t>situatiuon</a:t>
            </a:r>
            <a:r>
              <a:rPr lang="en-US" altLang="en-US" sz="1800" dirty="0" smtClean="0">
                <a:latin typeface="Verdana" panose="020B0604030504040204" pitchFamily="34" charset="0"/>
                <a:ea typeface="Verdana" panose="020B0604030504040204" pitchFamily="34" charset="0"/>
                <a:cs typeface="Verdana" panose="020B0604030504040204" pitchFamily="34" charset="0"/>
              </a:rPr>
              <a:t> in business field to be able to define the role of Liepaja in RIS3</a:t>
            </a:r>
            <a:endParaRPr lang="en-US" altLang="en-US" sz="1800" dirty="0">
              <a:latin typeface="Verdana" panose="020B0604030504040204" pitchFamily="34" charset="0"/>
              <a:ea typeface="Verdana" panose="020B0604030504040204" pitchFamily="34" charset="0"/>
              <a:cs typeface="Verdana" panose="020B0604030504040204" pitchFamily="34" charset="0"/>
            </a:endParaRPr>
          </a:p>
        </p:txBody>
      </p:sp>
      <p:sp>
        <p:nvSpPr>
          <p:cNvPr id="24581"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B412158-4AD5-4B33-9CC9-5553F8C0C1D6}" type="slidenum">
              <a:rPr lang="en-US" altLang="en-US" sz="1100">
                <a:solidFill>
                  <a:srgbClr val="000000"/>
                </a:solidFill>
                <a:latin typeface="Verdana" pitchFamily="34" charset="0"/>
                <a:ea typeface="Verdana" pitchFamily="34" charset="0"/>
                <a:cs typeface="Verdana" pitchFamily="34" charset="0"/>
              </a:rPr>
              <a:pPr>
                <a:spcBef>
                  <a:spcPct val="0"/>
                </a:spcBef>
                <a:buFontTx/>
                <a:buNone/>
              </a:pPr>
              <a:t>12</a:t>
            </a:fld>
            <a:endParaRPr lang="en-US" altLang="en-US" sz="1100">
              <a:solidFill>
                <a:srgbClr val="0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075639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19"/>
          <p:cNvSpPr>
            <a:spLocks noChangeArrowheads="1"/>
          </p:cNvSpPr>
          <p:nvPr/>
        </p:nvSpPr>
        <p:spPr bwMode="auto">
          <a:xfrm>
            <a:off x="654050" y="557213"/>
            <a:ext cx="66468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839788">
              <a:spcBef>
                <a:spcPct val="20000"/>
              </a:spcBef>
              <a:buChar char="•"/>
              <a:defRPr sz="3200">
                <a:solidFill>
                  <a:schemeClr val="tx1"/>
                </a:solidFill>
                <a:latin typeface="Arial" charset="0"/>
              </a:defRPr>
            </a:lvl1pPr>
            <a:lvl2pPr marL="742950" indent="-285750" defTabSz="839788">
              <a:spcBef>
                <a:spcPct val="20000"/>
              </a:spcBef>
              <a:buChar char="–"/>
              <a:defRPr sz="2800">
                <a:solidFill>
                  <a:schemeClr val="tx1"/>
                </a:solidFill>
                <a:latin typeface="Arial" charset="0"/>
              </a:defRPr>
            </a:lvl2pPr>
            <a:lvl3pPr marL="1143000" indent="-228600" defTabSz="839788">
              <a:spcBef>
                <a:spcPct val="20000"/>
              </a:spcBef>
              <a:buChar char="•"/>
              <a:defRPr sz="2400">
                <a:solidFill>
                  <a:schemeClr val="tx1"/>
                </a:solidFill>
                <a:latin typeface="Arial" charset="0"/>
              </a:defRPr>
            </a:lvl3pPr>
            <a:lvl4pPr marL="1600200" indent="-228600" defTabSz="839788">
              <a:spcBef>
                <a:spcPct val="20000"/>
              </a:spcBef>
              <a:buChar char="–"/>
              <a:defRPr sz="2000">
                <a:solidFill>
                  <a:schemeClr val="tx1"/>
                </a:solidFill>
                <a:latin typeface="Arial" charset="0"/>
              </a:defRPr>
            </a:lvl4pPr>
            <a:lvl5pPr marL="2057400" indent="-228600" defTabSz="839788">
              <a:spcBef>
                <a:spcPct val="20000"/>
              </a:spcBef>
              <a:buChar char="»"/>
              <a:defRPr sz="2000">
                <a:solidFill>
                  <a:schemeClr val="tx1"/>
                </a:solidFill>
                <a:latin typeface="Arial" charset="0"/>
              </a:defRPr>
            </a:lvl5pPr>
            <a:lvl6pPr marL="2514600" indent="-228600" defTabSz="839788" eaLnBrk="0" fontAlgn="base" hangingPunct="0">
              <a:spcBef>
                <a:spcPct val="20000"/>
              </a:spcBef>
              <a:spcAft>
                <a:spcPct val="0"/>
              </a:spcAft>
              <a:buChar char="»"/>
              <a:defRPr sz="2000">
                <a:solidFill>
                  <a:schemeClr val="tx1"/>
                </a:solidFill>
                <a:latin typeface="Arial" charset="0"/>
              </a:defRPr>
            </a:lvl6pPr>
            <a:lvl7pPr marL="2971800" indent="-228600" defTabSz="839788" eaLnBrk="0" fontAlgn="base" hangingPunct="0">
              <a:spcBef>
                <a:spcPct val="20000"/>
              </a:spcBef>
              <a:spcAft>
                <a:spcPct val="0"/>
              </a:spcAft>
              <a:buChar char="»"/>
              <a:defRPr sz="2000">
                <a:solidFill>
                  <a:schemeClr val="tx1"/>
                </a:solidFill>
                <a:latin typeface="Arial" charset="0"/>
              </a:defRPr>
            </a:lvl7pPr>
            <a:lvl8pPr marL="3429000" indent="-228600" defTabSz="839788" eaLnBrk="0" fontAlgn="base" hangingPunct="0">
              <a:spcBef>
                <a:spcPct val="20000"/>
              </a:spcBef>
              <a:spcAft>
                <a:spcPct val="0"/>
              </a:spcAft>
              <a:buChar char="»"/>
              <a:defRPr sz="2000">
                <a:solidFill>
                  <a:schemeClr val="tx1"/>
                </a:solidFill>
                <a:latin typeface="Arial" charset="0"/>
              </a:defRPr>
            </a:lvl8pPr>
            <a:lvl9pPr marL="3886200" indent="-228600" defTabSz="839788"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700" b="0">
              <a:latin typeface="Verdana" pitchFamily="34" charset="0"/>
              <a:ea typeface="Verdana" pitchFamily="34" charset="0"/>
              <a:cs typeface="Verdana" pitchFamily="34" charset="0"/>
            </a:endParaRPr>
          </a:p>
        </p:txBody>
      </p:sp>
      <p:sp>
        <p:nvSpPr>
          <p:cNvPr id="22531" name="Rectangle 4"/>
          <p:cNvSpPr>
            <a:spLocks noGrp="1" noChangeArrowheads="1"/>
          </p:cNvSpPr>
          <p:nvPr>
            <p:ph type="title"/>
          </p:nvPr>
        </p:nvSpPr>
        <p:spPr>
          <a:xfrm>
            <a:off x="250825" y="233363"/>
            <a:ext cx="8569325" cy="647700"/>
          </a:xfrm>
        </p:spPr>
        <p:txBody>
          <a:bodyPr/>
          <a:lstStyle/>
          <a:p>
            <a:pPr algn="l" eaLnBrk="1" hangingPunct="1"/>
            <a:r>
              <a:rPr lang="en-US" altLang="en-US" sz="2800" b="1" smtClean="0">
                <a:solidFill>
                  <a:schemeClr val="tx1"/>
                </a:solidFill>
                <a:latin typeface="Verdana" pitchFamily="34" charset="0"/>
                <a:ea typeface="Verdana" pitchFamily="34" charset="0"/>
                <a:cs typeface="Verdana" pitchFamily="34" charset="0"/>
              </a:rPr>
              <a:t>Summary &amp; next steps</a:t>
            </a:r>
          </a:p>
        </p:txBody>
      </p:sp>
      <p:sp>
        <p:nvSpPr>
          <p:cNvPr id="4100" name="Rectangle 6"/>
          <p:cNvSpPr>
            <a:spLocks noGrp="1" noChangeArrowheads="1"/>
          </p:cNvSpPr>
          <p:nvPr>
            <p:ph type="body" sz="half" idx="1"/>
          </p:nvPr>
        </p:nvSpPr>
        <p:spPr>
          <a:xfrm>
            <a:off x="468313" y="1052513"/>
            <a:ext cx="8094662" cy="5184775"/>
          </a:xfrm>
        </p:spPr>
        <p:txBody>
          <a:bodyPr/>
          <a:lstStyle/>
          <a:p>
            <a:pPr marL="177800" lvl="2" indent="0" algn="just" eaLnBrk="1" hangingPunct="1">
              <a:lnSpc>
                <a:spcPct val="90000"/>
              </a:lnSpc>
              <a:spcAft>
                <a:spcPts val="600"/>
              </a:spcAft>
              <a:buFontTx/>
              <a:buNone/>
              <a:defRPr/>
            </a:pPr>
            <a:endParaRPr lang="en-US" altLang="en-US" sz="1800" dirty="0" smtClean="0">
              <a:latin typeface="Verdana" panose="020B0604030504040204" pitchFamily="34" charset="0"/>
              <a:ea typeface="Verdana" panose="020B0604030504040204" pitchFamily="34" charset="0"/>
              <a:cs typeface="Verdana" panose="020B0604030504040204" pitchFamily="34" charset="0"/>
            </a:endParaRPr>
          </a:p>
          <a:p>
            <a:pPr marL="177800" lvl="2" indent="0" algn="just" eaLnBrk="1" hangingPunct="1">
              <a:lnSpc>
                <a:spcPct val="90000"/>
              </a:lnSpc>
              <a:spcAft>
                <a:spcPts val="600"/>
              </a:spcAft>
              <a:buFontTx/>
              <a:buNone/>
              <a:defRPr/>
            </a:pPr>
            <a:r>
              <a:rPr lang="en-US" altLang="en-US" sz="1800" b="1" dirty="0" smtClean="0">
                <a:latin typeface="Verdana" panose="020B0604030504040204" pitchFamily="34" charset="0"/>
                <a:ea typeface="Verdana" panose="020B0604030504040204" pitchFamily="34" charset="0"/>
                <a:cs typeface="Verdana" panose="020B0604030504040204" pitchFamily="34" charset="0"/>
              </a:rPr>
              <a:t>Conclusions</a:t>
            </a:r>
          </a:p>
          <a:p>
            <a:pPr marL="177800" lvl="2" indent="0" algn="just" eaLnBrk="1" hangingPunct="1">
              <a:lnSpc>
                <a:spcPct val="90000"/>
              </a:lnSpc>
              <a:spcAft>
                <a:spcPts val="600"/>
              </a:spcAft>
              <a:buFontTx/>
              <a:buNone/>
              <a:defRPr/>
            </a:pPr>
            <a:r>
              <a:rPr lang="en-US" sz="1600" dirty="0" smtClean="0">
                <a:latin typeface="Verdana" panose="020B0604030504040204" pitchFamily="34" charset="0"/>
                <a:ea typeface="Verdana" panose="020B0604030504040204" pitchFamily="34" charset="0"/>
                <a:cs typeface="Verdana" panose="020B0604030504040204" pitchFamily="34" charset="0"/>
              </a:rPr>
              <a:t>What are the main successes achieved so far in the operationalization of the EDP for the implementation of RIS3?</a:t>
            </a:r>
          </a:p>
          <a:p>
            <a:pPr marL="920750" lvl="3" indent="-285750" algn="just" eaLnBrk="1" hangingPunct="1">
              <a:lnSpc>
                <a:spcPct val="90000"/>
              </a:lnSpc>
              <a:spcAft>
                <a:spcPts val="600"/>
              </a:spcAft>
              <a:buFont typeface="Arial" panose="020B0604020202020204" pitchFamily="34" charset="0"/>
              <a:buChar char="•"/>
              <a:defRPr/>
            </a:pPr>
            <a:r>
              <a:rPr lang="en-US" sz="1600" dirty="0" smtClean="0">
                <a:latin typeface="Verdana" panose="020B0604030504040204" pitchFamily="34" charset="0"/>
                <a:ea typeface="Verdana" panose="020B0604030504040204" pitchFamily="34" charset="0"/>
                <a:cs typeface="Verdana" panose="020B0604030504040204" pitchFamily="34" charset="0"/>
              </a:rPr>
              <a:t>Nationally the RIS3 has been well developed. </a:t>
            </a:r>
          </a:p>
          <a:p>
            <a:pPr marL="920750" lvl="3" indent="-285750" algn="just" eaLnBrk="1" hangingPunct="1">
              <a:lnSpc>
                <a:spcPct val="90000"/>
              </a:lnSpc>
              <a:spcAft>
                <a:spcPts val="600"/>
              </a:spcAft>
              <a:buFont typeface="Arial" panose="020B0604020202020204" pitchFamily="34" charset="0"/>
              <a:buChar char="•"/>
              <a:defRPr/>
            </a:pPr>
            <a:r>
              <a:rPr lang="en-US" sz="1600" dirty="0" smtClean="0">
                <a:latin typeface="Verdana" panose="020B0604030504040204" pitchFamily="34" charset="0"/>
                <a:ea typeface="Verdana" panose="020B0604030504040204" pitchFamily="34" charset="0"/>
                <a:cs typeface="Verdana" panose="020B0604030504040204" pitchFamily="34" charset="0"/>
              </a:rPr>
              <a:t>At the regional level Ministry of Economy is involving SMEs in RIS3 through the business associations, e.g. clusters. This is how the regional entrepreneurs are being engaged. </a:t>
            </a:r>
          </a:p>
          <a:p>
            <a:pPr marL="0" lvl="3" indent="0" algn="just" eaLnBrk="1" hangingPunct="1">
              <a:lnSpc>
                <a:spcPct val="90000"/>
              </a:lnSpc>
              <a:spcAft>
                <a:spcPts val="600"/>
              </a:spcAft>
              <a:buFontTx/>
              <a:buNone/>
              <a:defRPr/>
            </a:pPr>
            <a:r>
              <a:rPr lang="en-US" sz="1600" dirty="0" smtClean="0">
                <a:latin typeface="Verdana" panose="020B0604030504040204" pitchFamily="34" charset="0"/>
                <a:ea typeface="Verdana" panose="020B0604030504040204" pitchFamily="34" charset="0"/>
                <a:cs typeface="Verdana" panose="020B0604030504040204" pitchFamily="34" charset="0"/>
              </a:rPr>
              <a:t>What are the main challenges?</a:t>
            </a:r>
          </a:p>
          <a:p>
            <a:pPr marL="0" lvl="3" indent="0" algn="just" eaLnBrk="1" hangingPunct="1">
              <a:lnSpc>
                <a:spcPct val="90000"/>
              </a:lnSpc>
              <a:spcAft>
                <a:spcPts val="600"/>
              </a:spcAft>
              <a:buFontTx/>
              <a:buNone/>
              <a:defRPr/>
            </a:pPr>
            <a:r>
              <a:rPr lang="en-US" sz="1600" dirty="0" smtClean="0">
                <a:latin typeface="Verdana" panose="020B0604030504040204" pitchFamily="34" charset="0"/>
                <a:ea typeface="Verdana" panose="020B0604030504040204" pitchFamily="34" charset="0"/>
                <a:cs typeface="Verdana" panose="020B0604030504040204" pitchFamily="34" charset="0"/>
              </a:rPr>
              <a:t>            </a:t>
            </a:r>
          </a:p>
          <a:p>
            <a:pPr marL="742950" lvl="4" indent="-285750" algn="just">
              <a:lnSpc>
                <a:spcPct val="90000"/>
              </a:lnSpc>
              <a:spcAft>
                <a:spcPts val="600"/>
              </a:spcAft>
              <a:buFont typeface="Arial" panose="020B0604020202020204" pitchFamily="34" charset="0"/>
              <a:buChar char="•"/>
              <a:defRPr/>
            </a:pPr>
            <a:r>
              <a:rPr lang="en-US" sz="1600" dirty="0" smtClean="0">
                <a:latin typeface="Verdana" panose="020B0604030504040204" pitchFamily="34" charset="0"/>
                <a:ea typeface="Verdana" panose="020B0604030504040204" pitchFamily="34" charset="0"/>
                <a:cs typeface="Verdana" panose="020B0604030504040204" pitchFamily="34" charset="0"/>
              </a:rPr>
              <a:t>The involvement of EDS in RIS3 does not have an explicit action plan</a:t>
            </a:r>
          </a:p>
          <a:p>
            <a:pPr marL="742950" lvl="4" indent="-285750" algn="just">
              <a:lnSpc>
                <a:spcPct val="90000"/>
              </a:lnSpc>
              <a:spcAft>
                <a:spcPts val="600"/>
              </a:spcAft>
              <a:buFont typeface="Arial" panose="020B0604020202020204" pitchFamily="34" charset="0"/>
              <a:buChar char="•"/>
              <a:defRPr/>
            </a:pPr>
            <a:r>
              <a:rPr lang="en-US" sz="1600" dirty="0" smtClean="0">
                <a:latin typeface="Verdana" panose="020B0604030504040204" pitchFamily="34" charset="0"/>
                <a:ea typeface="Verdana" panose="020B0604030504040204" pitchFamily="34" charset="0"/>
                <a:cs typeface="Verdana" panose="020B0604030504040204" pitchFamily="34" charset="0"/>
              </a:rPr>
              <a:t>Project evaluation in </a:t>
            </a:r>
            <a:r>
              <a:rPr lang="en-US" sz="1600" dirty="0" err="1" smtClean="0">
                <a:latin typeface="Verdana" panose="020B0604030504040204" pitchFamily="34" charset="0"/>
                <a:ea typeface="Verdana" panose="020B0604030504040204" pitchFamily="34" charset="0"/>
                <a:cs typeface="Verdana" panose="020B0604030504040204" pitchFamily="34" charset="0"/>
              </a:rPr>
              <a:t>attem</a:t>
            </a:r>
            <a:r>
              <a:rPr lang="lv-LV" sz="1600" dirty="0" smtClean="0">
                <a:latin typeface="Verdana" panose="020B0604030504040204" pitchFamily="34" charset="0"/>
                <a:ea typeface="Verdana" panose="020B0604030504040204" pitchFamily="34" charset="0"/>
                <a:cs typeface="Verdana" panose="020B0604030504040204" pitchFamily="34" charset="0"/>
              </a:rPr>
              <a:t>p</a:t>
            </a:r>
            <a:r>
              <a:rPr lang="en-US" sz="1600" dirty="0" smtClean="0">
                <a:latin typeface="Verdana" panose="020B0604030504040204" pitchFamily="34" charset="0"/>
                <a:ea typeface="Verdana" panose="020B0604030504040204" pitchFamily="34" charset="0"/>
                <a:cs typeface="Verdana" panose="020B0604030504040204" pitchFamily="34" charset="0"/>
              </a:rPr>
              <a:t>t to receive funding according to RIS3 criteria is functioning poorly. Lack of clear and comprehensible criteria       </a:t>
            </a:r>
          </a:p>
        </p:txBody>
      </p:sp>
      <p:sp>
        <p:nvSpPr>
          <p:cNvPr id="22533"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B5161FB-5246-4199-8E44-DA02C1BB4FE7}" type="slidenum">
              <a:rPr lang="en-US" altLang="en-US" sz="1200">
                <a:latin typeface="Verdana" pitchFamily="34" charset="0"/>
                <a:ea typeface="Verdana" pitchFamily="34" charset="0"/>
                <a:cs typeface="Verdana" pitchFamily="34" charset="0"/>
              </a:rPr>
              <a:pPr>
                <a:spcBef>
                  <a:spcPct val="0"/>
                </a:spcBef>
                <a:buFontTx/>
                <a:buNone/>
              </a:pPr>
              <a:t>13</a:t>
            </a:fld>
            <a:endParaRPr lang="en-US" altLang="en-US" sz="120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19"/>
          <p:cNvSpPr>
            <a:spLocks noChangeArrowheads="1"/>
          </p:cNvSpPr>
          <p:nvPr/>
        </p:nvSpPr>
        <p:spPr bwMode="auto">
          <a:xfrm>
            <a:off x="654050" y="557213"/>
            <a:ext cx="66468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839788">
              <a:spcBef>
                <a:spcPct val="20000"/>
              </a:spcBef>
              <a:buChar char="•"/>
              <a:defRPr sz="3200">
                <a:solidFill>
                  <a:schemeClr val="tx1"/>
                </a:solidFill>
                <a:latin typeface="Arial" charset="0"/>
              </a:defRPr>
            </a:lvl1pPr>
            <a:lvl2pPr marL="742950" indent="-285750" defTabSz="839788">
              <a:spcBef>
                <a:spcPct val="20000"/>
              </a:spcBef>
              <a:buChar char="–"/>
              <a:defRPr sz="2800">
                <a:solidFill>
                  <a:schemeClr val="tx1"/>
                </a:solidFill>
                <a:latin typeface="Arial" charset="0"/>
              </a:defRPr>
            </a:lvl2pPr>
            <a:lvl3pPr marL="1143000" indent="-228600" defTabSz="839788">
              <a:spcBef>
                <a:spcPct val="20000"/>
              </a:spcBef>
              <a:buChar char="•"/>
              <a:defRPr sz="2400">
                <a:solidFill>
                  <a:schemeClr val="tx1"/>
                </a:solidFill>
                <a:latin typeface="Arial" charset="0"/>
              </a:defRPr>
            </a:lvl3pPr>
            <a:lvl4pPr marL="1600200" indent="-228600" defTabSz="839788">
              <a:spcBef>
                <a:spcPct val="20000"/>
              </a:spcBef>
              <a:buChar char="–"/>
              <a:defRPr sz="2000">
                <a:solidFill>
                  <a:schemeClr val="tx1"/>
                </a:solidFill>
                <a:latin typeface="Arial" charset="0"/>
              </a:defRPr>
            </a:lvl4pPr>
            <a:lvl5pPr marL="2057400" indent="-228600" defTabSz="839788">
              <a:spcBef>
                <a:spcPct val="20000"/>
              </a:spcBef>
              <a:buChar char="»"/>
              <a:defRPr sz="2000">
                <a:solidFill>
                  <a:schemeClr val="tx1"/>
                </a:solidFill>
                <a:latin typeface="Arial" charset="0"/>
              </a:defRPr>
            </a:lvl5pPr>
            <a:lvl6pPr marL="2514600" indent="-228600" defTabSz="839788" eaLnBrk="0" fontAlgn="base" hangingPunct="0">
              <a:spcBef>
                <a:spcPct val="20000"/>
              </a:spcBef>
              <a:spcAft>
                <a:spcPct val="0"/>
              </a:spcAft>
              <a:buChar char="»"/>
              <a:defRPr sz="2000">
                <a:solidFill>
                  <a:schemeClr val="tx1"/>
                </a:solidFill>
                <a:latin typeface="Arial" charset="0"/>
              </a:defRPr>
            </a:lvl6pPr>
            <a:lvl7pPr marL="2971800" indent="-228600" defTabSz="839788" eaLnBrk="0" fontAlgn="base" hangingPunct="0">
              <a:spcBef>
                <a:spcPct val="20000"/>
              </a:spcBef>
              <a:spcAft>
                <a:spcPct val="0"/>
              </a:spcAft>
              <a:buChar char="»"/>
              <a:defRPr sz="2000">
                <a:solidFill>
                  <a:schemeClr val="tx1"/>
                </a:solidFill>
                <a:latin typeface="Arial" charset="0"/>
              </a:defRPr>
            </a:lvl7pPr>
            <a:lvl8pPr marL="3429000" indent="-228600" defTabSz="839788" eaLnBrk="0" fontAlgn="base" hangingPunct="0">
              <a:spcBef>
                <a:spcPct val="20000"/>
              </a:spcBef>
              <a:spcAft>
                <a:spcPct val="0"/>
              </a:spcAft>
              <a:buChar char="»"/>
              <a:defRPr sz="2000">
                <a:solidFill>
                  <a:schemeClr val="tx1"/>
                </a:solidFill>
                <a:latin typeface="Arial" charset="0"/>
              </a:defRPr>
            </a:lvl8pPr>
            <a:lvl9pPr marL="3886200" indent="-228600" defTabSz="839788"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cs-CZ" sz="800" b="0">
              <a:solidFill>
                <a:srgbClr val="FFFFFF"/>
              </a:solidFill>
              <a:ea typeface="MS PGothic" pitchFamily="34" charset="-128"/>
              <a:cs typeface="Arial" charset="0"/>
            </a:endParaRPr>
          </a:p>
        </p:txBody>
      </p:sp>
      <p:sp>
        <p:nvSpPr>
          <p:cNvPr id="28675" name="Rectangle 4"/>
          <p:cNvSpPr>
            <a:spLocks noGrp="1" noChangeArrowheads="1"/>
          </p:cNvSpPr>
          <p:nvPr>
            <p:ph type="title"/>
          </p:nvPr>
        </p:nvSpPr>
        <p:spPr>
          <a:xfrm>
            <a:off x="107950" y="238125"/>
            <a:ext cx="6624638" cy="1462088"/>
          </a:xfrm>
        </p:spPr>
        <p:txBody>
          <a:bodyPr/>
          <a:lstStyle/>
          <a:p>
            <a:pPr eaLnBrk="1" hangingPunct="1"/>
            <a:r>
              <a:rPr lang="en-GB" altLang="en-US" sz="3200" b="1" dirty="0" smtClean="0">
                <a:solidFill>
                  <a:srgbClr val="0070C0"/>
                </a:solidFill>
                <a:latin typeface="Calibri" pitchFamily="34" charset="0"/>
              </a:rPr>
              <a:t>Question </a:t>
            </a:r>
            <a:r>
              <a:rPr lang="lv-LV" altLang="en-US" sz="3200" b="1" dirty="0" smtClean="0">
                <a:solidFill>
                  <a:srgbClr val="0070C0"/>
                </a:solidFill>
                <a:latin typeface="Calibri" pitchFamily="34" charset="0"/>
              </a:rPr>
              <a:t>1</a:t>
            </a:r>
            <a:r>
              <a:rPr lang="en-GB" altLang="en-US" sz="3200" b="1" dirty="0" smtClean="0">
                <a:solidFill>
                  <a:srgbClr val="0070C0"/>
                </a:solidFill>
                <a:latin typeface="Calibri" pitchFamily="34" charset="0"/>
              </a:rPr>
              <a:t>:</a:t>
            </a:r>
            <a:r>
              <a:rPr lang="lv-LV" altLang="en-US" sz="3200" b="1" dirty="0" smtClean="0">
                <a:solidFill>
                  <a:srgbClr val="0070C0"/>
                </a:solidFill>
                <a:latin typeface="Calibri" pitchFamily="34" charset="0"/>
              </a:rPr>
              <a:t>  </a:t>
            </a:r>
            <a:br>
              <a:rPr lang="lv-LV" altLang="en-US" sz="3200" b="1" dirty="0" smtClean="0">
                <a:solidFill>
                  <a:srgbClr val="0070C0"/>
                </a:solidFill>
                <a:latin typeface="Calibri" pitchFamily="34" charset="0"/>
              </a:rPr>
            </a:br>
            <a:r>
              <a:rPr lang="en-US" altLang="en-US" sz="2000" b="1" dirty="0">
                <a:solidFill>
                  <a:srgbClr val="0070C0"/>
                </a:solidFill>
                <a:latin typeface="Calibri" pitchFamily="34" charset="0"/>
              </a:rPr>
              <a:t>How to ensure the EDP as a continuous process during the elaboration and implementation of action plans</a:t>
            </a:r>
            <a:r>
              <a:rPr lang="en-US" altLang="en-US" sz="2000" b="1" dirty="0" smtClean="0">
                <a:solidFill>
                  <a:srgbClr val="0070C0"/>
                </a:solidFill>
                <a:latin typeface="Calibri" pitchFamily="34" charset="0"/>
              </a:rPr>
              <a:t>?</a:t>
            </a:r>
            <a:endParaRPr lang="en-GB" altLang="cs-CZ" sz="2000" b="1" dirty="0" smtClean="0">
              <a:solidFill>
                <a:srgbClr val="FF0000"/>
              </a:solidFill>
              <a:latin typeface="Calibri" pitchFamily="34" charset="0"/>
            </a:endParaRPr>
          </a:p>
        </p:txBody>
      </p:sp>
      <p:sp>
        <p:nvSpPr>
          <p:cNvPr id="28676" name="Rectangle 6"/>
          <p:cNvSpPr>
            <a:spLocks noGrp="1" noChangeArrowheads="1"/>
          </p:cNvSpPr>
          <p:nvPr>
            <p:ph sz="half" idx="1"/>
          </p:nvPr>
        </p:nvSpPr>
        <p:spPr>
          <a:xfrm>
            <a:off x="468313" y="2060575"/>
            <a:ext cx="8353425" cy="3240088"/>
          </a:xfrm>
        </p:spPr>
        <p:txBody>
          <a:bodyPr/>
          <a:lstStyle/>
          <a:p>
            <a:pPr eaLnBrk="1" hangingPunct="1">
              <a:lnSpc>
                <a:spcPct val="80000"/>
              </a:lnSpc>
              <a:spcBef>
                <a:spcPct val="30000"/>
              </a:spcBef>
            </a:pPr>
            <a:r>
              <a:rPr lang="en-GB" altLang="en-US" sz="2000" b="1" smtClean="0">
                <a:solidFill>
                  <a:srgbClr val="0070C0"/>
                </a:solidFill>
                <a:latin typeface="Calibri" pitchFamily="34" charset="0"/>
              </a:rPr>
              <a:t>Why</a:t>
            </a:r>
            <a:r>
              <a:rPr lang="en-GB" altLang="en-US" sz="2000" smtClean="0">
                <a:solidFill>
                  <a:srgbClr val="0070C0"/>
                </a:solidFill>
                <a:latin typeface="Calibri" pitchFamily="34" charset="0"/>
              </a:rPr>
              <a:t>: </a:t>
            </a:r>
            <a:r>
              <a:rPr lang="lv-LV" altLang="en-US" sz="2000" i="1" smtClean="0">
                <a:solidFill>
                  <a:srgbClr val="000066"/>
                </a:solidFill>
                <a:latin typeface="Calibri" pitchFamily="34" charset="0"/>
              </a:rPr>
              <a:t>When public sector will have the willingness to understand the regional entrepreneurial ecosystem and make the action plans accordingly, then there is a need for the EDP as a continious process. </a:t>
            </a:r>
            <a:endParaRPr lang="en-GB" altLang="en-US" sz="2000" i="1" smtClean="0">
              <a:solidFill>
                <a:srgbClr val="000066"/>
              </a:solidFill>
              <a:latin typeface="Calibri" pitchFamily="34" charset="0"/>
            </a:endParaRPr>
          </a:p>
          <a:p>
            <a:pPr eaLnBrk="1" hangingPunct="1">
              <a:lnSpc>
                <a:spcPct val="80000"/>
              </a:lnSpc>
              <a:spcBef>
                <a:spcPct val="30000"/>
              </a:spcBef>
            </a:pPr>
            <a:endParaRPr lang="en-GB" altLang="en-US" sz="2000" smtClean="0">
              <a:solidFill>
                <a:srgbClr val="0070C0"/>
              </a:solidFill>
              <a:latin typeface="Calibri" pitchFamily="34" charset="0"/>
            </a:endParaRPr>
          </a:p>
          <a:p>
            <a:pPr eaLnBrk="1" hangingPunct="1">
              <a:lnSpc>
                <a:spcPct val="80000"/>
              </a:lnSpc>
              <a:spcBef>
                <a:spcPct val="30000"/>
              </a:spcBef>
            </a:pPr>
            <a:r>
              <a:rPr lang="en-GB" altLang="en-US" sz="2000" b="1" smtClean="0">
                <a:solidFill>
                  <a:srgbClr val="0070C0"/>
                </a:solidFill>
                <a:latin typeface="Calibri" pitchFamily="34" charset="0"/>
              </a:rPr>
              <a:t>What has been done</a:t>
            </a:r>
            <a:r>
              <a:rPr lang="en-GB" altLang="en-US" sz="2000" smtClean="0">
                <a:solidFill>
                  <a:srgbClr val="0070C0"/>
                </a:solidFill>
                <a:latin typeface="Calibri" pitchFamily="34" charset="0"/>
              </a:rPr>
              <a:t>: </a:t>
            </a:r>
            <a:r>
              <a:rPr lang="lv-LV" altLang="en-US" sz="2000" i="1" smtClean="0">
                <a:solidFill>
                  <a:srgbClr val="000066"/>
                </a:solidFill>
                <a:latin typeface="Calibri" pitchFamily="34" charset="0"/>
              </a:rPr>
              <a:t>Open public discussions on the priority directions and action plans at the stage of the development of strategic policy documents</a:t>
            </a:r>
            <a:endParaRPr lang="en-GB" altLang="en-US" sz="2000" i="1" smtClean="0">
              <a:solidFill>
                <a:srgbClr val="000066"/>
              </a:solidFill>
              <a:latin typeface="Calibri" pitchFamily="34" charset="0"/>
            </a:endParaRPr>
          </a:p>
          <a:p>
            <a:pPr eaLnBrk="1" hangingPunct="1">
              <a:lnSpc>
                <a:spcPct val="80000"/>
              </a:lnSpc>
              <a:spcBef>
                <a:spcPct val="30000"/>
              </a:spcBef>
            </a:pPr>
            <a:endParaRPr lang="en-GB" altLang="en-US" sz="2000" smtClean="0">
              <a:solidFill>
                <a:srgbClr val="0070C0"/>
              </a:solidFill>
              <a:latin typeface="Calibri" pitchFamily="34" charset="0"/>
            </a:endParaRPr>
          </a:p>
          <a:p>
            <a:pPr eaLnBrk="1" hangingPunct="1">
              <a:lnSpc>
                <a:spcPct val="80000"/>
              </a:lnSpc>
              <a:spcBef>
                <a:spcPct val="30000"/>
              </a:spcBef>
            </a:pPr>
            <a:r>
              <a:rPr lang="en-GB" altLang="en-US" sz="2000" b="1" smtClean="0">
                <a:solidFill>
                  <a:srgbClr val="0070C0"/>
                </a:solidFill>
                <a:latin typeface="Calibri" pitchFamily="34" charset="0"/>
              </a:rPr>
              <a:t>What worked</a:t>
            </a:r>
            <a:r>
              <a:rPr lang="en-GB" altLang="en-US" sz="2000" smtClean="0">
                <a:solidFill>
                  <a:srgbClr val="0070C0"/>
                </a:solidFill>
                <a:latin typeface="Calibri" pitchFamily="34" charset="0"/>
              </a:rPr>
              <a:t>: </a:t>
            </a:r>
            <a:r>
              <a:rPr lang="lv-LV" altLang="en-US" sz="2000" i="1" smtClean="0">
                <a:solidFill>
                  <a:srgbClr val="000066"/>
                </a:solidFill>
                <a:latin typeface="Calibri" pitchFamily="34" charset="0"/>
              </a:rPr>
              <a:t>The feedback from the stakeholders is often well formulated</a:t>
            </a:r>
            <a:endParaRPr lang="en-GB" altLang="en-US" sz="2000" i="1" smtClean="0">
              <a:solidFill>
                <a:srgbClr val="000066"/>
              </a:solidFill>
              <a:latin typeface="Calibri" pitchFamily="34" charset="0"/>
            </a:endParaRPr>
          </a:p>
          <a:p>
            <a:pPr eaLnBrk="1" hangingPunct="1">
              <a:lnSpc>
                <a:spcPct val="80000"/>
              </a:lnSpc>
              <a:spcBef>
                <a:spcPct val="30000"/>
              </a:spcBef>
            </a:pPr>
            <a:endParaRPr lang="en-GB" altLang="en-US" sz="2000" smtClean="0">
              <a:solidFill>
                <a:srgbClr val="0070C0"/>
              </a:solidFill>
              <a:latin typeface="Calibri" pitchFamily="34" charset="0"/>
            </a:endParaRPr>
          </a:p>
          <a:p>
            <a:pPr eaLnBrk="1" hangingPunct="1">
              <a:lnSpc>
                <a:spcPct val="80000"/>
              </a:lnSpc>
              <a:spcBef>
                <a:spcPct val="30000"/>
              </a:spcBef>
            </a:pPr>
            <a:r>
              <a:rPr lang="en-GB" altLang="en-US" sz="2000" b="1" smtClean="0">
                <a:solidFill>
                  <a:srgbClr val="0070C0"/>
                </a:solidFill>
                <a:latin typeface="Calibri" pitchFamily="34" charset="0"/>
              </a:rPr>
              <a:t>What did not work</a:t>
            </a:r>
            <a:r>
              <a:rPr lang="en-GB" altLang="en-US" sz="2000" smtClean="0">
                <a:solidFill>
                  <a:srgbClr val="0070C0"/>
                </a:solidFill>
                <a:latin typeface="Calibri" pitchFamily="34" charset="0"/>
              </a:rPr>
              <a:t>: </a:t>
            </a:r>
            <a:r>
              <a:rPr lang="lv-LV" altLang="en-US" sz="2000" i="1" smtClean="0">
                <a:solidFill>
                  <a:srgbClr val="000066"/>
                </a:solidFill>
                <a:latin typeface="Calibri" pitchFamily="34" charset="0"/>
              </a:rPr>
              <a:t>The implementation and ownership of the action plan is weak. In addition, the municipal authorities are reluctant to revisit the strategies. </a:t>
            </a:r>
            <a:endParaRPr lang="en-GB" altLang="en-US" sz="2000" i="1" smtClean="0">
              <a:solidFill>
                <a:srgbClr val="000066"/>
              </a:solidFill>
              <a:latin typeface="Calibri" pitchFamily="34" charset="0"/>
            </a:endParaRPr>
          </a:p>
        </p:txBody>
      </p:sp>
      <p:sp>
        <p:nvSpPr>
          <p:cNvPr id="28677"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E9D0F2C-4CF5-4185-96DC-B013B559ABDF}" type="slidenum">
              <a:rPr lang="en-GB" altLang="cs-CZ" sz="1400">
                <a:solidFill>
                  <a:srgbClr val="000000"/>
                </a:solidFill>
              </a:rPr>
              <a:pPr>
                <a:spcBef>
                  <a:spcPct val="0"/>
                </a:spcBef>
                <a:buFontTx/>
                <a:buNone/>
              </a:pPr>
              <a:t>14</a:t>
            </a:fld>
            <a:endParaRPr lang="en-GB" altLang="cs-CZ" sz="1400">
              <a:solidFill>
                <a:srgbClr val="000000"/>
              </a:solidFill>
            </a:endParaRPr>
          </a:p>
        </p:txBody>
      </p:sp>
      <p:pic>
        <p:nvPicPr>
          <p:cNvPr id="28678" name="Picture 7" descr="H:\Desktop\PXL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3563" y="0"/>
            <a:ext cx="2124075"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19"/>
          <p:cNvSpPr>
            <a:spLocks noChangeArrowheads="1"/>
          </p:cNvSpPr>
          <p:nvPr/>
        </p:nvSpPr>
        <p:spPr bwMode="auto">
          <a:xfrm>
            <a:off x="654050" y="557213"/>
            <a:ext cx="66468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839788">
              <a:spcBef>
                <a:spcPct val="20000"/>
              </a:spcBef>
              <a:buChar char="•"/>
              <a:defRPr sz="3200">
                <a:solidFill>
                  <a:schemeClr val="tx1"/>
                </a:solidFill>
                <a:latin typeface="Arial" charset="0"/>
              </a:defRPr>
            </a:lvl1pPr>
            <a:lvl2pPr marL="742950" indent="-285750" defTabSz="839788">
              <a:spcBef>
                <a:spcPct val="20000"/>
              </a:spcBef>
              <a:buChar char="–"/>
              <a:defRPr sz="2800">
                <a:solidFill>
                  <a:schemeClr val="tx1"/>
                </a:solidFill>
                <a:latin typeface="Arial" charset="0"/>
              </a:defRPr>
            </a:lvl2pPr>
            <a:lvl3pPr marL="1143000" indent="-228600" defTabSz="839788">
              <a:spcBef>
                <a:spcPct val="20000"/>
              </a:spcBef>
              <a:buChar char="•"/>
              <a:defRPr sz="2400">
                <a:solidFill>
                  <a:schemeClr val="tx1"/>
                </a:solidFill>
                <a:latin typeface="Arial" charset="0"/>
              </a:defRPr>
            </a:lvl3pPr>
            <a:lvl4pPr marL="1600200" indent="-228600" defTabSz="839788">
              <a:spcBef>
                <a:spcPct val="20000"/>
              </a:spcBef>
              <a:buChar char="–"/>
              <a:defRPr sz="2000">
                <a:solidFill>
                  <a:schemeClr val="tx1"/>
                </a:solidFill>
                <a:latin typeface="Arial" charset="0"/>
              </a:defRPr>
            </a:lvl4pPr>
            <a:lvl5pPr marL="2057400" indent="-228600" defTabSz="839788">
              <a:spcBef>
                <a:spcPct val="20000"/>
              </a:spcBef>
              <a:buChar char="»"/>
              <a:defRPr sz="2000">
                <a:solidFill>
                  <a:schemeClr val="tx1"/>
                </a:solidFill>
                <a:latin typeface="Arial" charset="0"/>
              </a:defRPr>
            </a:lvl5pPr>
            <a:lvl6pPr marL="2514600" indent="-228600" defTabSz="839788" eaLnBrk="0" fontAlgn="base" hangingPunct="0">
              <a:spcBef>
                <a:spcPct val="20000"/>
              </a:spcBef>
              <a:spcAft>
                <a:spcPct val="0"/>
              </a:spcAft>
              <a:buChar char="»"/>
              <a:defRPr sz="2000">
                <a:solidFill>
                  <a:schemeClr val="tx1"/>
                </a:solidFill>
                <a:latin typeface="Arial" charset="0"/>
              </a:defRPr>
            </a:lvl6pPr>
            <a:lvl7pPr marL="2971800" indent="-228600" defTabSz="839788" eaLnBrk="0" fontAlgn="base" hangingPunct="0">
              <a:spcBef>
                <a:spcPct val="20000"/>
              </a:spcBef>
              <a:spcAft>
                <a:spcPct val="0"/>
              </a:spcAft>
              <a:buChar char="»"/>
              <a:defRPr sz="2000">
                <a:solidFill>
                  <a:schemeClr val="tx1"/>
                </a:solidFill>
                <a:latin typeface="Arial" charset="0"/>
              </a:defRPr>
            </a:lvl7pPr>
            <a:lvl8pPr marL="3429000" indent="-228600" defTabSz="839788" eaLnBrk="0" fontAlgn="base" hangingPunct="0">
              <a:spcBef>
                <a:spcPct val="20000"/>
              </a:spcBef>
              <a:spcAft>
                <a:spcPct val="0"/>
              </a:spcAft>
              <a:buChar char="»"/>
              <a:defRPr sz="2000">
                <a:solidFill>
                  <a:schemeClr val="tx1"/>
                </a:solidFill>
                <a:latin typeface="Arial" charset="0"/>
              </a:defRPr>
            </a:lvl8pPr>
            <a:lvl9pPr marL="3886200" indent="-228600" defTabSz="839788"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cs-CZ" sz="800" b="0">
              <a:solidFill>
                <a:srgbClr val="FFFFFF"/>
              </a:solidFill>
              <a:ea typeface="MS PGothic" pitchFamily="34" charset="-128"/>
              <a:cs typeface="Arial" charset="0"/>
            </a:endParaRPr>
          </a:p>
        </p:txBody>
      </p:sp>
      <p:sp>
        <p:nvSpPr>
          <p:cNvPr id="22531" name="Rectangle 4"/>
          <p:cNvSpPr>
            <a:spLocks noGrp="1" noChangeArrowheads="1"/>
          </p:cNvSpPr>
          <p:nvPr>
            <p:ph type="title"/>
          </p:nvPr>
        </p:nvSpPr>
        <p:spPr>
          <a:xfrm>
            <a:off x="107950" y="238125"/>
            <a:ext cx="6805613" cy="2111375"/>
          </a:xfrm>
        </p:spPr>
        <p:txBody>
          <a:bodyPr/>
          <a:lstStyle/>
          <a:p>
            <a:pPr marL="342900" indent="-342900" eaLnBrk="1" hangingPunct="1">
              <a:defRPr/>
            </a:pPr>
            <a:r>
              <a:rPr lang="lv-LV" altLang="en-US" sz="3200" b="1" dirty="0" smtClean="0">
                <a:solidFill>
                  <a:srgbClr val="0070C0"/>
                </a:solidFill>
                <a:latin typeface="Calibri" pitchFamily="34" charset="0"/>
              </a:rPr>
              <a:t/>
            </a:r>
            <a:br>
              <a:rPr lang="lv-LV" altLang="en-US" sz="3200" b="1" dirty="0" smtClean="0">
                <a:solidFill>
                  <a:srgbClr val="0070C0"/>
                </a:solidFill>
                <a:latin typeface="Calibri" pitchFamily="34" charset="0"/>
              </a:rPr>
            </a:br>
            <a:r>
              <a:rPr lang="en-GB" altLang="en-US" sz="3200" b="1" dirty="0" smtClean="0">
                <a:solidFill>
                  <a:srgbClr val="0070C0"/>
                </a:solidFill>
                <a:latin typeface="Calibri" pitchFamily="34" charset="0"/>
              </a:rPr>
              <a:t>Question </a:t>
            </a:r>
            <a:r>
              <a:rPr lang="lv-LV" altLang="en-US" sz="3200" b="1" dirty="0">
                <a:solidFill>
                  <a:srgbClr val="0070C0"/>
                </a:solidFill>
                <a:latin typeface="Calibri" pitchFamily="34" charset="0"/>
              </a:rPr>
              <a:t>2</a:t>
            </a:r>
            <a:r>
              <a:rPr lang="lv-LV" altLang="en-US" sz="3200" b="1" dirty="0" smtClean="0">
                <a:solidFill>
                  <a:srgbClr val="0070C0"/>
                </a:solidFill>
                <a:latin typeface="Calibri" pitchFamily="34" charset="0"/>
              </a:rPr>
              <a:t>:</a:t>
            </a:r>
            <a:br>
              <a:rPr lang="lv-LV" altLang="en-US" sz="3200" b="1" dirty="0" smtClean="0">
                <a:solidFill>
                  <a:srgbClr val="0070C0"/>
                </a:solidFill>
                <a:latin typeface="Calibri" pitchFamily="34" charset="0"/>
              </a:rPr>
            </a:br>
            <a:r>
              <a:rPr lang="en-US" altLang="en-US" sz="2000" dirty="0">
                <a:solidFill>
                  <a:srgbClr val="0070C0"/>
                </a:solidFill>
                <a:latin typeface="Calibri" pitchFamily="34" charset="0"/>
              </a:rPr>
              <a:t>How to ensure the EDP as a continuous process during the project evaluations?</a:t>
            </a:r>
            <a:r>
              <a:rPr lang="lv-LV" sz="2000" dirty="0" smtClean="0">
                <a:solidFill>
                  <a:srgbClr val="0070C0"/>
                </a:solidFill>
                <a:latin typeface="Calibri" pitchFamily="34" charset="0"/>
                <a:ea typeface="+mn-ea"/>
                <a:cs typeface="+mn-cs"/>
              </a:rPr>
              <a:t/>
            </a:r>
            <a:br>
              <a:rPr lang="lv-LV" sz="2000" dirty="0" smtClean="0">
                <a:solidFill>
                  <a:srgbClr val="0070C0"/>
                </a:solidFill>
                <a:latin typeface="Calibri" pitchFamily="34" charset="0"/>
                <a:ea typeface="+mn-ea"/>
                <a:cs typeface="+mn-cs"/>
              </a:rPr>
            </a:br>
            <a:r>
              <a:rPr lang="lv-LV" altLang="lv-LV" sz="2000" dirty="0" smtClean="0">
                <a:solidFill>
                  <a:srgbClr val="0070C0"/>
                </a:solidFill>
                <a:latin typeface="Calibri" pitchFamily="34" charset="0"/>
              </a:rPr>
              <a:t/>
            </a:r>
            <a:br>
              <a:rPr lang="lv-LV" altLang="lv-LV" sz="2000" dirty="0" smtClean="0">
                <a:solidFill>
                  <a:srgbClr val="0070C0"/>
                </a:solidFill>
                <a:latin typeface="Calibri" pitchFamily="34" charset="0"/>
              </a:rPr>
            </a:br>
            <a:endParaRPr lang="en-GB" altLang="cs-CZ" sz="2000" b="1" dirty="0" smtClean="0">
              <a:solidFill>
                <a:srgbClr val="0070C0"/>
              </a:solidFill>
              <a:latin typeface="Calibri" pitchFamily="34" charset="0"/>
            </a:endParaRPr>
          </a:p>
        </p:txBody>
      </p:sp>
      <p:sp>
        <p:nvSpPr>
          <p:cNvPr id="22532" name="Rectangle 6"/>
          <p:cNvSpPr>
            <a:spLocks noGrp="1" noChangeArrowheads="1"/>
          </p:cNvSpPr>
          <p:nvPr>
            <p:ph sz="half" idx="1"/>
          </p:nvPr>
        </p:nvSpPr>
        <p:spPr>
          <a:xfrm>
            <a:off x="468313" y="2133600"/>
            <a:ext cx="8353425" cy="4103688"/>
          </a:xfrm>
        </p:spPr>
        <p:txBody>
          <a:bodyPr/>
          <a:lstStyle/>
          <a:p>
            <a:pPr eaLnBrk="1" hangingPunct="1">
              <a:lnSpc>
                <a:spcPct val="80000"/>
              </a:lnSpc>
              <a:spcBef>
                <a:spcPct val="30000"/>
              </a:spcBef>
              <a:defRPr/>
            </a:pPr>
            <a:r>
              <a:rPr lang="en-GB" altLang="en-US" sz="2000" b="1" dirty="0" smtClean="0">
                <a:solidFill>
                  <a:srgbClr val="0070C0"/>
                </a:solidFill>
                <a:latin typeface="Calibri" pitchFamily="34" charset="0"/>
              </a:rPr>
              <a:t>Why</a:t>
            </a:r>
            <a:r>
              <a:rPr lang="en-GB" altLang="en-US" sz="2000" dirty="0" smtClean="0">
                <a:solidFill>
                  <a:srgbClr val="0070C0"/>
                </a:solidFill>
                <a:latin typeface="Calibri" pitchFamily="34" charset="0"/>
              </a:rPr>
              <a:t>:</a:t>
            </a:r>
            <a:r>
              <a:rPr lang="lv-LV" altLang="en-US" sz="2000" dirty="0" smtClean="0">
                <a:solidFill>
                  <a:srgbClr val="0070C0"/>
                </a:solidFill>
                <a:latin typeface="Calibri" pitchFamily="34" charset="0"/>
              </a:rPr>
              <a:t> </a:t>
            </a:r>
            <a:r>
              <a:rPr lang="lv-LV" altLang="en-US" sz="2000" i="1" dirty="0" err="1">
                <a:solidFill>
                  <a:srgbClr val="000066"/>
                </a:solidFill>
                <a:latin typeface="Calibri" pitchFamily="34" charset="0"/>
              </a:rPr>
              <a:t>while</a:t>
            </a:r>
            <a:r>
              <a:rPr lang="lv-LV" altLang="en-US" sz="2000" i="1" dirty="0">
                <a:solidFill>
                  <a:srgbClr val="000066"/>
                </a:solidFill>
                <a:latin typeface="Calibri" pitchFamily="34" charset="0"/>
              </a:rPr>
              <a:t> </a:t>
            </a:r>
            <a:r>
              <a:rPr lang="en-US" sz="2000" i="1" dirty="0">
                <a:solidFill>
                  <a:srgbClr val="000066"/>
                </a:solidFill>
                <a:latin typeface="Calibri" pitchFamily="34" charset="0"/>
              </a:rPr>
              <a:t>assessing compliance with RIS3 </a:t>
            </a:r>
            <a:r>
              <a:rPr lang="lv-LV" sz="2000" i="1" dirty="0" err="1">
                <a:solidFill>
                  <a:srgbClr val="000066"/>
                </a:solidFill>
                <a:latin typeface="Calibri" pitchFamily="34" charset="0"/>
              </a:rPr>
              <a:t>there</a:t>
            </a:r>
            <a:r>
              <a:rPr lang="lv-LV" sz="2000" i="1" dirty="0">
                <a:solidFill>
                  <a:srgbClr val="000066"/>
                </a:solidFill>
                <a:latin typeface="Calibri" pitchFamily="34" charset="0"/>
              </a:rPr>
              <a:t> </a:t>
            </a:r>
            <a:r>
              <a:rPr lang="lv-LV" sz="2000" i="1" dirty="0" err="1">
                <a:solidFill>
                  <a:srgbClr val="000066"/>
                </a:solidFill>
                <a:latin typeface="Calibri" pitchFamily="34" charset="0"/>
              </a:rPr>
              <a:t>is</a:t>
            </a:r>
            <a:r>
              <a:rPr lang="lv-LV" sz="2000" i="1" dirty="0">
                <a:solidFill>
                  <a:srgbClr val="000066"/>
                </a:solidFill>
                <a:latin typeface="Calibri" pitchFamily="34" charset="0"/>
              </a:rPr>
              <a:t> a </a:t>
            </a:r>
            <a:r>
              <a:rPr lang="en-US" sz="2000" i="1" dirty="0">
                <a:solidFill>
                  <a:srgbClr val="000066"/>
                </a:solidFill>
                <a:latin typeface="Calibri" pitchFamily="34" charset="0"/>
              </a:rPr>
              <a:t>great potential for subjective manipulation</a:t>
            </a:r>
            <a:r>
              <a:rPr lang="en-GB" altLang="en-US" sz="2000" i="1" dirty="0">
                <a:solidFill>
                  <a:srgbClr val="000066"/>
                </a:solidFill>
                <a:latin typeface="Calibri" pitchFamily="34" charset="0"/>
              </a:rPr>
              <a:t> </a:t>
            </a:r>
            <a:endParaRPr lang="lv-LV" altLang="en-US" sz="2000" i="1" dirty="0">
              <a:solidFill>
                <a:srgbClr val="000066"/>
              </a:solidFill>
              <a:latin typeface="Calibri" pitchFamily="34" charset="0"/>
            </a:endParaRPr>
          </a:p>
          <a:p>
            <a:pPr marL="0" indent="0" eaLnBrk="1" hangingPunct="1">
              <a:lnSpc>
                <a:spcPct val="80000"/>
              </a:lnSpc>
              <a:spcBef>
                <a:spcPct val="30000"/>
              </a:spcBef>
              <a:buFontTx/>
              <a:buNone/>
              <a:defRPr/>
            </a:pPr>
            <a:endParaRPr lang="lv-LV" altLang="en-US" sz="2000" dirty="0" smtClean="0">
              <a:solidFill>
                <a:srgbClr val="0070C0"/>
              </a:solidFill>
              <a:latin typeface="Calibri" pitchFamily="34" charset="0"/>
            </a:endParaRPr>
          </a:p>
          <a:p>
            <a:pPr eaLnBrk="1" hangingPunct="1">
              <a:lnSpc>
                <a:spcPct val="80000"/>
              </a:lnSpc>
              <a:spcBef>
                <a:spcPct val="30000"/>
              </a:spcBef>
              <a:defRPr/>
            </a:pPr>
            <a:r>
              <a:rPr lang="en-GB" altLang="en-US" sz="2000" b="1" dirty="0" smtClean="0">
                <a:solidFill>
                  <a:srgbClr val="0070C0"/>
                </a:solidFill>
                <a:latin typeface="Calibri" pitchFamily="34" charset="0"/>
              </a:rPr>
              <a:t>What has been done</a:t>
            </a:r>
            <a:r>
              <a:rPr lang="en-GB" altLang="en-US" sz="2000" dirty="0" smtClean="0">
                <a:solidFill>
                  <a:srgbClr val="0070C0"/>
                </a:solidFill>
                <a:latin typeface="Calibri" pitchFamily="34" charset="0"/>
              </a:rPr>
              <a:t>: </a:t>
            </a:r>
            <a:r>
              <a:rPr lang="en-US" sz="2000" i="1" dirty="0" smtClean="0">
                <a:solidFill>
                  <a:srgbClr val="000066"/>
                </a:solidFill>
                <a:latin typeface="Calibri" pitchFamily="34" charset="0"/>
              </a:rPr>
              <a:t>There </a:t>
            </a:r>
            <a:r>
              <a:rPr lang="en-US" sz="2000" i="1" dirty="0">
                <a:solidFill>
                  <a:srgbClr val="000066"/>
                </a:solidFill>
                <a:latin typeface="Calibri" pitchFamily="34" charset="0"/>
              </a:rPr>
              <a:t>are </a:t>
            </a:r>
            <a:r>
              <a:rPr lang="lv-LV" sz="2000" i="1" dirty="0" smtClean="0">
                <a:solidFill>
                  <a:srgbClr val="000066"/>
                </a:solidFill>
                <a:latin typeface="Calibri" pitchFamily="34" charset="0"/>
              </a:rPr>
              <a:t>to </a:t>
            </a:r>
            <a:r>
              <a:rPr lang="en-US" sz="2000" i="1" dirty="0" smtClean="0">
                <a:solidFill>
                  <a:srgbClr val="000066"/>
                </a:solidFill>
                <a:latin typeface="Calibri" pitchFamily="34" charset="0"/>
              </a:rPr>
              <a:t>general </a:t>
            </a:r>
            <a:r>
              <a:rPr lang="en-US" sz="2000" i="1" dirty="0">
                <a:solidFill>
                  <a:srgbClr val="000066"/>
                </a:solidFill>
                <a:latin typeface="Calibri" pitchFamily="34" charset="0"/>
              </a:rPr>
              <a:t>and </a:t>
            </a:r>
            <a:r>
              <a:rPr lang="lv-LV" sz="2000" i="1" dirty="0" err="1">
                <a:solidFill>
                  <a:srgbClr val="000066"/>
                </a:solidFill>
                <a:latin typeface="Calibri" pitchFamily="34" charset="0"/>
              </a:rPr>
              <a:t>unclear</a:t>
            </a:r>
            <a:r>
              <a:rPr lang="lv-LV" sz="2000" i="1" dirty="0">
                <a:solidFill>
                  <a:srgbClr val="000066"/>
                </a:solidFill>
                <a:latin typeface="Calibri" pitchFamily="34" charset="0"/>
              </a:rPr>
              <a:t> </a:t>
            </a:r>
            <a:r>
              <a:rPr lang="en-US" sz="2000" i="1" dirty="0">
                <a:solidFill>
                  <a:srgbClr val="000066"/>
                </a:solidFill>
                <a:latin typeface="Calibri" pitchFamily="34" charset="0"/>
              </a:rPr>
              <a:t>criteria that can be interpreted differently</a:t>
            </a:r>
            <a:endParaRPr lang="lv-LV" altLang="en-US" sz="2000" i="1" dirty="0">
              <a:solidFill>
                <a:srgbClr val="000066"/>
              </a:solidFill>
              <a:latin typeface="Calibri" pitchFamily="34" charset="0"/>
            </a:endParaRPr>
          </a:p>
          <a:p>
            <a:pPr marL="0" indent="0" eaLnBrk="1" hangingPunct="1">
              <a:lnSpc>
                <a:spcPct val="80000"/>
              </a:lnSpc>
              <a:spcBef>
                <a:spcPct val="30000"/>
              </a:spcBef>
              <a:buFontTx/>
              <a:buNone/>
              <a:defRPr/>
            </a:pPr>
            <a:endParaRPr lang="en-GB" altLang="en-US" sz="2000" dirty="0" smtClean="0">
              <a:solidFill>
                <a:srgbClr val="0070C0"/>
              </a:solidFill>
              <a:latin typeface="Calibri" pitchFamily="34" charset="0"/>
            </a:endParaRPr>
          </a:p>
          <a:p>
            <a:pPr eaLnBrk="1" hangingPunct="1">
              <a:lnSpc>
                <a:spcPct val="80000"/>
              </a:lnSpc>
              <a:spcBef>
                <a:spcPct val="30000"/>
              </a:spcBef>
              <a:defRPr/>
            </a:pPr>
            <a:r>
              <a:rPr lang="en-GB" altLang="en-US" sz="2000" b="1" dirty="0" smtClean="0">
                <a:solidFill>
                  <a:srgbClr val="0070C0"/>
                </a:solidFill>
                <a:latin typeface="Calibri" pitchFamily="34" charset="0"/>
              </a:rPr>
              <a:t>What worked</a:t>
            </a:r>
            <a:r>
              <a:rPr lang="en-GB" altLang="en-US" sz="2000" dirty="0" smtClean="0">
                <a:solidFill>
                  <a:srgbClr val="0070C0"/>
                </a:solidFill>
                <a:latin typeface="Calibri" pitchFamily="34" charset="0"/>
              </a:rPr>
              <a:t>: </a:t>
            </a:r>
            <a:r>
              <a:rPr lang="en-US" sz="2000" i="1" dirty="0" smtClean="0">
                <a:solidFill>
                  <a:srgbClr val="000066"/>
                </a:solidFill>
                <a:latin typeface="Calibri" pitchFamily="34" charset="0"/>
              </a:rPr>
              <a:t>According </a:t>
            </a:r>
            <a:r>
              <a:rPr lang="en-US" sz="2000" i="1" dirty="0">
                <a:solidFill>
                  <a:srgbClr val="000066"/>
                </a:solidFill>
                <a:latin typeface="Calibri" pitchFamily="34" charset="0"/>
              </a:rPr>
              <a:t>to the developed criteria, decisions to </a:t>
            </a:r>
            <a:r>
              <a:rPr lang="lv-LV" sz="2000" i="1" dirty="0" err="1">
                <a:solidFill>
                  <a:srgbClr val="000066"/>
                </a:solidFill>
                <a:latin typeface="Calibri" pitchFamily="34" charset="0"/>
              </a:rPr>
              <a:t>give</a:t>
            </a:r>
            <a:r>
              <a:rPr lang="lv-LV" sz="2000" i="1" dirty="0">
                <a:solidFill>
                  <a:srgbClr val="000066"/>
                </a:solidFill>
                <a:latin typeface="Calibri" pitchFamily="34" charset="0"/>
              </a:rPr>
              <a:t> </a:t>
            </a:r>
            <a:r>
              <a:rPr lang="en-US" sz="2000" i="1" dirty="0">
                <a:solidFill>
                  <a:srgbClr val="000066"/>
                </a:solidFill>
                <a:latin typeface="Calibri" pitchFamily="34" charset="0"/>
              </a:rPr>
              <a:t>a higher score are made to projects that, according to the evaluators, are in line with RIS3. Such projects have a greater opportunity to receive funding in the joint project competition</a:t>
            </a:r>
            <a:r>
              <a:rPr lang="lv-LV" sz="2000" i="1" dirty="0" smtClean="0">
                <a:solidFill>
                  <a:srgbClr val="000066"/>
                </a:solidFill>
                <a:latin typeface="Calibri" pitchFamily="34" charset="0"/>
              </a:rPr>
              <a:t>.</a:t>
            </a:r>
          </a:p>
          <a:p>
            <a:pPr eaLnBrk="1" hangingPunct="1">
              <a:lnSpc>
                <a:spcPct val="80000"/>
              </a:lnSpc>
              <a:spcBef>
                <a:spcPct val="30000"/>
              </a:spcBef>
              <a:defRPr/>
            </a:pPr>
            <a:endParaRPr lang="en-GB" altLang="en-US" sz="2000" i="1" dirty="0">
              <a:solidFill>
                <a:srgbClr val="000066"/>
              </a:solidFill>
              <a:latin typeface="Calibri" pitchFamily="34" charset="0"/>
            </a:endParaRPr>
          </a:p>
          <a:p>
            <a:pPr eaLnBrk="1" hangingPunct="1">
              <a:lnSpc>
                <a:spcPct val="80000"/>
              </a:lnSpc>
              <a:spcBef>
                <a:spcPct val="30000"/>
              </a:spcBef>
              <a:defRPr/>
            </a:pPr>
            <a:r>
              <a:rPr lang="en-GB" altLang="en-US" sz="2000" b="1" dirty="0" smtClean="0">
                <a:solidFill>
                  <a:srgbClr val="0070C0"/>
                </a:solidFill>
                <a:latin typeface="Calibri" pitchFamily="34" charset="0"/>
              </a:rPr>
              <a:t>What did not work</a:t>
            </a:r>
            <a:r>
              <a:rPr lang="en-GB" altLang="en-US" sz="2000" dirty="0" smtClean="0">
                <a:solidFill>
                  <a:srgbClr val="0070C0"/>
                </a:solidFill>
                <a:latin typeface="Calibri" pitchFamily="34" charset="0"/>
              </a:rPr>
              <a:t>: </a:t>
            </a:r>
            <a:r>
              <a:rPr lang="en-US" sz="2000" i="1" dirty="0">
                <a:solidFill>
                  <a:srgbClr val="000066"/>
                </a:solidFill>
                <a:latin typeface="Calibri" pitchFamily="34" charset="0"/>
              </a:rPr>
              <a:t>The opinions of entrepreneurs and project evaluators may vary, the final decision is to the evaluators. Businesses are not given the opportunity to prove their relevance to RIS3,</a:t>
            </a:r>
            <a:r>
              <a:rPr lang="lv-LV" sz="2000" i="1" dirty="0">
                <a:solidFill>
                  <a:srgbClr val="000066"/>
                </a:solidFill>
                <a:latin typeface="Calibri" pitchFamily="34" charset="0"/>
              </a:rPr>
              <a:t> </a:t>
            </a:r>
            <a:r>
              <a:rPr lang="lv-LV" sz="2000" i="1" dirty="0" err="1">
                <a:solidFill>
                  <a:srgbClr val="000066"/>
                </a:solidFill>
                <a:latin typeface="Calibri" pitchFamily="34" charset="0"/>
              </a:rPr>
              <a:t>even</a:t>
            </a:r>
            <a:r>
              <a:rPr lang="lv-LV" sz="2000" i="1" dirty="0">
                <a:solidFill>
                  <a:srgbClr val="000066"/>
                </a:solidFill>
                <a:latin typeface="Calibri" pitchFamily="34" charset="0"/>
              </a:rPr>
              <a:t> </a:t>
            </a:r>
            <a:r>
              <a:rPr lang="en-US" sz="2000" i="1" dirty="0">
                <a:solidFill>
                  <a:srgbClr val="000066"/>
                </a:solidFill>
                <a:latin typeface="Calibri" pitchFamily="34" charset="0"/>
              </a:rPr>
              <a:t>if they could.</a:t>
            </a:r>
            <a:endParaRPr lang="en-GB" altLang="en-US" sz="2000" i="1" dirty="0">
              <a:solidFill>
                <a:srgbClr val="000066"/>
              </a:solidFill>
              <a:latin typeface="Calibri" pitchFamily="34" charset="0"/>
            </a:endParaRPr>
          </a:p>
        </p:txBody>
      </p:sp>
      <p:sp>
        <p:nvSpPr>
          <p:cNvPr id="30725"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662A53F-F886-4BC0-A182-07995D4BF033}" type="slidenum">
              <a:rPr lang="en-GB" altLang="cs-CZ" sz="1400">
                <a:solidFill>
                  <a:srgbClr val="000000"/>
                </a:solidFill>
              </a:rPr>
              <a:pPr>
                <a:spcBef>
                  <a:spcPct val="0"/>
                </a:spcBef>
                <a:buFontTx/>
                <a:buNone/>
              </a:pPr>
              <a:t>15</a:t>
            </a:fld>
            <a:endParaRPr lang="en-GB" altLang="cs-CZ" sz="1400">
              <a:solidFill>
                <a:srgbClr val="000000"/>
              </a:solidFill>
            </a:endParaRPr>
          </a:p>
        </p:txBody>
      </p:sp>
      <p:pic>
        <p:nvPicPr>
          <p:cNvPr id="30726" name="Picture 7" descr="H:\Desktop\PXL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3563" y="0"/>
            <a:ext cx="2124075"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txBox="1">
            <a:spLocks/>
          </p:cNvSpPr>
          <p:nvPr/>
        </p:nvSpPr>
        <p:spPr bwMode="auto">
          <a:xfrm>
            <a:off x="8196263" y="6364288"/>
            <a:ext cx="527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nchor="ctr"/>
          <a:lstStyle>
            <a:lvl1pPr defTabSz="938213">
              <a:spcBef>
                <a:spcPct val="20000"/>
              </a:spcBef>
              <a:buChar char="•"/>
              <a:defRPr sz="3200">
                <a:solidFill>
                  <a:schemeClr val="tx1"/>
                </a:solidFill>
                <a:latin typeface="Arial" charset="0"/>
              </a:defRPr>
            </a:lvl1pPr>
            <a:lvl2pPr marL="468313" indent="-11113" defTabSz="938213">
              <a:spcBef>
                <a:spcPct val="20000"/>
              </a:spcBef>
              <a:buChar char="–"/>
              <a:defRPr sz="2800">
                <a:solidFill>
                  <a:schemeClr val="tx1"/>
                </a:solidFill>
                <a:latin typeface="Arial" charset="0"/>
              </a:defRPr>
            </a:lvl2pPr>
            <a:lvl3pPr marL="938213" indent="-23813" defTabSz="938213">
              <a:spcBef>
                <a:spcPct val="20000"/>
              </a:spcBef>
              <a:buChar char="•"/>
              <a:defRPr sz="2400">
                <a:solidFill>
                  <a:schemeClr val="tx1"/>
                </a:solidFill>
                <a:latin typeface="Arial" charset="0"/>
              </a:defRPr>
            </a:lvl3pPr>
            <a:lvl4pPr marL="1408113" indent="-36513" defTabSz="938213">
              <a:spcBef>
                <a:spcPct val="20000"/>
              </a:spcBef>
              <a:buChar char="–"/>
              <a:defRPr sz="2000">
                <a:solidFill>
                  <a:schemeClr val="tx1"/>
                </a:solidFill>
                <a:latin typeface="Arial" charset="0"/>
              </a:defRPr>
            </a:lvl4pPr>
            <a:lvl5pPr marL="1878013" indent="-49213" defTabSz="938213">
              <a:spcBef>
                <a:spcPct val="20000"/>
              </a:spcBef>
              <a:buChar char="»"/>
              <a:defRPr sz="2000">
                <a:solidFill>
                  <a:schemeClr val="tx1"/>
                </a:solidFill>
                <a:latin typeface="Arial" charset="0"/>
              </a:defRPr>
            </a:lvl5pPr>
            <a:lvl6pPr marL="2335213" indent="-49213" defTabSz="938213" eaLnBrk="0" fontAlgn="base" hangingPunct="0">
              <a:spcBef>
                <a:spcPct val="20000"/>
              </a:spcBef>
              <a:spcAft>
                <a:spcPct val="0"/>
              </a:spcAft>
              <a:buChar char="»"/>
              <a:defRPr sz="2000">
                <a:solidFill>
                  <a:schemeClr val="tx1"/>
                </a:solidFill>
                <a:latin typeface="Arial" charset="0"/>
              </a:defRPr>
            </a:lvl6pPr>
            <a:lvl7pPr marL="2792413" indent="-49213" defTabSz="938213" eaLnBrk="0" fontAlgn="base" hangingPunct="0">
              <a:spcBef>
                <a:spcPct val="20000"/>
              </a:spcBef>
              <a:spcAft>
                <a:spcPct val="0"/>
              </a:spcAft>
              <a:buChar char="»"/>
              <a:defRPr sz="2000">
                <a:solidFill>
                  <a:schemeClr val="tx1"/>
                </a:solidFill>
                <a:latin typeface="Arial" charset="0"/>
              </a:defRPr>
            </a:lvl7pPr>
            <a:lvl8pPr marL="3249613" indent="-49213" defTabSz="938213" eaLnBrk="0" fontAlgn="base" hangingPunct="0">
              <a:spcBef>
                <a:spcPct val="20000"/>
              </a:spcBef>
              <a:spcAft>
                <a:spcPct val="0"/>
              </a:spcAft>
              <a:buChar char="»"/>
              <a:defRPr sz="2000">
                <a:solidFill>
                  <a:schemeClr val="tx1"/>
                </a:solidFill>
                <a:latin typeface="Arial" charset="0"/>
              </a:defRPr>
            </a:lvl8pPr>
            <a:lvl9pPr marL="3706813" indent="-49213" defTabSz="938213"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AE8825CF-FE81-47AD-B74C-88B13D91F280}" type="slidenum">
              <a:rPr lang="en-US" altLang="lv-LV" sz="1000">
                <a:solidFill>
                  <a:srgbClr val="898989"/>
                </a:solidFill>
                <a:latin typeface="Verdana" pitchFamily="34" charset="0"/>
                <a:ea typeface="MS PGothic" pitchFamily="34" charset="-128"/>
              </a:rPr>
              <a:pPr algn="r" eaLnBrk="1" hangingPunct="1">
                <a:spcBef>
                  <a:spcPct val="0"/>
                </a:spcBef>
                <a:buFontTx/>
                <a:buNone/>
              </a:pPr>
              <a:t>2</a:t>
            </a:fld>
            <a:endParaRPr lang="en-US" altLang="lv-LV" sz="1000">
              <a:solidFill>
                <a:srgbClr val="898989"/>
              </a:solidFill>
              <a:latin typeface="Verdana" pitchFamily="34" charset="0"/>
              <a:ea typeface="MS PGothic" pitchFamily="34" charset="-128"/>
            </a:endParaRPr>
          </a:p>
        </p:txBody>
      </p:sp>
      <p:sp>
        <p:nvSpPr>
          <p:cNvPr id="7171" name="Title 1"/>
          <p:cNvSpPr>
            <a:spLocks noGrp="1"/>
          </p:cNvSpPr>
          <p:nvPr>
            <p:ph type="title"/>
          </p:nvPr>
        </p:nvSpPr>
        <p:spPr>
          <a:xfrm>
            <a:off x="2146300" y="534988"/>
            <a:ext cx="6750050" cy="941387"/>
          </a:xfrm>
        </p:spPr>
        <p:txBody>
          <a:bodyPr/>
          <a:lstStyle/>
          <a:p>
            <a:pPr algn="ctr"/>
            <a:r>
              <a:rPr lang="lv-LV" altLang="lv-LV" smtClean="0">
                <a:solidFill>
                  <a:srgbClr val="79698B"/>
                </a:solidFill>
              </a:rPr>
              <a:t>La</a:t>
            </a:r>
            <a:r>
              <a:rPr lang="lv-LV" altLang="lv-LV" smtClean="0">
                <a:solidFill>
                  <a:srgbClr val="67478B"/>
                </a:solidFill>
              </a:rPr>
              <a:t>tvian research ecosystem</a:t>
            </a:r>
            <a:endParaRPr lang="lv-LV" altLang="lv-LV" smtClean="0">
              <a:solidFill>
                <a:srgbClr val="67478B"/>
              </a:solidFill>
              <a:ea typeface="MS PGothic" pitchFamily="34" charset="-128"/>
            </a:endParaRPr>
          </a:p>
        </p:txBody>
      </p:sp>
      <p:sp>
        <p:nvSpPr>
          <p:cNvPr id="10" name="Rounded Rectangle 9">
            <a:extLst>
              <a:ext uri="{FF2B5EF4-FFF2-40B4-BE49-F238E27FC236}"/>
            </a:extLst>
          </p:cNvPr>
          <p:cNvSpPr/>
          <p:nvPr/>
        </p:nvSpPr>
        <p:spPr bwMode="auto">
          <a:xfrm>
            <a:off x="1860550" y="2566988"/>
            <a:ext cx="1668463" cy="1009650"/>
          </a:xfrm>
          <a:prstGeom prst="roundRect">
            <a:avLst>
              <a:gd name="adj" fmla="val 11332"/>
            </a:avLst>
          </a:prstGeom>
          <a:solidFill>
            <a:srgbClr val="FF9933"/>
          </a:solidFill>
          <a:ln w="6350" cap="flat" cmpd="sng" algn="ctr">
            <a:solidFill>
              <a:schemeClr val="accent4">
                <a:lumMod val="60000"/>
                <a:lumOff val="40000"/>
              </a:schemeClr>
            </a:solidFill>
            <a:prstDash val="solid"/>
            <a:miter lim="800000"/>
          </a:ln>
          <a:effectLst/>
        </p:spPr>
        <p:txBody>
          <a:bodyPr lIns="0" tIns="0" rIns="0" bIns="0" anchor="ctr"/>
          <a:lstStyle/>
          <a:p>
            <a:pPr algn="ctr">
              <a:lnSpc>
                <a:spcPct val="90000"/>
              </a:lnSpc>
              <a:defRPr/>
            </a:pP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Fundamental</a:t>
            </a:r>
            <a:r>
              <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and</a:t>
            </a:r>
            <a:r>
              <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applied</a:t>
            </a:r>
            <a:r>
              <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research</a:t>
            </a:r>
            <a:endPar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ounded Rectangle 10">
            <a:extLst>
              <a:ext uri="{FF2B5EF4-FFF2-40B4-BE49-F238E27FC236}"/>
            </a:extLst>
          </p:cNvPr>
          <p:cNvSpPr/>
          <p:nvPr/>
        </p:nvSpPr>
        <p:spPr bwMode="auto">
          <a:xfrm>
            <a:off x="3765550" y="2566988"/>
            <a:ext cx="1676400" cy="1009650"/>
          </a:xfrm>
          <a:prstGeom prst="roundRect">
            <a:avLst>
              <a:gd name="adj" fmla="val 11332"/>
            </a:avLst>
          </a:prstGeom>
          <a:solidFill>
            <a:srgbClr val="558ED5"/>
          </a:solidFill>
          <a:ln w="6350" cap="flat" cmpd="sng" algn="ctr">
            <a:solidFill>
              <a:schemeClr val="accent4">
                <a:lumMod val="60000"/>
                <a:lumOff val="40000"/>
              </a:schemeClr>
            </a:solidFill>
            <a:prstDash val="solid"/>
            <a:miter lim="800000"/>
          </a:ln>
          <a:effectLst/>
        </p:spPr>
        <p:txBody>
          <a:bodyPr lIns="0" tIns="0" rIns="0" bIns="0" anchor="ctr"/>
          <a:lstStyle/>
          <a:p>
            <a:pPr algn="ctr">
              <a:lnSpc>
                <a:spcPct val="90000"/>
              </a:lnSpc>
              <a:defRPr/>
            </a:pP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State</a:t>
            </a:r>
            <a:r>
              <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order</a:t>
            </a:r>
            <a:r>
              <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in</a:t>
            </a:r>
            <a:r>
              <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science</a:t>
            </a:r>
            <a:endParaRPr lang="en-GB"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ounded Rectangle 11">
            <a:extLst>
              <a:ext uri="{FF2B5EF4-FFF2-40B4-BE49-F238E27FC236}"/>
            </a:extLst>
          </p:cNvPr>
          <p:cNvSpPr/>
          <p:nvPr/>
        </p:nvSpPr>
        <p:spPr bwMode="auto">
          <a:xfrm>
            <a:off x="7386638" y="2566988"/>
            <a:ext cx="1619250" cy="1554162"/>
          </a:xfrm>
          <a:prstGeom prst="roundRect">
            <a:avLst>
              <a:gd name="adj" fmla="val 11332"/>
            </a:avLst>
          </a:prstGeom>
          <a:solidFill>
            <a:srgbClr val="336600"/>
          </a:solidFill>
          <a:ln w="6350" cap="flat" cmpd="sng" algn="ctr">
            <a:solidFill>
              <a:schemeClr val="accent4">
                <a:lumMod val="60000"/>
                <a:lumOff val="40000"/>
              </a:schemeClr>
            </a:solidFill>
            <a:prstDash val="solid"/>
            <a:miter lim="800000"/>
          </a:ln>
          <a:effectLst/>
        </p:spPr>
        <p:txBody>
          <a:bodyPr lIns="0" tIns="0" rIns="0" bIns="0" anchor="ctr"/>
          <a:lstStyle/>
          <a:p>
            <a:pPr algn="ctr">
              <a:lnSpc>
                <a:spcPct val="90000"/>
              </a:lnSpc>
              <a:defRPr/>
            </a:pP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Structural</a:t>
            </a:r>
            <a:r>
              <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fund</a:t>
            </a:r>
            <a:r>
              <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programs</a:t>
            </a:r>
            <a:r>
              <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incl</a:t>
            </a:r>
            <a:r>
              <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practical</a:t>
            </a:r>
            <a:r>
              <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orientation</a:t>
            </a:r>
            <a:r>
              <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research</a:t>
            </a:r>
            <a:endPar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ounded Rectangle 12">
            <a:extLst>
              <a:ext uri="{FF2B5EF4-FFF2-40B4-BE49-F238E27FC236}"/>
            </a:extLst>
          </p:cNvPr>
          <p:cNvSpPr/>
          <p:nvPr/>
        </p:nvSpPr>
        <p:spPr bwMode="auto">
          <a:xfrm>
            <a:off x="1860550" y="1652588"/>
            <a:ext cx="5280025" cy="650875"/>
          </a:xfrm>
          <a:prstGeom prst="roundRect">
            <a:avLst>
              <a:gd name="adj" fmla="val 11332"/>
            </a:avLst>
          </a:prstGeom>
          <a:solidFill>
            <a:srgbClr val="1BAE92"/>
          </a:solidFill>
          <a:ln w="6350" cap="flat" cmpd="sng" algn="ctr">
            <a:solidFill>
              <a:schemeClr val="accent4">
                <a:lumMod val="60000"/>
                <a:lumOff val="40000"/>
              </a:schemeClr>
            </a:solidFill>
            <a:prstDash val="solid"/>
            <a:miter lim="800000"/>
          </a:ln>
          <a:effectLst/>
        </p:spPr>
        <p:txBody>
          <a:bodyPr lIns="0" tIns="0" rIns="0" bIns="0" anchor="ctr"/>
          <a:lstStyle/>
          <a:p>
            <a:pPr algn="ctr">
              <a:lnSpc>
                <a:spcPct val="90000"/>
              </a:lnSpc>
              <a:defRPr/>
            </a:pPr>
            <a:r>
              <a:rPr lang="lv-LV" altLang="lv-LV" sz="1600" dirty="0" err="1">
                <a:solidFill>
                  <a:schemeClr val="bg1"/>
                </a:solidFill>
                <a:latin typeface="Verdana" panose="020B0604030504040204" pitchFamily="34" charset="0"/>
              </a:rPr>
              <a:t>Priority</a:t>
            </a:r>
            <a:r>
              <a:rPr lang="lv-LV" altLang="lv-LV" sz="1600" dirty="0">
                <a:solidFill>
                  <a:schemeClr val="bg1"/>
                </a:solidFill>
                <a:latin typeface="Verdana" panose="020B0604030504040204" pitchFamily="34" charset="0"/>
              </a:rPr>
              <a:t> </a:t>
            </a:r>
            <a:r>
              <a:rPr lang="lv-LV" altLang="lv-LV" sz="1600" dirty="0" err="1">
                <a:solidFill>
                  <a:schemeClr val="bg1"/>
                </a:solidFill>
                <a:latin typeface="Verdana" panose="020B0604030504040204" pitchFamily="34" charset="0"/>
              </a:rPr>
              <a:t>Directions</a:t>
            </a:r>
            <a:r>
              <a:rPr lang="lv-LV" altLang="lv-LV" sz="1600" dirty="0">
                <a:solidFill>
                  <a:schemeClr val="bg1"/>
                </a:solidFill>
                <a:latin typeface="Verdana" panose="020B0604030504040204" pitchFamily="34" charset="0"/>
              </a:rPr>
              <a:t> </a:t>
            </a:r>
            <a:r>
              <a:rPr lang="lv-LV" altLang="lv-LV" sz="1600" dirty="0" err="1">
                <a:solidFill>
                  <a:schemeClr val="bg1"/>
                </a:solidFill>
                <a:latin typeface="Verdana" panose="020B0604030504040204" pitchFamily="34" charset="0"/>
              </a:rPr>
              <a:t>in</a:t>
            </a:r>
            <a:r>
              <a:rPr lang="lv-LV" altLang="lv-LV" sz="1600" dirty="0">
                <a:solidFill>
                  <a:schemeClr val="bg1"/>
                </a:solidFill>
                <a:latin typeface="Verdana" panose="020B0604030504040204" pitchFamily="34" charset="0"/>
              </a:rPr>
              <a:t> </a:t>
            </a:r>
            <a:r>
              <a:rPr lang="lv-LV" altLang="lv-LV" sz="1600" dirty="0" err="1">
                <a:solidFill>
                  <a:schemeClr val="bg1"/>
                </a:solidFill>
                <a:latin typeface="Verdana" panose="020B0604030504040204" pitchFamily="34" charset="0"/>
              </a:rPr>
              <a:t>Science</a:t>
            </a:r>
            <a:endParaRPr lang="en-GB" altLang="lv-LV" sz="1600" dirty="0">
              <a:solidFill>
                <a:schemeClr val="bg1"/>
              </a:solidFill>
              <a:latin typeface="Verdana" panose="020B0604030504040204" pitchFamily="34" charset="0"/>
            </a:endParaRPr>
          </a:p>
        </p:txBody>
      </p:sp>
      <p:sp>
        <p:nvSpPr>
          <p:cNvPr id="14" name="Rounded Rectangle 13">
            <a:extLst>
              <a:ext uri="{FF2B5EF4-FFF2-40B4-BE49-F238E27FC236}"/>
            </a:extLst>
          </p:cNvPr>
          <p:cNvSpPr/>
          <p:nvPr/>
        </p:nvSpPr>
        <p:spPr bwMode="auto">
          <a:xfrm>
            <a:off x="7386638" y="1652588"/>
            <a:ext cx="1619250" cy="650875"/>
          </a:xfrm>
          <a:prstGeom prst="roundRect">
            <a:avLst>
              <a:gd name="adj" fmla="val 11332"/>
            </a:avLst>
          </a:prstGeom>
          <a:solidFill>
            <a:srgbClr val="336600"/>
          </a:solidFill>
          <a:ln w="6350" cap="flat" cmpd="sng" algn="ctr">
            <a:solidFill>
              <a:schemeClr val="accent4">
                <a:lumMod val="60000"/>
                <a:lumOff val="40000"/>
              </a:schemeClr>
            </a:solidFill>
            <a:prstDash val="solid"/>
            <a:miter lim="800000"/>
          </a:ln>
          <a:effectLst/>
        </p:spPr>
        <p:txBody>
          <a:bodyPr lIns="0" tIns="0" rIns="0" bIns="0" anchor="ctr"/>
          <a:lstStyle/>
          <a:p>
            <a:pPr algn="ctr">
              <a:lnSpc>
                <a:spcPct val="90000"/>
              </a:lnSpc>
              <a:defRPr/>
            </a:pPr>
            <a:r>
              <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rPr>
              <a:t>RIS3</a:t>
            </a:r>
          </a:p>
          <a:p>
            <a:pPr algn="ctr">
              <a:lnSpc>
                <a:spcPct val="90000"/>
              </a:lnSpc>
              <a:defRPr/>
            </a:pPr>
            <a:r>
              <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MoES</a:t>
            </a:r>
            <a:r>
              <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rPr>
              <a:t> &amp; </a:t>
            </a: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MoE</a:t>
            </a:r>
            <a:r>
              <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en-GB"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5" name="Straight Arrow Connector 14">
            <a:extLst>
              <a:ext uri="{FF2B5EF4-FFF2-40B4-BE49-F238E27FC236}"/>
            </a:extLst>
          </p:cNvPr>
          <p:cNvCxnSpPr>
            <a:stCxn id="14" idx="2"/>
            <a:endCxn id="12" idx="0"/>
          </p:cNvCxnSpPr>
          <p:nvPr/>
        </p:nvCxnSpPr>
        <p:spPr>
          <a:xfrm flipH="1">
            <a:off x="8196263" y="2303463"/>
            <a:ext cx="0" cy="263525"/>
          </a:xfrm>
          <a:prstGeom prst="straightConnector1">
            <a:avLst/>
          </a:prstGeom>
          <a:ln w="317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extLst>
          </p:cNvPr>
          <p:cNvCxnSpPr>
            <a:endCxn id="11" idx="0"/>
          </p:cNvCxnSpPr>
          <p:nvPr/>
        </p:nvCxnSpPr>
        <p:spPr>
          <a:xfrm>
            <a:off x="4603750" y="2290763"/>
            <a:ext cx="0" cy="276225"/>
          </a:xfrm>
          <a:prstGeom prst="straightConnector1">
            <a:avLst/>
          </a:prstGeom>
          <a:ln w="317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extLst>
          </p:cNvPr>
          <p:cNvCxnSpPr>
            <a:endCxn id="10" idx="0"/>
          </p:cNvCxnSpPr>
          <p:nvPr/>
        </p:nvCxnSpPr>
        <p:spPr>
          <a:xfrm>
            <a:off x="2695575" y="2290763"/>
            <a:ext cx="0" cy="276225"/>
          </a:xfrm>
          <a:prstGeom prst="straightConnector1">
            <a:avLst/>
          </a:prstGeom>
          <a:ln w="317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extLst>
          </p:cNvPr>
          <p:cNvSpPr/>
          <p:nvPr/>
        </p:nvSpPr>
        <p:spPr bwMode="auto">
          <a:xfrm>
            <a:off x="63500" y="2509838"/>
            <a:ext cx="1757363" cy="2636837"/>
          </a:xfrm>
          <a:prstGeom prst="roundRect">
            <a:avLst>
              <a:gd name="adj" fmla="val 11332"/>
            </a:avLst>
          </a:prstGeom>
          <a:solidFill>
            <a:schemeClr val="accent2"/>
          </a:solidFill>
          <a:ln w="6350" cap="flat" cmpd="sng" algn="ctr">
            <a:solidFill>
              <a:schemeClr val="accent4">
                <a:lumMod val="60000"/>
                <a:lumOff val="40000"/>
              </a:schemeClr>
            </a:solidFill>
            <a:prstDash val="solid"/>
            <a:miter lim="800000"/>
          </a:ln>
          <a:effectLst/>
        </p:spPr>
        <p:txBody>
          <a:bodyPr lIns="0" tIns="0" rIns="0" bIns="0" anchor="ctr"/>
          <a:lstStyle/>
          <a:p>
            <a:pPr marL="285750" indent="-285750">
              <a:lnSpc>
                <a:spcPct val="90000"/>
              </a:lnSpc>
              <a:buFont typeface="Wingdings" panose="05000000000000000000" pitchFamily="2" charset="2"/>
              <a:buChar char="ü"/>
              <a:defRPr/>
            </a:pP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Political</a:t>
            </a:r>
            <a:r>
              <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planning</a:t>
            </a:r>
            <a:r>
              <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documents</a:t>
            </a:r>
            <a:endPar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lnSpc>
                <a:spcPct val="90000"/>
              </a:lnSpc>
              <a:buFont typeface="Wingdings" panose="05000000000000000000" pitchFamily="2" charset="2"/>
              <a:buChar char="ü"/>
              <a:defRPr/>
            </a:pP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Society</a:t>
            </a:r>
            <a:endPar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lnSpc>
                <a:spcPct val="90000"/>
              </a:lnSpc>
              <a:buFont typeface="Wingdings" panose="05000000000000000000" pitchFamily="2" charset="2"/>
              <a:buChar char="ü"/>
              <a:defRPr/>
            </a:pP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Industry</a:t>
            </a:r>
            <a:r>
              <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representatives</a:t>
            </a:r>
            <a:endPar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lnSpc>
                <a:spcPct val="90000"/>
              </a:lnSpc>
              <a:buFont typeface="Wingdings" panose="05000000000000000000" pitchFamily="2" charset="2"/>
              <a:buChar char="ü"/>
              <a:defRPr/>
            </a:pPr>
            <a:r>
              <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rPr>
              <a:t>Professional </a:t>
            </a: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industry</a:t>
            </a:r>
            <a:r>
              <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associations</a:t>
            </a:r>
            <a:endPar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9" name="Elbow Connector 18">
            <a:extLst>
              <a:ext uri="{FF2B5EF4-FFF2-40B4-BE49-F238E27FC236}"/>
            </a:extLst>
          </p:cNvPr>
          <p:cNvCxnSpPr>
            <a:stCxn id="18" idx="0"/>
            <a:endCxn id="13" idx="1"/>
          </p:cNvCxnSpPr>
          <p:nvPr/>
        </p:nvCxnSpPr>
        <p:spPr>
          <a:xfrm rot="5400000" flipH="1" flipV="1">
            <a:off x="1135856" y="1785144"/>
            <a:ext cx="531813" cy="917575"/>
          </a:xfrm>
          <a:prstGeom prst="bentConnector2">
            <a:avLst/>
          </a:prstGeom>
          <a:ln w="317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extLst>
          </p:cNvPr>
          <p:cNvSpPr/>
          <p:nvPr/>
        </p:nvSpPr>
        <p:spPr bwMode="auto">
          <a:xfrm>
            <a:off x="1860550" y="3840163"/>
            <a:ext cx="1668463" cy="1306512"/>
          </a:xfrm>
          <a:prstGeom prst="roundRect">
            <a:avLst>
              <a:gd name="adj" fmla="val 11332"/>
            </a:avLst>
          </a:prstGeom>
          <a:solidFill>
            <a:srgbClr val="FF9933"/>
          </a:solidFill>
          <a:ln w="6350" cap="flat" cmpd="sng" algn="ctr">
            <a:solidFill>
              <a:schemeClr val="accent4">
                <a:lumMod val="60000"/>
                <a:lumOff val="40000"/>
              </a:schemeClr>
            </a:solidFill>
            <a:prstDash val="solid"/>
            <a:miter lim="800000"/>
          </a:ln>
          <a:effectLst/>
        </p:spPr>
        <p:txBody>
          <a:bodyPr lIns="0" tIns="0" rIns="0" bIns="0" anchor="ctr"/>
          <a:lstStyle/>
          <a:p>
            <a:pPr algn="ctr">
              <a:lnSpc>
                <a:spcPct val="90000"/>
              </a:lnSpc>
              <a:defRPr/>
            </a:pP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Knowledge</a:t>
            </a:r>
            <a:r>
              <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base</a:t>
            </a:r>
            <a:r>
              <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and</a:t>
            </a:r>
            <a:r>
              <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human</a:t>
            </a:r>
            <a:r>
              <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capital</a:t>
            </a:r>
            <a:r>
              <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in</a:t>
            </a:r>
            <a:r>
              <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all</a:t>
            </a:r>
            <a:r>
              <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rPr>
              <a:t> OECD </a:t>
            </a: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fields</a:t>
            </a:r>
            <a:r>
              <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of</a:t>
            </a:r>
            <a:r>
              <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science</a:t>
            </a:r>
            <a:endParaRPr lang="en-GB"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1" name="Straight Arrow Connector 20">
            <a:extLst>
              <a:ext uri="{FF2B5EF4-FFF2-40B4-BE49-F238E27FC236}"/>
            </a:extLst>
          </p:cNvPr>
          <p:cNvCxnSpPr>
            <a:stCxn id="10" idx="2"/>
            <a:endCxn id="20" idx="0"/>
          </p:cNvCxnSpPr>
          <p:nvPr/>
        </p:nvCxnSpPr>
        <p:spPr>
          <a:xfrm>
            <a:off x="2695575" y="3576638"/>
            <a:ext cx="0" cy="263525"/>
          </a:xfrm>
          <a:prstGeom prst="straightConnector1">
            <a:avLst/>
          </a:prstGeom>
          <a:ln w="317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extLst>
          </p:cNvPr>
          <p:cNvSpPr/>
          <p:nvPr/>
        </p:nvSpPr>
        <p:spPr bwMode="auto">
          <a:xfrm>
            <a:off x="3778250" y="3822700"/>
            <a:ext cx="1663700" cy="1323975"/>
          </a:xfrm>
          <a:prstGeom prst="roundRect">
            <a:avLst>
              <a:gd name="adj" fmla="val 11332"/>
            </a:avLst>
          </a:prstGeom>
          <a:solidFill>
            <a:srgbClr val="558ED5"/>
          </a:solidFill>
          <a:ln w="6350" cap="flat" cmpd="sng" algn="ctr">
            <a:solidFill>
              <a:schemeClr val="accent4">
                <a:lumMod val="60000"/>
                <a:lumOff val="40000"/>
              </a:schemeClr>
            </a:solidFill>
            <a:prstDash val="solid"/>
            <a:miter lim="800000"/>
          </a:ln>
          <a:effectLst/>
        </p:spPr>
        <p:txBody>
          <a:bodyPr lIns="0" tIns="0" rIns="0" bIns="0" anchor="ctr"/>
          <a:lstStyle/>
          <a:p>
            <a:pPr algn="ctr">
              <a:lnSpc>
                <a:spcPct val="90000"/>
              </a:lnSpc>
              <a:defRPr/>
            </a:pPr>
            <a:r>
              <a:rPr lang="lv-LV" altLang="lv-LV" sz="1400" dirty="0" err="1">
                <a:solidFill>
                  <a:schemeClr val="bg1"/>
                </a:solidFill>
                <a:latin typeface="Verdana" panose="020B0604030504040204" pitchFamily="34" charset="0"/>
              </a:rPr>
              <a:t>State</a:t>
            </a:r>
            <a:r>
              <a:rPr lang="lv-LV" altLang="lv-LV" sz="1400" dirty="0">
                <a:solidFill>
                  <a:schemeClr val="bg1"/>
                </a:solidFill>
                <a:latin typeface="Verdana" panose="020B0604030504040204" pitchFamily="34" charset="0"/>
              </a:rPr>
              <a:t> </a:t>
            </a:r>
            <a:r>
              <a:rPr lang="lv-LV" altLang="lv-LV" sz="1400" dirty="0" err="1">
                <a:solidFill>
                  <a:schemeClr val="bg1"/>
                </a:solidFill>
                <a:latin typeface="Verdana" panose="020B0604030504040204" pitchFamily="34" charset="0"/>
              </a:rPr>
              <a:t>research</a:t>
            </a:r>
            <a:r>
              <a:rPr lang="lv-LV" altLang="lv-LV" sz="1400" dirty="0">
                <a:solidFill>
                  <a:schemeClr val="bg1"/>
                </a:solidFill>
                <a:latin typeface="Verdana" panose="020B0604030504040204" pitchFamily="34" charset="0"/>
              </a:rPr>
              <a:t> </a:t>
            </a:r>
            <a:r>
              <a:rPr lang="lv-LV" altLang="lv-LV" sz="1400" dirty="0" err="1">
                <a:solidFill>
                  <a:schemeClr val="bg1"/>
                </a:solidFill>
                <a:latin typeface="Verdana" panose="020B0604030504040204" pitchFamily="34" charset="0"/>
              </a:rPr>
              <a:t>programs</a:t>
            </a:r>
            <a:endParaRPr lang="lv-LV" altLang="lv-LV" sz="1400" dirty="0">
              <a:solidFill>
                <a:schemeClr val="bg1"/>
              </a:solidFill>
              <a:latin typeface="Verdana" panose="020B0604030504040204" pitchFamily="34" charset="0"/>
            </a:endParaRPr>
          </a:p>
          <a:p>
            <a:pPr algn="ctr">
              <a:lnSpc>
                <a:spcPct val="90000"/>
              </a:lnSpc>
              <a:defRPr/>
            </a:pPr>
            <a:r>
              <a:rPr lang="lv-LV" altLang="lv-LV" sz="1400" dirty="0">
                <a:solidFill>
                  <a:schemeClr val="bg1"/>
                </a:solidFill>
                <a:latin typeface="Verdana" panose="020B0604030504040204" pitchFamily="34" charset="0"/>
              </a:rPr>
              <a:t>(</a:t>
            </a:r>
            <a:r>
              <a:rPr lang="lv-LV" altLang="lv-LV" sz="1400" dirty="0" err="1">
                <a:solidFill>
                  <a:schemeClr val="bg1"/>
                </a:solidFill>
                <a:latin typeface="Verdana" panose="020B0604030504040204" pitchFamily="34" charset="0"/>
              </a:rPr>
              <a:t>MoES</a:t>
            </a:r>
            <a:r>
              <a:rPr lang="lv-LV" altLang="lv-LV" sz="1400" dirty="0">
                <a:solidFill>
                  <a:schemeClr val="bg1"/>
                </a:solidFill>
                <a:latin typeface="Verdana" panose="020B0604030504040204" pitchFamily="34" charset="0"/>
              </a:rPr>
              <a:t> + </a:t>
            </a:r>
            <a:r>
              <a:rPr lang="lv-LV" altLang="lv-LV" sz="1400" dirty="0" err="1">
                <a:solidFill>
                  <a:schemeClr val="bg1"/>
                </a:solidFill>
                <a:latin typeface="Verdana" panose="020B0604030504040204" pitchFamily="34" charset="0"/>
              </a:rPr>
              <a:t>Sectoral</a:t>
            </a:r>
            <a:r>
              <a:rPr lang="lv-LV" altLang="lv-LV" sz="1400" dirty="0">
                <a:solidFill>
                  <a:schemeClr val="bg1"/>
                </a:solidFill>
                <a:latin typeface="Verdana" panose="020B0604030504040204" pitchFamily="34" charset="0"/>
              </a:rPr>
              <a:t> </a:t>
            </a:r>
            <a:r>
              <a:rPr lang="lv-LV" altLang="lv-LV" sz="1400" dirty="0" err="1">
                <a:solidFill>
                  <a:schemeClr val="bg1"/>
                </a:solidFill>
                <a:latin typeface="Verdana" panose="020B0604030504040204" pitchFamily="34" charset="0"/>
              </a:rPr>
              <a:t>ministries</a:t>
            </a:r>
            <a:r>
              <a:rPr lang="lv-LV" altLang="lv-LV" sz="1400" dirty="0">
                <a:solidFill>
                  <a:schemeClr val="bg1"/>
                </a:solidFill>
                <a:latin typeface="Verdana" panose="020B0604030504040204" pitchFamily="34" charset="0"/>
              </a:rPr>
              <a:t>)</a:t>
            </a:r>
            <a:endParaRPr lang="en-GB" altLang="lv-LV" sz="1400" dirty="0">
              <a:solidFill>
                <a:schemeClr val="bg1"/>
              </a:solidFill>
              <a:latin typeface="Verdana" panose="020B0604030504040204" pitchFamily="34" charset="0"/>
            </a:endParaRPr>
          </a:p>
        </p:txBody>
      </p:sp>
      <p:cxnSp>
        <p:nvCxnSpPr>
          <p:cNvPr id="23" name="Straight Arrow Connector 22">
            <a:extLst>
              <a:ext uri="{FF2B5EF4-FFF2-40B4-BE49-F238E27FC236}"/>
            </a:extLst>
          </p:cNvPr>
          <p:cNvCxnSpPr>
            <a:stCxn id="11" idx="2"/>
            <a:endCxn id="22" idx="0"/>
          </p:cNvCxnSpPr>
          <p:nvPr/>
        </p:nvCxnSpPr>
        <p:spPr>
          <a:xfrm>
            <a:off x="4603750" y="3576638"/>
            <a:ext cx="6350" cy="246062"/>
          </a:xfrm>
          <a:prstGeom prst="straightConnector1">
            <a:avLst/>
          </a:prstGeom>
          <a:ln w="317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a:extLst>
              <a:ext uri="{FF2B5EF4-FFF2-40B4-BE49-F238E27FC236}"/>
            </a:extLst>
          </p:cNvPr>
          <p:cNvSpPr/>
          <p:nvPr/>
        </p:nvSpPr>
        <p:spPr bwMode="auto">
          <a:xfrm>
            <a:off x="7386638" y="4340225"/>
            <a:ext cx="1619250" cy="806450"/>
          </a:xfrm>
          <a:prstGeom prst="roundRect">
            <a:avLst>
              <a:gd name="adj" fmla="val 11332"/>
            </a:avLst>
          </a:prstGeom>
          <a:solidFill>
            <a:srgbClr val="336600"/>
          </a:solidFill>
          <a:ln w="6350" cap="flat" cmpd="sng" algn="ctr">
            <a:solidFill>
              <a:schemeClr val="accent4">
                <a:lumMod val="60000"/>
                <a:lumOff val="40000"/>
              </a:schemeClr>
            </a:solidFill>
            <a:prstDash val="solid"/>
            <a:miter lim="800000"/>
          </a:ln>
          <a:effectLst/>
        </p:spPr>
        <p:txBody>
          <a:bodyPr lIns="0" tIns="0" rIns="0" bIns="0" anchor="ctr"/>
          <a:lstStyle/>
          <a:p>
            <a:pPr algn="ctr">
              <a:lnSpc>
                <a:spcPct val="90000"/>
              </a:lnSpc>
              <a:defRPr/>
            </a:pP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Capacity</a:t>
            </a:r>
            <a:r>
              <a:rPr lang="lv-LV"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lv-LV" altLang="lv-LV"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portability</a:t>
            </a:r>
            <a:endParaRPr lang="en-GB" altLang="lv-LV"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5" name="Straight Arrow Connector 24">
            <a:extLst>
              <a:ext uri="{FF2B5EF4-FFF2-40B4-BE49-F238E27FC236}"/>
            </a:extLst>
          </p:cNvPr>
          <p:cNvCxnSpPr>
            <a:stCxn id="12" idx="2"/>
            <a:endCxn id="24" idx="0"/>
          </p:cNvCxnSpPr>
          <p:nvPr/>
        </p:nvCxnSpPr>
        <p:spPr>
          <a:xfrm>
            <a:off x="8196263" y="4121150"/>
            <a:ext cx="0" cy="219075"/>
          </a:xfrm>
          <a:prstGeom prst="straightConnector1">
            <a:avLst/>
          </a:prstGeom>
          <a:ln w="317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extLst>
          </p:cNvPr>
          <p:cNvSpPr/>
          <p:nvPr/>
        </p:nvSpPr>
        <p:spPr bwMode="auto">
          <a:xfrm>
            <a:off x="1860550" y="5434013"/>
            <a:ext cx="7145338" cy="565150"/>
          </a:xfrm>
          <a:prstGeom prst="roundRect">
            <a:avLst>
              <a:gd name="adj" fmla="val 11332"/>
            </a:avLst>
          </a:prstGeom>
          <a:solidFill>
            <a:srgbClr val="952825"/>
          </a:solidFill>
          <a:ln w="6350" cap="flat" cmpd="sng" algn="ctr">
            <a:solidFill>
              <a:schemeClr val="accent4">
                <a:lumMod val="60000"/>
                <a:lumOff val="40000"/>
              </a:schemeClr>
            </a:solidFill>
            <a:prstDash val="solid"/>
            <a:miter lim="800000"/>
          </a:ln>
          <a:effectLst/>
        </p:spPr>
        <p:txBody>
          <a:bodyPr lIns="0" tIns="0" rIns="0" bIns="0" anchor="ctr"/>
          <a:lstStyle/>
          <a:p>
            <a:pPr algn="ctr">
              <a:lnSpc>
                <a:spcPct val="90000"/>
              </a:lnSpc>
              <a:defRPr/>
            </a:pPr>
            <a:r>
              <a:rPr lang="lv-LV" altLang="lv-LV" sz="1600" dirty="0" err="1">
                <a:solidFill>
                  <a:schemeClr val="bg1"/>
                </a:solidFill>
                <a:latin typeface="Verdana" panose="020B0604030504040204" pitchFamily="34" charset="0"/>
              </a:rPr>
              <a:t>Economical</a:t>
            </a:r>
            <a:r>
              <a:rPr lang="lv-LV" altLang="lv-LV" sz="1600" dirty="0">
                <a:solidFill>
                  <a:schemeClr val="bg1"/>
                </a:solidFill>
                <a:latin typeface="Verdana" panose="020B0604030504040204" pitchFamily="34" charset="0"/>
              </a:rPr>
              <a:t> </a:t>
            </a:r>
            <a:r>
              <a:rPr lang="lv-LV" altLang="lv-LV" sz="1600" dirty="0" err="1">
                <a:solidFill>
                  <a:schemeClr val="bg1"/>
                </a:solidFill>
                <a:latin typeface="Verdana" panose="020B0604030504040204" pitchFamily="34" charset="0"/>
              </a:rPr>
              <a:t>growth</a:t>
            </a:r>
            <a:endParaRPr lang="lv-LV" altLang="lv-LV" sz="1600" dirty="0">
              <a:solidFill>
                <a:schemeClr val="bg1"/>
              </a:solidFill>
              <a:latin typeface="Verdana" panose="020B0604030504040204" pitchFamily="34" charset="0"/>
            </a:endParaRPr>
          </a:p>
        </p:txBody>
      </p:sp>
      <p:cxnSp>
        <p:nvCxnSpPr>
          <p:cNvPr id="27" name="Straight Arrow Connector 26">
            <a:extLst>
              <a:ext uri="{FF2B5EF4-FFF2-40B4-BE49-F238E27FC236}"/>
            </a:extLst>
          </p:cNvPr>
          <p:cNvCxnSpPr>
            <a:stCxn id="24" idx="2"/>
          </p:cNvCxnSpPr>
          <p:nvPr/>
        </p:nvCxnSpPr>
        <p:spPr>
          <a:xfrm>
            <a:off x="8196263" y="5146675"/>
            <a:ext cx="0" cy="287338"/>
          </a:xfrm>
          <a:prstGeom prst="straightConnector1">
            <a:avLst/>
          </a:prstGeom>
          <a:ln w="317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extLst>
          </p:cNvPr>
          <p:cNvCxnSpPr>
            <a:stCxn id="22" idx="2"/>
          </p:cNvCxnSpPr>
          <p:nvPr/>
        </p:nvCxnSpPr>
        <p:spPr>
          <a:xfrm>
            <a:off x="4610100" y="5146675"/>
            <a:ext cx="0" cy="287338"/>
          </a:xfrm>
          <a:prstGeom prst="straightConnector1">
            <a:avLst/>
          </a:prstGeom>
          <a:ln w="317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extLst>
          </p:cNvPr>
          <p:cNvCxnSpPr>
            <a:stCxn id="20" idx="2"/>
          </p:cNvCxnSpPr>
          <p:nvPr/>
        </p:nvCxnSpPr>
        <p:spPr>
          <a:xfrm>
            <a:off x="2695575" y="5146675"/>
            <a:ext cx="0" cy="287338"/>
          </a:xfrm>
          <a:prstGeom prst="straightConnector1">
            <a:avLst/>
          </a:prstGeom>
          <a:ln w="317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extLst>
          </p:cNvPr>
          <p:cNvCxnSpPr>
            <a:stCxn id="14" idx="1"/>
            <a:endCxn id="13" idx="3"/>
          </p:cNvCxnSpPr>
          <p:nvPr/>
        </p:nvCxnSpPr>
        <p:spPr>
          <a:xfrm flipH="1" flipV="1">
            <a:off x="7140575" y="1978025"/>
            <a:ext cx="246063" cy="0"/>
          </a:xfrm>
          <a:prstGeom prst="straightConnector1">
            <a:avLst/>
          </a:prstGeom>
          <a:ln w="3175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extLst>
          </p:cNvPr>
          <p:cNvCxnSpPr>
            <a:stCxn id="11" idx="1"/>
            <a:endCxn id="10" idx="3"/>
          </p:cNvCxnSpPr>
          <p:nvPr/>
        </p:nvCxnSpPr>
        <p:spPr>
          <a:xfrm flipH="1">
            <a:off x="3529013" y="3071813"/>
            <a:ext cx="236537" cy="0"/>
          </a:xfrm>
          <a:prstGeom prst="straightConnector1">
            <a:avLst/>
          </a:prstGeom>
          <a:ln w="31750">
            <a:headEnd type="triangle"/>
            <a:tailEnd type="triangle"/>
          </a:ln>
        </p:spPr>
        <p:style>
          <a:lnRef idx="1">
            <a:schemeClr val="accent1"/>
          </a:lnRef>
          <a:fillRef idx="0">
            <a:schemeClr val="accent1"/>
          </a:fillRef>
          <a:effectRef idx="0">
            <a:schemeClr val="accent1"/>
          </a:effectRef>
          <a:fontRef idx="minor">
            <a:schemeClr val="tx1"/>
          </a:fontRef>
        </p:style>
      </p:cxnSp>
      <p:sp>
        <p:nvSpPr>
          <p:cNvPr id="7194" name="Rounded Rectangle 72"/>
          <p:cNvSpPr>
            <a:spLocks noChangeArrowheads="1"/>
          </p:cNvSpPr>
          <p:nvPr/>
        </p:nvSpPr>
        <p:spPr bwMode="auto">
          <a:xfrm>
            <a:off x="5657850" y="2566988"/>
            <a:ext cx="1482725" cy="1009650"/>
          </a:xfrm>
          <a:prstGeom prst="roundRect">
            <a:avLst>
              <a:gd name="adj" fmla="val 11333"/>
            </a:avLst>
          </a:prstGeom>
          <a:solidFill>
            <a:srgbClr val="92D050">
              <a:alpha val="50195"/>
            </a:srgbClr>
          </a:solidFill>
          <a:ln w="6350" algn="ctr">
            <a:solidFill>
              <a:schemeClr val="tx1"/>
            </a:solidFill>
            <a:prstDash val="dashDot"/>
            <a:miter lim="800000"/>
            <a:headEnd/>
            <a:tailEnd/>
          </a:ln>
        </p:spPr>
        <p:txBody>
          <a:bodyPr lIns="0" tIns="0" rIns="0" bIns="0"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ct val="90000"/>
              </a:lnSpc>
            </a:pPr>
            <a:r>
              <a:rPr lang="lv-LV" altLang="lv-LV" sz="1400">
                <a:solidFill>
                  <a:schemeClr val="bg1"/>
                </a:solidFill>
                <a:latin typeface="Verdana" pitchFamily="34" charset="0"/>
                <a:ea typeface="Verdana" pitchFamily="34" charset="0"/>
                <a:cs typeface="Verdana" pitchFamily="34" charset="0"/>
              </a:rPr>
              <a:t>Market orientated research</a:t>
            </a:r>
            <a:endParaRPr lang="en-GB" altLang="lv-LV" sz="1400">
              <a:solidFill>
                <a:schemeClr val="bg1"/>
              </a:solidFill>
              <a:latin typeface="Verdana" pitchFamily="34" charset="0"/>
              <a:ea typeface="Verdana" pitchFamily="34" charset="0"/>
              <a:cs typeface="Verdana" pitchFamily="34" charset="0"/>
            </a:endParaRPr>
          </a:p>
        </p:txBody>
      </p:sp>
      <p:cxnSp>
        <p:nvCxnSpPr>
          <p:cNvPr id="33" name="Straight Arrow Connector 32">
            <a:extLst>
              <a:ext uri="{FF2B5EF4-FFF2-40B4-BE49-F238E27FC236}"/>
            </a:extLst>
          </p:cNvPr>
          <p:cNvCxnSpPr>
            <a:endCxn id="7194" idx="0"/>
          </p:cNvCxnSpPr>
          <p:nvPr/>
        </p:nvCxnSpPr>
        <p:spPr>
          <a:xfrm>
            <a:off x="6399213" y="2303463"/>
            <a:ext cx="0" cy="263525"/>
          </a:xfrm>
          <a:prstGeom prst="straightConnector1">
            <a:avLst/>
          </a:prstGeom>
          <a:ln w="317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5232841-7BBC-413E-BBA2-01EF23AD5519}" type="slidenum">
              <a:rPr lang="en-GB" altLang="en-US" sz="1400"/>
              <a:pPr>
                <a:spcBef>
                  <a:spcPct val="0"/>
                </a:spcBef>
                <a:buFontTx/>
                <a:buNone/>
              </a:pPr>
              <a:t>3</a:t>
            </a:fld>
            <a:endParaRPr lang="en-GB" altLang="en-US" sz="1400"/>
          </a:p>
        </p:txBody>
      </p:sp>
      <p:sp>
        <p:nvSpPr>
          <p:cNvPr id="3" name="Title 1"/>
          <p:cNvSpPr txBox="1">
            <a:spLocks/>
          </p:cNvSpPr>
          <p:nvPr/>
        </p:nvSpPr>
        <p:spPr>
          <a:xfrm>
            <a:off x="2184400" y="434975"/>
            <a:ext cx="6096000" cy="1036638"/>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lv-LV" sz="2800" b="0" kern="0" dirty="0" smtClean="0">
                <a:latin typeface="Candara" panose="020E0502030303020204" pitchFamily="34" charset="0"/>
              </a:rPr>
              <a:t>RIS3 </a:t>
            </a:r>
            <a:r>
              <a:rPr lang="lv-LV" sz="2800" b="0" kern="0" dirty="0" err="1" smtClean="0">
                <a:latin typeface="Candara" panose="020E0502030303020204" pitchFamily="34" charset="0"/>
              </a:rPr>
              <a:t>directions</a:t>
            </a:r>
            <a:r>
              <a:rPr lang="lv-LV" sz="2800" b="0" kern="0" dirty="0" smtClean="0">
                <a:latin typeface="Candara" panose="020E0502030303020204" pitchFamily="34" charset="0"/>
              </a:rPr>
              <a:t>, </a:t>
            </a:r>
            <a:r>
              <a:rPr lang="lv-LV" sz="2800" b="0" kern="0" dirty="0" err="1" smtClean="0">
                <a:latin typeface="Candara" panose="020E0502030303020204" pitchFamily="34" charset="0"/>
              </a:rPr>
              <a:t>priorities</a:t>
            </a:r>
            <a:r>
              <a:rPr lang="lv-LV" sz="2800" b="0" kern="0" dirty="0" smtClean="0">
                <a:latin typeface="Candara" panose="020E0502030303020204" pitchFamily="34" charset="0"/>
              </a:rPr>
              <a:t> </a:t>
            </a:r>
            <a:r>
              <a:rPr lang="lv-LV" sz="2800" b="0" kern="0" dirty="0" err="1" smtClean="0">
                <a:latin typeface="Candara" panose="020E0502030303020204" pitchFamily="34" charset="0"/>
              </a:rPr>
              <a:t>and</a:t>
            </a:r>
            <a:r>
              <a:rPr lang="lv-LV" sz="2800" b="0" kern="0" dirty="0" smtClean="0">
                <a:latin typeface="Candara" panose="020E0502030303020204" pitchFamily="34" charset="0"/>
              </a:rPr>
              <a:t> </a:t>
            </a:r>
            <a:r>
              <a:rPr lang="lv-LV" sz="2800" b="0" kern="0" dirty="0" err="1" smtClean="0">
                <a:latin typeface="Candara" panose="020E0502030303020204" pitchFamily="34" charset="0"/>
              </a:rPr>
              <a:t>specialization</a:t>
            </a:r>
            <a:r>
              <a:rPr lang="lv-LV" sz="2800" b="0" kern="0" dirty="0" smtClean="0">
                <a:latin typeface="Candara" panose="020E0502030303020204" pitchFamily="34" charset="0"/>
              </a:rPr>
              <a:t> </a:t>
            </a:r>
            <a:r>
              <a:rPr lang="lv-LV" sz="2800" b="0" kern="0" dirty="0" err="1" smtClean="0">
                <a:latin typeface="Candara" panose="020E0502030303020204" pitchFamily="34" charset="0"/>
              </a:rPr>
              <a:t>areas</a:t>
            </a:r>
            <a:endParaRPr lang="en-US" sz="2800" b="0" kern="0" dirty="0">
              <a:latin typeface="Candara" panose="020E0502030303020204" pitchFamily="34" charset="0"/>
            </a:endParaRPr>
          </a:p>
        </p:txBody>
      </p:sp>
      <p:pic>
        <p:nvPicPr>
          <p:cNvPr id="8196" name="Picture 3"/>
          <p:cNvPicPr>
            <a:picLocks noChangeAspect="1"/>
          </p:cNvPicPr>
          <p:nvPr/>
        </p:nvPicPr>
        <p:blipFill>
          <a:blip r:embed="rId2">
            <a:extLst>
              <a:ext uri="{28A0092B-C50C-407E-A947-70E740481C1C}">
                <a14:useLocalDpi xmlns:a14="http://schemas.microsoft.com/office/drawing/2010/main" val="0"/>
              </a:ext>
            </a:extLst>
          </a:blip>
          <a:srcRect l="8888" t="24767" r="9012" b="28024"/>
          <a:stretch>
            <a:fillRect/>
          </a:stretch>
        </p:blipFill>
        <p:spPr bwMode="auto">
          <a:xfrm>
            <a:off x="908050" y="1770063"/>
            <a:ext cx="7507288"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16000" y="4511675"/>
            <a:ext cx="8048625" cy="1754188"/>
          </a:xfrm>
          <a:prstGeom prst="rect">
            <a:avLst/>
          </a:prstGeom>
        </p:spPr>
        <p:txBody>
          <a:bodyPr>
            <a:spAutoFit/>
          </a:bodyPr>
          <a:lstStyle/>
          <a:p>
            <a:pPr eaLnBrk="1" hangingPunct="1">
              <a:defRPr/>
            </a:pPr>
            <a:r>
              <a:rPr lang="lv-LV" dirty="0">
                <a:latin typeface="Candara" panose="020E0502030303020204" pitchFamily="34" charset="0"/>
              </a:rPr>
              <a:t>Latvia </a:t>
            </a:r>
            <a:r>
              <a:rPr lang="lv-LV" dirty="0" err="1">
                <a:latin typeface="Candara" panose="020E0502030303020204" pitchFamily="34" charset="0"/>
              </a:rPr>
              <a:t>has</a:t>
            </a:r>
            <a:r>
              <a:rPr lang="lv-LV" dirty="0">
                <a:latin typeface="Candara" panose="020E0502030303020204" pitchFamily="34" charset="0"/>
              </a:rPr>
              <a:t> </a:t>
            </a:r>
            <a:r>
              <a:rPr lang="en-GB" dirty="0">
                <a:latin typeface="Candara" panose="020E0502030303020204" pitchFamily="34" charset="0"/>
              </a:rPr>
              <a:t>‘hybrid strategy’ </a:t>
            </a:r>
            <a:r>
              <a:rPr lang="lv-LV" dirty="0" err="1">
                <a:latin typeface="Candara" panose="020E0502030303020204" pitchFamily="34" charset="0"/>
              </a:rPr>
              <a:t>that</a:t>
            </a:r>
            <a:r>
              <a:rPr lang="lv-LV" dirty="0">
                <a:latin typeface="Candara" panose="020E0502030303020204" pitchFamily="34" charset="0"/>
              </a:rPr>
              <a:t> </a:t>
            </a:r>
            <a:r>
              <a:rPr lang="en-GB" dirty="0">
                <a:latin typeface="Candara" panose="020E0502030303020204" pitchFamily="34" charset="0"/>
              </a:rPr>
              <a:t>emphasises</a:t>
            </a:r>
            <a:r>
              <a:rPr lang="lv-LV" dirty="0">
                <a:latin typeface="Candara" panose="020E0502030303020204" pitchFamily="34" charset="0"/>
              </a:rPr>
              <a:t>:</a:t>
            </a:r>
          </a:p>
          <a:p>
            <a:pPr marL="285750" indent="-285750" eaLnBrk="1" hangingPunct="1">
              <a:buFont typeface="Arial" panose="020B0604020202020204" pitchFamily="34" charset="0"/>
              <a:buChar char="•"/>
              <a:defRPr/>
            </a:pPr>
            <a:r>
              <a:rPr lang="lv-LV" b="0" dirty="0">
                <a:latin typeface="Candara" panose="020E0502030303020204" pitchFamily="34" charset="0"/>
              </a:rPr>
              <a:t>G</a:t>
            </a:r>
            <a:r>
              <a:rPr lang="en-GB" b="0" dirty="0" err="1">
                <a:latin typeface="Candara" panose="020E0502030303020204" pitchFamily="34" charset="0"/>
              </a:rPr>
              <a:t>eneral</a:t>
            </a:r>
            <a:r>
              <a:rPr lang="en-GB" b="0" dirty="0">
                <a:latin typeface="Candara" panose="020E0502030303020204" pitchFamily="34" charset="0"/>
              </a:rPr>
              <a:t> investments in the knowledge base</a:t>
            </a:r>
            <a:endParaRPr lang="lv-LV" b="0" dirty="0">
              <a:latin typeface="Candara" panose="020E0502030303020204" pitchFamily="34" charset="0"/>
            </a:endParaRPr>
          </a:p>
          <a:p>
            <a:pPr marL="285750" indent="-285750" eaLnBrk="1" hangingPunct="1">
              <a:buFont typeface="Arial" panose="020B0604020202020204" pitchFamily="34" charset="0"/>
              <a:buChar char="•"/>
              <a:defRPr/>
            </a:pPr>
            <a:r>
              <a:rPr lang="lv-LV" b="0" dirty="0">
                <a:latin typeface="Candara" panose="020E0502030303020204" pitchFamily="34" charset="0"/>
              </a:rPr>
              <a:t>S</a:t>
            </a:r>
            <a:r>
              <a:rPr lang="en-GB" b="0" dirty="0" err="1">
                <a:latin typeface="Candara" panose="020E0502030303020204" pitchFamily="34" charset="0"/>
              </a:rPr>
              <a:t>pecific</a:t>
            </a:r>
            <a:r>
              <a:rPr lang="en-GB" b="0" dirty="0">
                <a:latin typeface="Candara" panose="020E0502030303020204" pitchFamily="34" charset="0"/>
              </a:rPr>
              <a:t> research activities in the five</a:t>
            </a:r>
            <a:r>
              <a:rPr lang="lv-LV" b="0" dirty="0">
                <a:latin typeface="Candara" panose="020E0502030303020204" pitchFamily="34" charset="0"/>
              </a:rPr>
              <a:t> </a:t>
            </a:r>
            <a:r>
              <a:rPr lang="lv-LV" b="0" dirty="0" err="1">
                <a:latin typeface="Candara" panose="020E0502030303020204" pitchFamily="34" charset="0"/>
              </a:rPr>
              <a:t>specialization</a:t>
            </a:r>
            <a:r>
              <a:rPr lang="lv-LV" b="0" dirty="0">
                <a:latin typeface="Candara" panose="020E0502030303020204" pitchFamily="34" charset="0"/>
              </a:rPr>
              <a:t> </a:t>
            </a:r>
            <a:r>
              <a:rPr lang="lv-LV" b="0" dirty="0" err="1">
                <a:latin typeface="Candara" panose="020E0502030303020204" pitchFamily="34" charset="0"/>
              </a:rPr>
              <a:t>areas</a:t>
            </a:r>
            <a:endParaRPr lang="lv-LV" b="0" dirty="0">
              <a:latin typeface="Candara" panose="020E0502030303020204" pitchFamily="34" charset="0"/>
            </a:endParaRPr>
          </a:p>
          <a:p>
            <a:pPr marL="285750" indent="-285750" eaLnBrk="1" hangingPunct="1">
              <a:buFont typeface="Arial" panose="020B0604020202020204" pitchFamily="34" charset="0"/>
              <a:buChar char="•"/>
              <a:defRPr/>
            </a:pPr>
            <a:endParaRPr lang="lv-LV" dirty="0">
              <a:latin typeface="Candara" panose="020E0502030303020204" pitchFamily="34" charset="0"/>
            </a:endParaRPr>
          </a:p>
          <a:p>
            <a:pPr eaLnBrk="1" hangingPunct="1">
              <a:defRPr/>
            </a:pPr>
            <a:r>
              <a:rPr lang="lv-LV" b="0" dirty="0">
                <a:latin typeface="Candara" panose="020E0502030303020204" pitchFamily="34" charset="0"/>
              </a:rPr>
              <a:t>U</a:t>
            </a:r>
            <a:r>
              <a:rPr lang="en-GB" b="0" dirty="0" err="1">
                <a:latin typeface="Candara" panose="020E0502030303020204" pitchFamily="34" charset="0"/>
              </a:rPr>
              <a:t>niversities</a:t>
            </a:r>
            <a:r>
              <a:rPr lang="en-GB" b="0" dirty="0">
                <a:latin typeface="Candara" panose="020E0502030303020204" pitchFamily="34" charset="0"/>
              </a:rPr>
              <a:t> a</a:t>
            </a:r>
            <a:r>
              <a:rPr lang="lv-LV" b="0" dirty="0">
                <a:latin typeface="Candara" panose="020E0502030303020204" pitchFamily="34" charset="0"/>
              </a:rPr>
              <a:t>re </a:t>
            </a:r>
            <a:r>
              <a:rPr lang="lv-LV" b="0" dirty="0" err="1">
                <a:latin typeface="Candara" panose="020E0502030303020204" pitchFamily="34" charset="0"/>
              </a:rPr>
              <a:t>defined</a:t>
            </a:r>
            <a:r>
              <a:rPr lang="lv-LV" b="0" dirty="0">
                <a:latin typeface="Candara" panose="020E0502030303020204" pitchFamily="34" charset="0"/>
              </a:rPr>
              <a:t> </a:t>
            </a:r>
            <a:r>
              <a:rPr lang="lv-LV" b="0" dirty="0" err="1">
                <a:latin typeface="Candara" panose="020E0502030303020204" pitchFamily="34" charset="0"/>
              </a:rPr>
              <a:t>as</a:t>
            </a:r>
            <a:r>
              <a:rPr lang="en-GB" b="0" dirty="0">
                <a:latin typeface="Candara" panose="020E0502030303020204" pitchFamily="34" charset="0"/>
              </a:rPr>
              <a:t> “knowledge hubs” t</a:t>
            </a:r>
            <a:r>
              <a:rPr lang="lv-LV" b="0" dirty="0" err="1">
                <a:latin typeface="Candara" panose="020E0502030303020204" pitchFamily="34" charset="0"/>
              </a:rPr>
              <a:t>hat</a:t>
            </a:r>
            <a:r>
              <a:rPr lang="en-GB" b="0" dirty="0">
                <a:latin typeface="Candara" panose="020E0502030303020204" pitchFamily="34" charset="0"/>
              </a:rPr>
              <a:t> provide modern</a:t>
            </a:r>
          </a:p>
          <a:p>
            <a:pPr eaLnBrk="1" hangingPunct="1">
              <a:defRPr/>
            </a:pPr>
            <a:r>
              <a:rPr lang="en-GB" b="0" dirty="0">
                <a:latin typeface="Candara" panose="020E0502030303020204" pitchFamily="34" charset="0"/>
              </a:rPr>
              <a:t>education and knowledge base for the economy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23AF0B1-287F-4286-AB1D-EE2EC4687FB5}" type="slidenum">
              <a:rPr lang="en-GB" altLang="en-US" sz="1400"/>
              <a:pPr>
                <a:spcBef>
                  <a:spcPct val="0"/>
                </a:spcBef>
                <a:buFontTx/>
                <a:buNone/>
              </a:pPr>
              <a:t>4</a:t>
            </a:fld>
            <a:endParaRPr lang="en-GB" altLang="en-US" sz="1400"/>
          </a:p>
        </p:txBody>
      </p:sp>
      <p:sp>
        <p:nvSpPr>
          <p:cNvPr id="3" name="Title 1"/>
          <p:cNvSpPr txBox="1">
            <a:spLocks/>
          </p:cNvSpPr>
          <p:nvPr/>
        </p:nvSpPr>
        <p:spPr>
          <a:xfrm>
            <a:off x="2173288" y="404813"/>
            <a:ext cx="6096000" cy="1036637"/>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lv-LV" sz="2800" b="0" kern="0" dirty="0" err="1" smtClean="0">
                <a:latin typeface="Candara" panose="020E0502030303020204" pitchFamily="34" charset="0"/>
              </a:rPr>
              <a:t>Main</a:t>
            </a:r>
            <a:r>
              <a:rPr lang="lv-LV" sz="2800" b="0" kern="0" dirty="0" smtClean="0">
                <a:latin typeface="Candara" panose="020E0502030303020204" pitchFamily="34" charset="0"/>
              </a:rPr>
              <a:t> </a:t>
            </a:r>
            <a:r>
              <a:rPr lang="lv-LV" sz="2800" b="0" kern="0" dirty="0" err="1" smtClean="0">
                <a:latin typeface="Candara" panose="020E0502030303020204" pitchFamily="34" charset="0"/>
              </a:rPr>
              <a:t>results</a:t>
            </a:r>
            <a:r>
              <a:rPr lang="lv-LV" sz="2800" b="0" kern="0" dirty="0" smtClean="0">
                <a:latin typeface="Candara" panose="020E0502030303020204" pitchFamily="34" charset="0"/>
              </a:rPr>
              <a:t> </a:t>
            </a:r>
            <a:r>
              <a:rPr lang="lv-LV" sz="2800" b="0" kern="0" dirty="0" err="1" smtClean="0">
                <a:latin typeface="Candara" panose="020E0502030303020204" pitchFamily="34" charset="0"/>
              </a:rPr>
              <a:t>of</a:t>
            </a:r>
            <a:r>
              <a:rPr lang="lv-LV" sz="2800" b="0" kern="0" dirty="0" smtClean="0">
                <a:latin typeface="Candara" panose="020E0502030303020204" pitchFamily="34" charset="0"/>
              </a:rPr>
              <a:t> RIS3 </a:t>
            </a:r>
            <a:r>
              <a:rPr lang="lv-LV" sz="2800" b="0" kern="0" dirty="0" err="1" smtClean="0">
                <a:latin typeface="Candara" panose="020E0502030303020204" pitchFamily="34" charset="0"/>
              </a:rPr>
              <a:t>implementation</a:t>
            </a:r>
            <a:r>
              <a:rPr lang="lv-LV" sz="2800" b="0" kern="0" dirty="0" smtClean="0">
                <a:latin typeface="Candara" panose="020E0502030303020204" pitchFamily="34" charset="0"/>
              </a:rPr>
              <a:t> </a:t>
            </a:r>
            <a:r>
              <a:rPr lang="lv-LV" sz="2800" b="0" kern="0" dirty="0" err="1" smtClean="0">
                <a:latin typeface="Candara" panose="020E0502030303020204" pitchFamily="34" charset="0"/>
              </a:rPr>
              <a:t>between</a:t>
            </a:r>
            <a:r>
              <a:rPr lang="lv-LV" sz="2800" b="0" kern="0" dirty="0" smtClean="0">
                <a:latin typeface="Candara" panose="020E0502030303020204" pitchFamily="34" charset="0"/>
              </a:rPr>
              <a:t> 2014 - 2017</a:t>
            </a:r>
            <a:endParaRPr lang="en-US" sz="2800" b="0" kern="0" dirty="0">
              <a:latin typeface="Candara" panose="020E0502030303020204" pitchFamily="34" charset="0"/>
            </a:endParaRPr>
          </a:p>
        </p:txBody>
      </p:sp>
      <p:sp>
        <p:nvSpPr>
          <p:cNvPr id="4" name="Rectangle 3"/>
          <p:cNvSpPr/>
          <p:nvPr/>
        </p:nvSpPr>
        <p:spPr>
          <a:xfrm>
            <a:off x="812800" y="2133600"/>
            <a:ext cx="8188325" cy="3786188"/>
          </a:xfrm>
          <a:prstGeom prst="rect">
            <a:avLst/>
          </a:prstGeom>
        </p:spPr>
        <p:txBody>
          <a:bodyPr>
            <a:spAutoFit/>
          </a:bodyPr>
          <a:lstStyle/>
          <a:p>
            <a:pPr marL="285750" indent="-285750" eaLnBrk="1" hangingPunct="1">
              <a:spcAft>
                <a:spcPts val="0"/>
              </a:spcAft>
              <a:buFont typeface="Wingdings" panose="05000000000000000000" pitchFamily="2" charset="2"/>
              <a:buChar char="ü"/>
              <a:defRPr/>
            </a:pPr>
            <a:r>
              <a:rPr lang="en-GB" sz="2000" b="0" dirty="0">
                <a:latin typeface="Verdana" panose="020B0604030504040204" pitchFamily="34" charset="0"/>
                <a:ea typeface="Verdana" panose="020B0604030504040204" pitchFamily="34" charset="0"/>
                <a:cs typeface="Verdana" panose="020B0604030504040204" pitchFamily="34" charset="0"/>
              </a:rPr>
              <a:t>Areas with the largest RIS3 implementation progress are:</a:t>
            </a:r>
            <a:endParaRPr lang="lv-LV" sz="2000" b="0" dirty="0">
              <a:latin typeface="Verdana" panose="020B0604030504040204" pitchFamily="34" charset="0"/>
              <a:ea typeface="Verdana" panose="020B0604030504040204" pitchFamily="34" charset="0"/>
              <a:cs typeface="Verdana" panose="020B0604030504040204" pitchFamily="34" charset="0"/>
            </a:endParaRPr>
          </a:p>
          <a:p>
            <a:pPr eaLnBrk="1" hangingPunct="1">
              <a:spcAft>
                <a:spcPts val="0"/>
              </a:spcAft>
              <a:defRPr/>
            </a:pPr>
            <a:endParaRPr lang="en-GB" sz="2000" b="0" dirty="0">
              <a:latin typeface="Verdana" panose="020B0604030504040204" pitchFamily="34" charset="0"/>
              <a:ea typeface="Verdana" panose="020B0604030504040204" pitchFamily="34" charset="0"/>
              <a:cs typeface="Verdana" panose="020B0604030504040204" pitchFamily="34" charset="0"/>
            </a:endParaRPr>
          </a:p>
          <a:p>
            <a:pPr marL="754063" lvl="1" indent="-285750" eaLnBrk="1" hangingPunct="1">
              <a:spcAft>
                <a:spcPts val="0"/>
              </a:spcAft>
              <a:buFont typeface="Courier New" panose="02070309020205020404" pitchFamily="49" charset="0"/>
              <a:buChar char="o"/>
              <a:defRPr/>
            </a:pPr>
            <a:r>
              <a:rPr lang="en-GB" sz="2000" b="0" dirty="0">
                <a:latin typeface="Verdana" panose="020B0604030504040204" pitchFamily="34" charset="0"/>
                <a:ea typeface="Verdana" panose="020B0604030504040204" pitchFamily="34" charset="0"/>
                <a:cs typeface="Verdana" panose="020B0604030504040204" pitchFamily="34" charset="0"/>
              </a:rPr>
              <a:t>Structural reforms in research (reduced fragmentation of research institutions, implemented incentives to achieve research excellence etc.)</a:t>
            </a:r>
          </a:p>
          <a:p>
            <a:pPr marL="754063" lvl="1" indent="-285750" eaLnBrk="1" hangingPunct="1">
              <a:spcAft>
                <a:spcPts val="0"/>
              </a:spcAft>
              <a:buFont typeface="Courier New" panose="02070309020205020404" pitchFamily="49" charset="0"/>
              <a:buChar char="o"/>
              <a:defRPr/>
            </a:pPr>
            <a:r>
              <a:rPr lang="en-GB" sz="2000" b="0" dirty="0">
                <a:latin typeface="Verdana" panose="020B0604030504040204" pitchFamily="34" charset="0"/>
                <a:ea typeface="Verdana" panose="020B0604030504040204" pitchFamily="34" charset="0"/>
                <a:cs typeface="Verdana" panose="020B0604030504040204" pitchFamily="34" charset="0"/>
              </a:rPr>
              <a:t>New EU fund programmes in R&amp;D  that will work towards capacity building and research excellence</a:t>
            </a:r>
          </a:p>
          <a:p>
            <a:pPr marL="754063" lvl="1" indent="-285750" eaLnBrk="1" hangingPunct="1">
              <a:spcAft>
                <a:spcPts val="0"/>
              </a:spcAft>
              <a:buFont typeface="Courier New" panose="02070309020205020404" pitchFamily="49" charset="0"/>
              <a:buChar char="o"/>
              <a:defRPr/>
            </a:pPr>
            <a:endParaRPr lang="en-GB" sz="2000" b="0" dirty="0">
              <a:latin typeface="Verdana" panose="020B0604030504040204" pitchFamily="34" charset="0"/>
              <a:ea typeface="Verdana" panose="020B0604030504040204" pitchFamily="34" charset="0"/>
              <a:cs typeface="Verdana" panose="020B0604030504040204" pitchFamily="34" charset="0"/>
            </a:endParaRPr>
          </a:p>
          <a:p>
            <a:pPr marL="285750" indent="-285750" eaLnBrk="1" hangingPunct="1">
              <a:spcAft>
                <a:spcPts val="0"/>
              </a:spcAft>
              <a:buFont typeface="Wingdings" panose="05000000000000000000" pitchFamily="2" charset="2"/>
              <a:buChar char="ü"/>
              <a:defRPr/>
            </a:pPr>
            <a:r>
              <a:rPr lang="en-GB" sz="2000" b="0" dirty="0">
                <a:latin typeface="Verdana" panose="020B0604030504040204" pitchFamily="34" charset="0"/>
                <a:ea typeface="Verdana" panose="020B0604030504040204" pitchFamily="34" charset="0"/>
                <a:cs typeface="Verdana" panose="020B0604030504040204" pitchFamily="34" charset="0"/>
              </a:rPr>
              <a:t>When these implemented reforms and new EU fund programs will be combined with additional investment in R&amp;D it will bring the transformation of our economy towards higher added value as it is specified in our RIS3.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20E3693-77DB-42DF-811A-3A140BE5A4CF}" type="slidenum">
              <a:rPr lang="en-GB" altLang="en-US" sz="1400"/>
              <a:pPr>
                <a:spcBef>
                  <a:spcPct val="0"/>
                </a:spcBef>
                <a:buFontTx/>
                <a:buNone/>
              </a:pPr>
              <a:t>5</a:t>
            </a:fld>
            <a:endParaRPr lang="en-GB" altLang="en-US" sz="1400"/>
          </a:p>
        </p:txBody>
      </p:sp>
      <p:sp>
        <p:nvSpPr>
          <p:cNvPr id="3" name="Title 1"/>
          <p:cNvSpPr txBox="1">
            <a:spLocks/>
          </p:cNvSpPr>
          <p:nvPr/>
        </p:nvSpPr>
        <p:spPr>
          <a:xfrm>
            <a:off x="2151063" y="539750"/>
            <a:ext cx="6096000" cy="1036638"/>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de-DE" sz="2800" b="0" kern="0" smtClean="0">
                <a:latin typeface="Candara" panose="020E0502030303020204" pitchFamily="34" charset="0"/>
              </a:rPr>
              <a:t>Research-industry links in Latvia</a:t>
            </a:r>
            <a:endParaRPr lang="en-US" sz="2800" b="0" kern="0" dirty="0">
              <a:latin typeface="Candara" panose="020E0502030303020204" pitchFamily="34" charset="0"/>
            </a:endParaRPr>
          </a:p>
        </p:txBody>
      </p:sp>
      <p:sp>
        <p:nvSpPr>
          <p:cNvPr id="10244" name="Slide Number Placeholder 5"/>
          <p:cNvSpPr txBox="1">
            <a:spLocks/>
          </p:cNvSpPr>
          <p:nvPr/>
        </p:nvSpPr>
        <p:spPr bwMode="auto">
          <a:xfrm>
            <a:off x="8534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lv-LV" sz="1800"/>
          </a:p>
        </p:txBody>
      </p:sp>
      <p:sp>
        <p:nvSpPr>
          <p:cNvPr id="10245" name="Rectangle 4"/>
          <p:cNvSpPr>
            <a:spLocks noChangeArrowheads="1"/>
          </p:cNvSpPr>
          <p:nvPr/>
        </p:nvSpPr>
        <p:spPr bwMode="auto">
          <a:xfrm>
            <a:off x="650875" y="2157413"/>
            <a:ext cx="8188325"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0838" indent="-350838">
              <a:spcBef>
                <a:spcPct val="20000"/>
              </a:spcBef>
              <a:buChar char="•"/>
              <a:defRPr sz="3200">
                <a:solidFill>
                  <a:schemeClr val="tx1"/>
                </a:solidFill>
                <a:latin typeface="Arial" charset="0"/>
              </a:defRPr>
            </a:lvl1pPr>
            <a:lvl2pPr marL="762000" indent="-29210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GB" altLang="lv-LV" sz="2000" b="0" dirty="0">
                <a:solidFill>
                  <a:srgbClr val="000000"/>
                </a:solidFill>
                <a:latin typeface="Candara" pitchFamily="34" charset="0"/>
                <a:ea typeface="MS PGothic" pitchFamily="34" charset="-128"/>
              </a:rPr>
              <a:t>Links are relatively few </a:t>
            </a:r>
          </a:p>
          <a:p>
            <a:pPr lvl="1" eaLnBrk="1" hangingPunct="1"/>
            <a:r>
              <a:rPr lang="en-GB" altLang="lv-LV" sz="1800" b="0" dirty="0">
                <a:solidFill>
                  <a:srgbClr val="000000"/>
                </a:solidFill>
                <a:latin typeface="Candara" pitchFamily="34" charset="0"/>
                <a:ea typeface="MS PGothic" pitchFamily="34" charset="-128"/>
              </a:rPr>
              <a:t>The industrial side is technologically weak </a:t>
            </a:r>
          </a:p>
          <a:p>
            <a:pPr lvl="1" eaLnBrk="1" hangingPunct="1"/>
            <a:r>
              <a:rPr lang="en-GB" altLang="lv-LV" sz="1800" b="0" dirty="0">
                <a:solidFill>
                  <a:srgbClr val="000000"/>
                </a:solidFill>
                <a:latin typeface="Candara" pitchFamily="34" charset="0"/>
                <a:ea typeface="MS PGothic" pitchFamily="34" charset="-128"/>
              </a:rPr>
              <a:t>Companies lack significant technical staff that could undertake R&amp;D </a:t>
            </a:r>
          </a:p>
          <a:p>
            <a:pPr eaLnBrk="1" hangingPunct="1"/>
            <a:r>
              <a:rPr lang="en-GB" altLang="lv-LV" sz="2000" b="0" dirty="0">
                <a:solidFill>
                  <a:srgbClr val="000000"/>
                </a:solidFill>
                <a:latin typeface="Candara" pitchFamily="34" charset="0"/>
                <a:ea typeface="MS PGothic" pitchFamily="34" charset="-128"/>
              </a:rPr>
              <a:t>Competence centres programme is seen as providing a large and positive contribution to such links</a:t>
            </a:r>
          </a:p>
          <a:p>
            <a:pPr eaLnBrk="1" hangingPunct="1"/>
            <a:r>
              <a:rPr lang="en-GB" altLang="lv-LV" sz="2000" b="0" dirty="0">
                <a:solidFill>
                  <a:srgbClr val="000000"/>
                </a:solidFill>
                <a:latin typeface="Candara" pitchFamily="34" charset="0"/>
                <a:ea typeface="MS PGothic" pitchFamily="34" charset="-128"/>
              </a:rPr>
              <a:t>Limited entrepreneurial culture within the universities</a:t>
            </a:r>
          </a:p>
          <a:p>
            <a:pPr lvl="1" eaLnBrk="1" hangingPunct="1"/>
            <a:r>
              <a:rPr lang="en-GB" altLang="lv-LV" sz="1800" b="0" dirty="0">
                <a:solidFill>
                  <a:srgbClr val="000000"/>
                </a:solidFill>
                <a:latin typeface="Candara" pitchFamily="34" charset="0"/>
                <a:ea typeface="MS PGothic" pitchFamily="34" charset="-128"/>
              </a:rPr>
              <a:t>Except at </a:t>
            </a:r>
            <a:r>
              <a:rPr lang="lv-LV" altLang="lv-LV" sz="1800" b="0" dirty="0" err="1">
                <a:solidFill>
                  <a:srgbClr val="000000"/>
                </a:solidFill>
                <a:latin typeface="Candara" pitchFamily="34" charset="0"/>
                <a:ea typeface="MS PGothic" pitchFamily="34" charset="-128"/>
              </a:rPr>
              <a:t>some</a:t>
            </a:r>
            <a:r>
              <a:rPr lang="lv-LV" altLang="lv-LV" sz="1800" b="0" dirty="0">
                <a:solidFill>
                  <a:srgbClr val="000000"/>
                </a:solidFill>
                <a:latin typeface="Candara" pitchFamily="34" charset="0"/>
                <a:ea typeface="MS PGothic" pitchFamily="34" charset="-128"/>
              </a:rPr>
              <a:t> </a:t>
            </a:r>
            <a:r>
              <a:rPr lang="lv-LV" altLang="lv-LV" sz="1800" b="0" dirty="0" err="1">
                <a:solidFill>
                  <a:srgbClr val="000000"/>
                </a:solidFill>
                <a:latin typeface="Candara" pitchFamily="34" charset="0"/>
                <a:ea typeface="MS PGothic" pitchFamily="34" charset="-128"/>
              </a:rPr>
              <a:t>HEI’s</a:t>
            </a:r>
            <a:endParaRPr lang="en-GB" altLang="lv-LV" sz="1800" b="0" dirty="0">
              <a:solidFill>
                <a:srgbClr val="000000"/>
              </a:solidFill>
              <a:latin typeface="Candara" pitchFamily="34" charset="0"/>
              <a:ea typeface="MS PGothic" pitchFamily="34" charset="-128"/>
            </a:endParaRPr>
          </a:p>
          <a:p>
            <a:pPr lvl="1" eaLnBrk="1" hangingPunct="1"/>
            <a:r>
              <a:rPr lang="en-GB" altLang="lv-LV" sz="1800" b="0" dirty="0">
                <a:solidFill>
                  <a:srgbClr val="000000"/>
                </a:solidFill>
                <a:latin typeface="Candara" pitchFamily="34" charset="0"/>
                <a:ea typeface="MS PGothic" pitchFamily="34" charset="-128"/>
              </a:rPr>
              <a:t>A small number of institutes work very actively with industry, abroad as well as at home</a:t>
            </a:r>
          </a:p>
          <a:p>
            <a:pPr eaLnBrk="1" hangingPunct="1"/>
            <a:r>
              <a:rPr lang="en-GB" altLang="lv-LV" sz="2000" b="0" dirty="0">
                <a:solidFill>
                  <a:srgbClr val="000000"/>
                </a:solidFill>
                <a:latin typeface="Candara" pitchFamily="34" charset="0"/>
                <a:ea typeface="MS PGothic" pitchFamily="34" charset="-128"/>
              </a:rPr>
              <a:t>Few ‘boundary organisations’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EFD8245-B51B-42F8-B24E-96D3CDDC53C2}" type="slidenum">
              <a:rPr lang="en-GB" altLang="en-US" sz="1400"/>
              <a:pPr>
                <a:spcBef>
                  <a:spcPct val="0"/>
                </a:spcBef>
                <a:buFontTx/>
                <a:buNone/>
              </a:pPr>
              <a:t>6</a:t>
            </a:fld>
            <a:endParaRPr lang="en-GB" altLang="en-US" sz="1400"/>
          </a:p>
        </p:txBody>
      </p:sp>
      <p:sp>
        <p:nvSpPr>
          <p:cNvPr id="3" name="Title 1"/>
          <p:cNvSpPr txBox="1">
            <a:spLocks/>
          </p:cNvSpPr>
          <p:nvPr/>
        </p:nvSpPr>
        <p:spPr>
          <a:xfrm>
            <a:off x="2286000" y="400050"/>
            <a:ext cx="6096000" cy="1036638"/>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2800" b="0" kern="0" dirty="0" smtClean="0">
                <a:latin typeface="Candara" panose="020E0502030303020204" pitchFamily="34" charset="0"/>
              </a:rPr>
              <a:t>Entrepreneurial discovery process in RIS3</a:t>
            </a:r>
            <a:r>
              <a:rPr lang="lv-LV" sz="2800" b="0" kern="0" dirty="0" smtClean="0">
                <a:latin typeface="Candara" panose="020E0502030303020204" pitchFamily="34" charset="0"/>
              </a:rPr>
              <a:t>: </a:t>
            </a:r>
            <a:r>
              <a:rPr lang="lv-LV" sz="2800" b="0" kern="0" dirty="0" err="1" smtClean="0">
                <a:latin typeface="Candara" panose="020E0502030303020204" pitchFamily="34" charset="0"/>
              </a:rPr>
              <a:t>Structures</a:t>
            </a:r>
            <a:r>
              <a:rPr lang="lv-LV" sz="2800" b="0" kern="0" dirty="0" smtClean="0">
                <a:latin typeface="Candara" panose="020E0502030303020204" pitchFamily="34" charset="0"/>
              </a:rPr>
              <a:t> </a:t>
            </a:r>
            <a:r>
              <a:rPr lang="lv-LV" sz="2800" b="0" kern="0" dirty="0" err="1" smtClean="0">
                <a:latin typeface="Candara" panose="020E0502030303020204" pitchFamily="34" charset="0"/>
              </a:rPr>
              <a:t>for</a:t>
            </a:r>
            <a:r>
              <a:rPr lang="lv-LV" sz="2800" b="0" kern="0" dirty="0" smtClean="0">
                <a:latin typeface="Candara" panose="020E0502030303020204" pitchFamily="34" charset="0"/>
              </a:rPr>
              <a:t> EDP</a:t>
            </a:r>
            <a:endParaRPr lang="en-US" sz="2800" b="0" kern="0" dirty="0">
              <a:latin typeface="Candara" panose="020E0502030303020204" pitchFamily="34" charset="0"/>
            </a:endParaRPr>
          </a:p>
        </p:txBody>
      </p:sp>
      <p:sp>
        <p:nvSpPr>
          <p:cNvPr id="11268" name="Slide Number Placeholder 5"/>
          <p:cNvSpPr txBox="1">
            <a:spLocks/>
          </p:cNvSpPr>
          <p:nvPr/>
        </p:nvSpPr>
        <p:spPr bwMode="auto">
          <a:xfrm>
            <a:off x="8534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lv-LV" sz="1800"/>
          </a:p>
        </p:txBody>
      </p:sp>
      <p:sp>
        <p:nvSpPr>
          <p:cNvPr id="5" name="Rectangle 4"/>
          <p:cNvSpPr/>
          <p:nvPr/>
        </p:nvSpPr>
        <p:spPr>
          <a:xfrm>
            <a:off x="650875" y="2133600"/>
            <a:ext cx="8188325" cy="3786188"/>
          </a:xfrm>
          <a:prstGeom prst="rect">
            <a:avLst/>
          </a:prstGeom>
        </p:spPr>
        <p:txBody>
          <a:bodyPr>
            <a:spAutoFit/>
          </a:bodyPr>
          <a:lstStyle/>
          <a:p>
            <a:pPr marL="285750" indent="-285750" eaLnBrk="1" hangingPunct="1">
              <a:spcAft>
                <a:spcPts val="0"/>
              </a:spcAft>
              <a:buFont typeface="Wingdings" panose="05000000000000000000" pitchFamily="2" charset="2"/>
              <a:buChar char="ü"/>
              <a:defRPr/>
            </a:pPr>
            <a:r>
              <a:rPr lang="en-US" sz="2000" b="0" dirty="0">
                <a:latin typeface="Candara" panose="020E0502030303020204" pitchFamily="34" charset="0"/>
                <a:ea typeface="Verdana" panose="020B0604030504040204" pitchFamily="34" charset="0"/>
                <a:cs typeface="Verdana" panose="020B0604030504040204" pitchFamily="34" charset="0"/>
              </a:rPr>
              <a:t>To Ensure EDP Ministry of Economics has made structural changes in 2017. New department of Industry Policy aims to ensures the micro-level analysis (e.g. interviews with companies.</a:t>
            </a:r>
          </a:p>
          <a:p>
            <a:pPr marL="285750" indent="-285750" eaLnBrk="1" hangingPunct="1">
              <a:spcAft>
                <a:spcPts val="0"/>
              </a:spcAft>
              <a:buFont typeface="Wingdings" panose="05000000000000000000" pitchFamily="2" charset="2"/>
              <a:buChar char="ü"/>
              <a:defRPr/>
            </a:pPr>
            <a:endParaRPr lang="en-US" sz="2000" b="0" dirty="0">
              <a:latin typeface="Candara" panose="020E0502030303020204" pitchFamily="34" charset="0"/>
              <a:ea typeface="Verdana" panose="020B0604030504040204" pitchFamily="34" charset="0"/>
              <a:cs typeface="Verdana" panose="020B0604030504040204" pitchFamily="34" charset="0"/>
            </a:endParaRPr>
          </a:p>
          <a:p>
            <a:pPr marL="285750" indent="-285750" eaLnBrk="1" hangingPunct="1">
              <a:spcAft>
                <a:spcPts val="0"/>
              </a:spcAft>
              <a:buFont typeface="Wingdings" panose="05000000000000000000" pitchFamily="2" charset="2"/>
              <a:buChar char="ü"/>
              <a:defRPr/>
            </a:pPr>
            <a:r>
              <a:rPr lang="en-US" sz="2000" b="0" dirty="0">
                <a:latin typeface="Candara" panose="020E0502030303020204" pitchFamily="34" charset="0"/>
                <a:ea typeface="Verdana" panose="020B0604030504040204" pitchFamily="34" charset="0"/>
                <a:cs typeface="Verdana" panose="020B0604030504040204" pitchFamily="34" charset="0"/>
              </a:rPr>
              <a:t>From the Ministry of Economics main activities in EDP are:</a:t>
            </a:r>
          </a:p>
          <a:p>
            <a:pPr eaLnBrk="1" hangingPunct="1">
              <a:spcAft>
                <a:spcPts val="0"/>
              </a:spcAft>
              <a:defRPr/>
            </a:pPr>
            <a:r>
              <a:rPr lang="en-US" sz="2000" b="0" dirty="0">
                <a:latin typeface="Candara" panose="020E0502030303020204" pitchFamily="34" charset="0"/>
                <a:ea typeface="Verdana" panose="020B0604030504040204" pitchFamily="34" charset="0"/>
                <a:cs typeface="Verdana" panose="020B0604030504040204" pitchFamily="34" charset="0"/>
              </a:rPr>
              <a:t>Competence centers, Support for Training of Employees and Cluster program</a:t>
            </a:r>
            <a:r>
              <a:rPr lang="lv-LV" sz="2000" b="0" dirty="0">
                <a:latin typeface="Candara" panose="020E0502030303020204" pitchFamily="34" charset="0"/>
                <a:ea typeface="Verdana" panose="020B0604030504040204" pitchFamily="34" charset="0"/>
                <a:cs typeface="Verdana" panose="020B0604030504040204" pitchFamily="34" charset="0"/>
              </a:rPr>
              <a:t>s</a:t>
            </a:r>
            <a:endParaRPr lang="en-US" sz="2000" b="0" dirty="0">
              <a:latin typeface="Candara" panose="020E0502030303020204" pitchFamily="34" charset="0"/>
              <a:ea typeface="Verdana" panose="020B0604030504040204" pitchFamily="34" charset="0"/>
              <a:cs typeface="Verdana" panose="020B0604030504040204" pitchFamily="34" charset="0"/>
            </a:endParaRPr>
          </a:p>
          <a:p>
            <a:pPr eaLnBrk="1" hangingPunct="1">
              <a:spcAft>
                <a:spcPts val="0"/>
              </a:spcAft>
              <a:defRPr/>
            </a:pPr>
            <a:endParaRPr lang="en-US" sz="2000" b="0" dirty="0">
              <a:latin typeface="Candara" panose="020E0502030303020204" pitchFamily="34" charset="0"/>
              <a:ea typeface="Verdana" panose="020B0604030504040204" pitchFamily="34" charset="0"/>
              <a:cs typeface="Verdana" panose="020B0604030504040204" pitchFamily="34" charset="0"/>
            </a:endParaRPr>
          </a:p>
          <a:p>
            <a:pPr marL="285750" indent="-285750" eaLnBrk="1" hangingPunct="1">
              <a:spcAft>
                <a:spcPts val="0"/>
              </a:spcAft>
              <a:buFont typeface="Wingdings" panose="05000000000000000000" pitchFamily="2" charset="2"/>
              <a:buChar char="ü"/>
              <a:defRPr/>
            </a:pPr>
            <a:r>
              <a:rPr lang="en-US" sz="2000" b="0" dirty="0">
                <a:latin typeface="Candara" panose="020E0502030303020204" pitchFamily="34" charset="0"/>
                <a:ea typeface="Verdana" panose="020B0604030504040204" pitchFamily="34" charset="0"/>
                <a:cs typeface="Verdana" panose="020B0604030504040204" pitchFamily="34" charset="0"/>
              </a:rPr>
              <a:t>From the Ministry of Education and Science main activities in EDP are:</a:t>
            </a:r>
          </a:p>
          <a:p>
            <a:pPr eaLnBrk="1" hangingPunct="1">
              <a:spcAft>
                <a:spcPts val="0"/>
              </a:spcAft>
              <a:defRPr/>
            </a:pPr>
            <a:r>
              <a:rPr lang="en-US" sz="2000" b="0" dirty="0">
                <a:latin typeface="Candara" panose="020E0502030303020204" pitchFamily="34" charset="0"/>
                <a:ea typeface="Verdana" panose="020B0604030504040204" pitchFamily="34" charset="0"/>
                <a:cs typeface="Verdana" panose="020B0604030504040204" pitchFamily="34" charset="0"/>
              </a:rPr>
              <a:t>Post-Doctoral research grants, Research Infrastructure program</a:t>
            </a:r>
            <a:r>
              <a:rPr lang="lv-LV" sz="2000" b="0" dirty="0">
                <a:latin typeface="Candara" panose="020E0502030303020204" pitchFamily="34" charset="0"/>
                <a:ea typeface="Verdana" panose="020B0604030504040204" pitchFamily="34" charset="0"/>
                <a:cs typeface="Verdana" panose="020B0604030504040204" pitchFamily="34" charset="0"/>
              </a:rPr>
              <a:t>e</a:t>
            </a:r>
            <a:r>
              <a:rPr lang="en-US" sz="2000" b="0" dirty="0">
                <a:latin typeface="Candara" panose="020E0502030303020204" pitchFamily="34" charset="0"/>
                <a:ea typeface="Verdana" panose="020B0604030504040204" pitchFamily="34" charset="0"/>
                <a:cs typeface="Verdana" panose="020B0604030504040204" pitchFamily="34" charset="0"/>
              </a:rPr>
              <a:t>, Practical research in scientific groups</a:t>
            </a:r>
          </a:p>
          <a:p>
            <a:pPr eaLnBrk="1" hangingPunct="1">
              <a:spcAft>
                <a:spcPts val="0"/>
              </a:spcAft>
              <a:defRPr/>
            </a:pPr>
            <a:endParaRPr lang="lv-LV" sz="2000" b="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19"/>
          <p:cNvSpPr>
            <a:spLocks noChangeArrowheads="1"/>
          </p:cNvSpPr>
          <p:nvPr/>
        </p:nvSpPr>
        <p:spPr bwMode="auto">
          <a:xfrm>
            <a:off x="654050" y="557213"/>
            <a:ext cx="66468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839788">
              <a:spcBef>
                <a:spcPct val="20000"/>
              </a:spcBef>
              <a:buChar char="•"/>
              <a:defRPr sz="3200">
                <a:solidFill>
                  <a:schemeClr val="tx1"/>
                </a:solidFill>
                <a:latin typeface="Arial" charset="0"/>
              </a:defRPr>
            </a:lvl1pPr>
            <a:lvl2pPr marL="742950" indent="-285750" defTabSz="839788">
              <a:spcBef>
                <a:spcPct val="20000"/>
              </a:spcBef>
              <a:buChar char="–"/>
              <a:defRPr sz="2800">
                <a:solidFill>
                  <a:schemeClr val="tx1"/>
                </a:solidFill>
                <a:latin typeface="Arial" charset="0"/>
              </a:defRPr>
            </a:lvl2pPr>
            <a:lvl3pPr marL="1143000" indent="-228600" defTabSz="839788">
              <a:spcBef>
                <a:spcPct val="20000"/>
              </a:spcBef>
              <a:buChar char="•"/>
              <a:defRPr sz="2400">
                <a:solidFill>
                  <a:schemeClr val="tx1"/>
                </a:solidFill>
                <a:latin typeface="Arial" charset="0"/>
              </a:defRPr>
            </a:lvl3pPr>
            <a:lvl4pPr marL="1600200" indent="-228600" defTabSz="839788">
              <a:spcBef>
                <a:spcPct val="20000"/>
              </a:spcBef>
              <a:buChar char="–"/>
              <a:defRPr sz="2000">
                <a:solidFill>
                  <a:schemeClr val="tx1"/>
                </a:solidFill>
                <a:latin typeface="Arial" charset="0"/>
              </a:defRPr>
            </a:lvl4pPr>
            <a:lvl5pPr marL="2057400" indent="-228600" defTabSz="839788">
              <a:spcBef>
                <a:spcPct val="20000"/>
              </a:spcBef>
              <a:buChar char="»"/>
              <a:defRPr sz="2000">
                <a:solidFill>
                  <a:schemeClr val="tx1"/>
                </a:solidFill>
                <a:latin typeface="Arial" charset="0"/>
              </a:defRPr>
            </a:lvl5pPr>
            <a:lvl6pPr marL="2514600" indent="-228600" defTabSz="839788" eaLnBrk="0" fontAlgn="base" hangingPunct="0">
              <a:spcBef>
                <a:spcPct val="20000"/>
              </a:spcBef>
              <a:spcAft>
                <a:spcPct val="0"/>
              </a:spcAft>
              <a:buChar char="»"/>
              <a:defRPr sz="2000">
                <a:solidFill>
                  <a:schemeClr val="tx1"/>
                </a:solidFill>
                <a:latin typeface="Arial" charset="0"/>
              </a:defRPr>
            </a:lvl6pPr>
            <a:lvl7pPr marL="2971800" indent="-228600" defTabSz="839788" eaLnBrk="0" fontAlgn="base" hangingPunct="0">
              <a:spcBef>
                <a:spcPct val="20000"/>
              </a:spcBef>
              <a:spcAft>
                <a:spcPct val="0"/>
              </a:spcAft>
              <a:buChar char="»"/>
              <a:defRPr sz="2000">
                <a:solidFill>
                  <a:schemeClr val="tx1"/>
                </a:solidFill>
                <a:latin typeface="Arial" charset="0"/>
              </a:defRPr>
            </a:lvl7pPr>
            <a:lvl8pPr marL="3429000" indent="-228600" defTabSz="839788" eaLnBrk="0" fontAlgn="base" hangingPunct="0">
              <a:spcBef>
                <a:spcPct val="20000"/>
              </a:spcBef>
              <a:spcAft>
                <a:spcPct val="0"/>
              </a:spcAft>
              <a:buChar char="»"/>
              <a:defRPr sz="2000">
                <a:solidFill>
                  <a:schemeClr val="tx1"/>
                </a:solidFill>
                <a:latin typeface="Arial" charset="0"/>
              </a:defRPr>
            </a:lvl8pPr>
            <a:lvl9pPr marL="3886200" indent="-228600" defTabSz="839788"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800" b="0">
              <a:solidFill>
                <a:schemeClr val="bg1"/>
              </a:solidFill>
              <a:ea typeface="MS PGothic" pitchFamily="34" charset="-128"/>
              <a:cs typeface="Arial" charset="0"/>
            </a:endParaRPr>
          </a:p>
        </p:txBody>
      </p:sp>
      <p:sp>
        <p:nvSpPr>
          <p:cNvPr id="12291" name="Rectangle 6"/>
          <p:cNvSpPr>
            <a:spLocks noGrp="1" noChangeArrowheads="1"/>
          </p:cNvSpPr>
          <p:nvPr>
            <p:ph type="body" sz="half" idx="1"/>
          </p:nvPr>
        </p:nvSpPr>
        <p:spPr>
          <a:xfrm>
            <a:off x="395288" y="333375"/>
            <a:ext cx="8094662" cy="6164263"/>
          </a:xfrm>
        </p:spPr>
        <p:txBody>
          <a:bodyPr/>
          <a:lstStyle/>
          <a:p>
            <a:pPr marL="177800" lvl="2" indent="0" algn="just" eaLnBrk="1" hangingPunct="1">
              <a:lnSpc>
                <a:spcPct val="90000"/>
              </a:lnSpc>
              <a:spcAft>
                <a:spcPts val="600"/>
              </a:spcAft>
              <a:buFontTx/>
              <a:buNone/>
            </a:pPr>
            <a:r>
              <a:rPr lang="en-GB" altLang="en-US" sz="2800" b="1" smtClean="0">
                <a:latin typeface="Candara" pitchFamily="34" charset="0"/>
              </a:rPr>
              <a:t>Main characteristics</a:t>
            </a:r>
            <a:r>
              <a:rPr lang="lv-LV" altLang="en-US" sz="2800" b="1" smtClean="0">
                <a:latin typeface="Candara" pitchFamily="34" charset="0"/>
              </a:rPr>
              <a:t> of Liepaja</a:t>
            </a:r>
            <a:endParaRPr lang="en-GB" altLang="en-US" sz="2800" b="1" smtClean="0">
              <a:latin typeface="Candara" pitchFamily="34" charset="0"/>
            </a:endParaRPr>
          </a:p>
          <a:p>
            <a:pPr marL="177800" lvl="2" indent="0" eaLnBrk="1" hangingPunct="1">
              <a:lnSpc>
                <a:spcPct val="90000"/>
              </a:lnSpc>
              <a:buFontTx/>
              <a:buNone/>
            </a:pPr>
            <a:endParaRPr lang="lv-LV" altLang="en-US" sz="1600" b="1" i="1" smtClean="0">
              <a:solidFill>
                <a:srgbClr val="000066"/>
              </a:solidFill>
              <a:latin typeface="Verdana" pitchFamily="34" charset="0"/>
              <a:ea typeface="Verdana" pitchFamily="34" charset="0"/>
              <a:cs typeface="Verdana" pitchFamily="34" charset="0"/>
            </a:endParaRPr>
          </a:p>
          <a:p>
            <a:pPr marL="177800" lvl="2" indent="0" eaLnBrk="1" hangingPunct="1">
              <a:lnSpc>
                <a:spcPct val="90000"/>
              </a:lnSpc>
              <a:buFontTx/>
              <a:buNone/>
            </a:pPr>
            <a:r>
              <a:rPr lang="lv-LV" altLang="en-US" sz="1600" b="1" i="1" smtClean="0">
                <a:solidFill>
                  <a:srgbClr val="000066"/>
                </a:solidFill>
                <a:latin typeface="Verdana" pitchFamily="34" charset="0"/>
                <a:ea typeface="Verdana" pitchFamily="34" charset="0"/>
                <a:cs typeface="Verdana" pitchFamily="34" charset="0"/>
              </a:rPr>
              <a:t>Inhabitants</a:t>
            </a:r>
            <a:r>
              <a:rPr lang="lv-LV" altLang="en-US" sz="1600" i="1" smtClean="0">
                <a:solidFill>
                  <a:srgbClr val="000066"/>
                </a:solidFill>
                <a:latin typeface="Verdana" pitchFamily="34" charset="0"/>
                <a:ea typeface="Verdana" pitchFamily="34" charset="0"/>
                <a:cs typeface="Verdana" pitchFamily="34" charset="0"/>
              </a:rPr>
              <a:t> – </a:t>
            </a:r>
            <a:r>
              <a:rPr lang="lv-LV" altLang="en-US" sz="1600" smtClean="0">
                <a:solidFill>
                  <a:srgbClr val="000066"/>
                </a:solidFill>
                <a:latin typeface="Verdana" pitchFamily="34" charset="0"/>
                <a:ea typeface="Verdana" pitchFamily="34" charset="0"/>
                <a:cs typeface="Verdana" pitchFamily="34" charset="0"/>
              </a:rPr>
              <a:t>69,443</a:t>
            </a:r>
          </a:p>
          <a:p>
            <a:pPr marL="177800" lvl="2" indent="0" eaLnBrk="1" hangingPunct="1">
              <a:lnSpc>
                <a:spcPct val="90000"/>
              </a:lnSpc>
              <a:buFontTx/>
              <a:buNone/>
            </a:pPr>
            <a:endParaRPr lang="lv-LV" altLang="en-US" sz="1600" b="1" i="1" smtClean="0">
              <a:solidFill>
                <a:srgbClr val="000066"/>
              </a:solidFill>
              <a:latin typeface="Verdana" pitchFamily="34" charset="0"/>
              <a:ea typeface="Verdana" pitchFamily="34" charset="0"/>
              <a:cs typeface="Verdana" pitchFamily="34" charset="0"/>
            </a:endParaRPr>
          </a:p>
          <a:p>
            <a:pPr marL="177800" lvl="2" indent="0" eaLnBrk="1" hangingPunct="1">
              <a:lnSpc>
                <a:spcPct val="90000"/>
              </a:lnSpc>
              <a:buFontTx/>
              <a:buNone/>
            </a:pPr>
            <a:r>
              <a:rPr lang="en-US" altLang="en-US" sz="1600" b="1" i="1" smtClean="0">
                <a:solidFill>
                  <a:srgbClr val="000066"/>
                </a:solidFill>
                <a:latin typeface="Verdana" pitchFamily="34" charset="0"/>
                <a:ea typeface="Verdana" pitchFamily="34" charset="0"/>
                <a:cs typeface="Verdana" pitchFamily="34" charset="0"/>
              </a:rPr>
              <a:t>The number of employees </a:t>
            </a:r>
            <a:r>
              <a:rPr lang="lv-LV" altLang="en-US" sz="1600" i="1" smtClean="0">
                <a:solidFill>
                  <a:srgbClr val="000066"/>
                </a:solidFill>
                <a:latin typeface="Verdana" pitchFamily="34" charset="0"/>
                <a:ea typeface="Verdana" pitchFamily="34" charset="0"/>
                <a:cs typeface="Verdana" pitchFamily="34" charset="0"/>
              </a:rPr>
              <a:t>- </a:t>
            </a:r>
            <a:r>
              <a:rPr lang="en-US" altLang="en-US" sz="1600" i="1" smtClean="0">
                <a:solidFill>
                  <a:srgbClr val="000066"/>
                </a:solidFill>
                <a:latin typeface="Verdana" pitchFamily="34" charset="0"/>
                <a:ea typeface="Verdana" pitchFamily="34" charset="0"/>
                <a:cs typeface="Verdana" pitchFamily="34" charset="0"/>
              </a:rPr>
              <a:t>28,000</a:t>
            </a:r>
          </a:p>
          <a:p>
            <a:pPr marL="177800" lvl="2" indent="0" eaLnBrk="1" hangingPunct="1">
              <a:lnSpc>
                <a:spcPct val="90000"/>
              </a:lnSpc>
              <a:buFontTx/>
              <a:buNone/>
            </a:pPr>
            <a:endParaRPr lang="lv-LV" altLang="en-US" sz="1600" b="1" i="1" smtClean="0">
              <a:solidFill>
                <a:srgbClr val="000066"/>
              </a:solidFill>
              <a:latin typeface="Verdana" pitchFamily="34" charset="0"/>
              <a:ea typeface="Verdana" pitchFamily="34" charset="0"/>
              <a:cs typeface="Verdana" pitchFamily="34" charset="0"/>
            </a:endParaRPr>
          </a:p>
          <a:p>
            <a:pPr marL="177800" lvl="2" indent="0" eaLnBrk="1" hangingPunct="1">
              <a:lnSpc>
                <a:spcPct val="90000"/>
              </a:lnSpc>
              <a:buFontTx/>
              <a:buNone/>
            </a:pPr>
            <a:r>
              <a:rPr lang="en-US" altLang="en-US" sz="1600" b="1" i="1" smtClean="0">
                <a:solidFill>
                  <a:srgbClr val="000066"/>
                </a:solidFill>
                <a:latin typeface="Verdana" pitchFamily="34" charset="0"/>
                <a:ea typeface="Verdana" pitchFamily="34" charset="0"/>
                <a:cs typeface="Verdana" pitchFamily="34" charset="0"/>
              </a:rPr>
              <a:t>The number of students </a:t>
            </a:r>
            <a:r>
              <a:rPr lang="lv-LV" altLang="en-US" sz="1600" i="1" smtClean="0">
                <a:solidFill>
                  <a:srgbClr val="000066"/>
                </a:solidFill>
                <a:latin typeface="Verdana" pitchFamily="34" charset="0"/>
                <a:ea typeface="Verdana" pitchFamily="34" charset="0"/>
                <a:cs typeface="Verdana" pitchFamily="34" charset="0"/>
              </a:rPr>
              <a:t>- </a:t>
            </a:r>
            <a:r>
              <a:rPr lang="en-US" altLang="en-US" sz="1600" i="1" smtClean="0">
                <a:solidFill>
                  <a:srgbClr val="000066"/>
                </a:solidFill>
                <a:latin typeface="Verdana" pitchFamily="34" charset="0"/>
                <a:ea typeface="Verdana" pitchFamily="34" charset="0"/>
                <a:cs typeface="Verdana" pitchFamily="34" charset="0"/>
              </a:rPr>
              <a:t>2500</a:t>
            </a:r>
          </a:p>
          <a:p>
            <a:pPr marL="177800" lvl="2" indent="0" eaLnBrk="1" hangingPunct="1">
              <a:lnSpc>
                <a:spcPct val="90000"/>
              </a:lnSpc>
              <a:buFontTx/>
              <a:buNone/>
            </a:pPr>
            <a:endParaRPr lang="lv-LV" altLang="en-US" sz="1600" b="1" i="1" smtClean="0">
              <a:solidFill>
                <a:srgbClr val="000066"/>
              </a:solidFill>
              <a:latin typeface="Verdana" pitchFamily="34" charset="0"/>
              <a:ea typeface="Verdana" pitchFamily="34" charset="0"/>
              <a:cs typeface="Verdana" pitchFamily="34" charset="0"/>
            </a:endParaRPr>
          </a:p>
          <a:p>
            <a:pPr marL="177800" lvl="2" indent="0" eaLnBrk="1" hangingPunct="1">
              <a:lnSpc>
                <a:spcPct val="90000"/>
              </a:lnSpc>
              <a:buFontTx/>
              <a:buNone/>
            </a:pPr>
            <a:r>
              <a:rPr lang="en-US" altLang="en-US" sz="1600" b="1" i="1" smtClean="0">
                <a:solidFill>
                  <a:srgbClr val="000066"/>
                </a:solidFill>
                <a:latin typeface="Verdana" pitchFamily="34" charset="0"/>
                <a:ea typeface="Verdana" pitchFamily="34" charset="0"/>
                <a:cs typeface="Verdana" pitchFamily="34" charset="0"/>
              </a:rPr>
              <a:t>Unemployment</a:t>
            </a:r>
            <a:r>
              <a:rPr lang="en-US" altLang="en-US" sz="1600" i="1" smtClean="0">
                <a:solidFill>
                  <a:srgbClr val="000066"/>
                </a:solidFill>
                <a:latin typeface="Verdana" pitchFamily="34" charset="0"/>
                <a:ea typeface="Verdana" pitchFamily="34" charset="0"/>
                <a:cs typeface="Verdana" pitchFamily="34" charset="0"/>
              </a:rPr>
              <a:t> </a:t>
            </a:r>
            <a:r>
              <a:rPr lang="lv-LV" altLang="en-US" sz="1600" i="1" smtClean="0">
                <a:solidFill>
                  <a:srgbClr val="000066"/>
                </a:solidFill>
                <a:latin typeface="Verdana" pitchFamily="34" charset="0"/>
                <a:ea typeface="Verdana" pitchFamily="34" charset="0"/>
                <a:cs typeface="Verdana" pitchFamily="34" charset="0"/>
              </a:rPr>
              <a:t>– 11,2%</a:t>
            </a:r>
          </a:p>
          <a:p>
            <a:pPr marL="177800" lvl="2" indent="0" eaLnBrk="1" hangingPunct="1">
              <a:lnSpc>
                <a:spcPct val="90000"/>
              </a:lnSpc>
              <a:buFontTx/>
              <a:buNone/>
            </a:pPr>
            <a:endParaRPr lang="lv-LV" altLang="en-US" sz="1600" b="1" i="1" smtClean="0">
              <a:solidFill>
                <a:srgbClr val="000066"/>
              </a:solidFill>
              <a:latin typeface="Verdana" pitchFamily="34" charset="0"/>
              <a:ea typeface="Verdana" pitchFamily="34" charset="0"/>
              <a:cs typeface="Verdana" pitchFamily="34" charset="0"/>
            </a:endParaRPr>
          </a:p>
          <a:p>
            <a:pPr marL="177800" lvl="2" indent="0" eaLnBrk="1" hangingPunct="1">
              <a:lnSpc>
                <a:spcPct val="90000"/>
              </a:lnSpc>
              <a:buFontTx/>
              <a:buNone/>
            </a:pPr>
            <a:r>
              <a:rPr lang="en-GB" altLang="en-US" sz="1600" b="1" i="1" smtClean="0">
                <a:solidFill>
                  <a:srgbClr val="000066"/>
                </a:solidFill>
                <a:latin typeface="Verdana" pitchFamily="34" charset="0"/>
                <a:ea typeface="Verdana" pitchFamily="34" charset="0"/>
                <a:cs typeface="Verdana" pitchFamily="34" charset="0"/>
              </a:rPr>
              <a:t>Activity rate </a:t>
            </a:r>
            <a:r>
              <a:rPr lang="lv-LV" altLang="en-US" sz="1600" b="1" i="1" smtClean="0">
                <a:solidFill>
                  <a:srgbClr val="000066"/>
                </a:solidFill>
                <a:latin typeface="Verdana" pitchFamily="34" charset="0"/>
                <a:ea typeface="Verdana" pitchFamily="34" charset="0"/>
                <a:cs typeface="Verdana" pitchFamily="34" charset="0"/>
              </a:rPr>
              <a:t> </a:t>
            </a:r>
            <a:r>
              <a:rPr lang="lv-LV" altLang="en-US" sz="1600" i="1" smtClean="0">
                <a:solidFill>
                  <a:srgbClr val="000066"/>
                </a:solidFill>
                <a:latin typeface="Verdana" pitchFamily="34" charset="0"/>
                <a:ea typeface="Verdana" pitchFamily="34" charset="0"/>
                <a:cs typeface="Verdana" pitchFamily="34" charset="0"/>
              </a:rPr>
              <a:t>- 68%  </a:t>
            </a:r>
          </a:p>
          <a:p>
            <a:pPr marL="177800" lvl="2" indent="0" eaLnBrk="1" hangingPunct="1">
              <a:lnSpc>
                <a:spcPct val="90000"/>
              </a:lnSpc>
              <a:buFontTx/>
              <a:buNone/>
            </a:pPr>
            <a:r>
              <a:rPr lang="lv-LV" altLang="en-US" sz="1200" i="1" smtClean="0">
                <a:solidFill>
                  <a:srgbClr val="000066"/>
                </a:solidFill>
                <a:latin typeface="Verdana" pitchFamily="34" charset="0"/>
                <a:ea typeface="Verdana" pitchFamily="34" charset="0"/>
                <a:cs typeface="Verdana" pitchFamily="34" charset="0"/>
              </a:rPr>
              <a:t>of working age population</a:t>
            </a:r>
          </a:p>
          <a:p>
            <a:pPr marL="177800" lvl="2" indent="0" eaLnBrk="1" hangingPunct="1">
              <a:lnSpc>
                <a:spcPct val="90000"/>
              </a:lnSpc>
              <a:buFontTx/>
              <a:buNone/>
            </a:pPr>
            <a:endParaRPr lang="lv-LV" altLang="en-US" sz="1600" b="1" i="1" smtClean="0">
              <a:solidFill>
                <a:srgbClr val="000066"/>
              </a:solidFill>
              <a:latin typeface="Verdana" pitchFamily="34" charset="0"/>
              <a:ea typeface="Verdana" pitchFamily="34" charset="0"/>
              <a:cs typeface="Verdana" pitchFamily="34" charset="0"/>
            </a:endParaRPr>
          </a:p>
          <a:p>
            <a:pPr marL="177800" lvl="2" indent="0" eaLnBrk="1" hangingPunct="1">
              <a:lnSpc>
                <a:spcPct val="90000"/>
              </a:lnSpc>
              <a:buFontTx/>
              <a:buNone/>
            </a:pPr>
            <a:r>
              <a:rPr lang="lv-LV" altLang="en-US" sz="1600" b="1" i="1" smtClean="0">
                <a:solidFill>
                  <a:srgbClr val="000066"/>
                </a:solidFill>
                <a:latin typeface="Verdana" pitchFamily="34" charset="0"/>
                <a:ea typeface="Verdana" pitchFamily="34" charset="0"/>
                <a:cs typeface="Verdana" pitchFamily="34" charset="0"/>
              </a:rPr>
              <a:t>GDP per capita </a:t>
            </a:r>
            <a:r>
              <a:rPr lang="lv-LV" altLang="en-US" sz="1600" i="1" smtClean="0">
                <a:solidFill>
                  <a:srgbClr val="000066"/>
                </a:solidFill>
                <a:latin typeface="Verdana" pitchFamily="34" charset="0"/>
                <a:ea typeface="Verdana" pitchFamily="34" charset="0"/>
                <a:cs typeface="Verdana" pitchFamily="34" charset="0"/>
              </a:rPr>
              <a:t>- 10 455 </a:t>
            </a:r>
          </a:p>
          <a:p>
            <a:pPr marL="177800" lvl="2" indent="0" eaLnBrk="1" hangingPunct="1">
              <a:lnSpc>
                <a:spcPct val="90000"/>
              </a:lnSpc>
              <a:buFontTx/>
              <a:buNone/>
            </a:pPr>
            <a:endParaRPr lang="lv-LV" altLang="en-US" i="1" smtClean="0">
              <a:solidFill>
                <a:srgbClr val="000066"/>
              </a:solidFill>
              <a:latin typeface="Calibri" pitchFamily="34" charset="0"/>
            </a:endParaRPr>
          </a:p>
          <a:p>
            <a:pPr marL="177800" lvl="2" indent="0" eaLnBrk="1" hangingPunct="1">
              <a:lnSpc>
                <a:spcPct val="90000"/>
              </a:lnSpc>
              <a:buFontTx/>
              <a:buNone/>
            </a:pPr>
            <a:endParaRPr lang="en-GB" altLang="en-US" i="1" smtClean="0">
              <a:solidFill>
                <a:srgbClr val="000066"/>
              </a:solidFill>
              <a:latin typeface="Calibri" pitchFamily="34" charset="0"/>
            </a:endParaRPr>
          </a:p>
          <a:p>
            <a:pPr marL="177800" lvl="2" indent="0" algn="just" eaLnBrk="1" hangingPunct="1">
              <a:lnSpc>
                <a:spcPct val="90000"/>
              </a:lnSpc>
              <a:buFontTx/>
              <a:buNone/>
            </a:pPr>
            <a:endParaRPr lang="en-GB" altLang="en-US" smtClean="0">
              <a:solidFill>
                <a:schemeClr val="accent2"/>
              </a:solidFill>
            </a:endParaRPr>
          </a:p>
        </p:txBody>
      </p:sp>
      <p:sp>
        <p:nvSpPr>
          <p:cNvPr id="12292"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4728924-120C-4AEF-BB51-6F45E81BB626}" type="slidenum">
              <a:rPr lang="en-GB" altLang="en-US" sz="1400"/>
              <a:pPr>
                <a:spcBef>
                  <a:spcPct val="0"/>
                </a:spcBef>
                <a:buFontTx/>
                <a:buNone/>
              </a:pPr>
              <a:t>7</a:t>
            </a:fld>
            <a:endParaRPr lang="en-GB" altLang="en-US" sz="1400"/>
          </a:p>
        </p:txBody>
      </p:sp>
      <p:pic>
        <p:nvPicPr>
          <p:cNvPr id="1229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04950"/>
            <a:ext cx="4211638" cy="458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4627563"/>
            <a:ext cx="3321050" cy="182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19"/>
          <p:cNvSpPr>
            <a:spLocks noChangeArrowheads="1"/>
          </p:cNvSpPr>
          <p:nvPr/>
        </p:nvSpPr>
        <p:spPr bwMode="auto">
          <a:xfrm>
            <a:off x="654050" y="557213"/>
            <a:ext cx="66468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839788">
              <a:spcBef>
                <a:spcPct val="20000"/>
              </a:spcBef>
              <a:buChar char="•"/>
              <a:defRPr sz="3200">
                <a:solidFill>
                  <a:schemeClr val="tx1"/>
                </a:solidFill>
                <a:latin typeface="Arial" charset="0"/>
              </a:defRPr>
            </a:lvl1pPr>
            <a:lvl2pPr marL="742950" indent="-285750" defTabSz="839788">
              <a:spcBef>
                <a:spcPct val="20000"/>
              </a:spcBef>
              <a:buChar char="–"/>
              <a:defRPr sz="2800">
                <a:solidFill>
                  <a:schemeClr val="tx1"/>
                </a:solidFill>
                <a:latin typeface="Arial" charset="0"/>
              </a:defRPr>
            </a:lvl2pPr>
            <a:lvl3pPr marL="1143000" indent="-228600" defTabSz="839788">
              <a:spcBef>
                <a:spcPct val="20000"/>
              </a:spcBef>
              <a:buChar char="•"/>
              <a:defRPr sz="2400">
                <a:solidFill>
                  <a:schemeClr val="tx1"/>
                </a:solidFill>
                <a:latin typeface="Arial" charset="0"/>
              </a:defRPr>
            </a:lvl3pPr>
            <a:lvl4pPr marL="1600200" indent="-228600" defTabSz="839788">
              <a:spcBef>
                <a:spcPct val="20000"/>
              </a:spcBef>
              <a:buChar char="–"/>
              <a:defRPr sz="2000">
                <a:solidFill>
                  <a:schemeClr val="tx1"/>
                </a:solidFill>
                <a:latin typeface="Arial" charset="0"/>
              </a:defRPr>
            </a:lvl4pPr>
            <a:lvl5pPr marL="2057400" indent="-228600" defTabSz="839788">
              <a:spcBef>
                <a:spcPct val="20000"/>
              </a:spcBef>
              <a:buChar char="»"/>
              <a:defRPr sz="2000">
                <a:solidFill>
                  <a:schemeClr val="tx1"/>
                </a:solidFill>
                <a:latin typeface="Arial" charset="0"/>
              </a:defRPr>
            </a:lvl5pPr>
            <a:lvl6pPr marL="2514600" indent="-228600" defTabSz="839788" eaLnBrk="0" fontAlgn="base" hangingPunct="0">
              <a:spcBef>
                <a:spcPct val="20000"/>
              </a:spcBef>
              <a:spcAft>
                <a:spcPct val="0"/>
              </a:spcAft>
              <a:buChar char="»"/>
              <a:defRPr sz="2000">
                <a:solidFill>
                  <a:schemeClr val="tx1"/>
                </a:solidFill>
                <a:latin typeface="Arial" charset="0"/>
              </a:defRPr>
            </a:lvl6pPr>
            <a:lvl7pPr marL="2971800" indent="-228600" defTabSz="839788" eaLnBrk="0" fontAlgn="base" hangingPunct="0">
              <a:spcBef>
                <a:spcPct val="20000"/>
              </a:spcBef>
              <a:spcAft>
                <a:spcPct val="0"/>
              </a:spcAft>
              <a:buChar char="»"/>
              <a:defRPr sz="2000">
                <a:solidFill>
                  <a:schemeClr val="tx1"/>
                </a:solidFill>
                <a:latin typeface="Arial" charset="0"/>
              </a:defRPr>
            </a:lvl7pPr>
            <a:lvl8pPr marL="3429000" indent="-228600" defTabSz="839788" eaLnBrk="0" fontAlgn="base" hangingPunct="0">
              <a:spcBef>
                <a:spcPct val="20000"/>
              </a:spcBef>
              <a:spcAft>
                <a:spcPct val="0"/>
              </a:spcAft>
              <a:buChar char="»"/>
              <a:defRPr sz="2000">
                <a:solidFill>
                  <a:schemeClr val="tx1"/>
                </a:solidFill>
                <a:latin typeface="Arial" charset="0"/>
              </a:defRPr>
            </a:lvl8pPr>
            <a:lvl9pPr marL="3886200" indent="-228600" defTabSz="839788"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700" b="0">
              <a:solidFill>
                <a:schemeClr val="bg1"/>
              </a:solidFill>
              <a:latin typeface="Verdana" pitchFamily="34" charset="0"/>
              <a:ea typeface="Verdana" pitchFamily="34" charset="0"/>
              <a:cs typeface="Verdana" pitchFamily="34" charset="0"/>
            </a:endParaRPr>
          </a:p>
        </p:txBody>
      </p:sp>
      <p:sp>
        <p:nvSpPr>
          <p:cNvPr id="14339" name="Rectangle 4"/>
          <p:cNvSpPr>
            <a:spLocks noGrp="1" noChangeArrowheads="1"/>
          </p:cNvSpPr>
          <p:nvPr>
            <p:ph type="title"/>
          </p:nvPr>
        </p:nvSpPr>
        <p:spPr>
          <a:xfrm>
            <a:off x="250825" y="233363"/>
            <a:ext cx="8569325" cy="647700"/>
          </a:xfrm>
        </p:spPr>
        <p:txBody>
          <a:bodyPr/>
          <a:lstStyle/>
          <a:p>
            <a:pPr algn="l" eaLnBrk="1" hangingPunct="1"/>
            <a:r>
              <a:rPr lang="en-GB" altLang="en-US" sz="2800" b="1" smtClean="0">
                <a:solidFill>
                  <a:schemeClr val="tx1"/>
                </a:solidFill>
                <a:latin typeface="Verdana" pitchFamily="34" charset="0"/>
                <a:ea typeface="Verdana" pitchFamily="34" charset="0"/>
                <a:cs typeface="Verdana" pitchFamily="34" charset="0"/>
              </a:rPr>
              <a:t>Overview of </a:t>
            </a:r>
            <a:r>
              <a:rPr lang="lv-LV" altLang="en-US" sz="2800" b="1" smtClean="0">
                <a:solidFill>
                  <a:schemeClr val="tx1"/>
                </a:solidFill>
                <a:latin typeface="Verdana" pitchFamily="34" charset="0"/>
                <a:ea typeface="Verdana" pitchFamily="34" charset="0"/>
                <a:cs typeface="Verdana" pitchFamily="34" charset="0"/>
              </a:rPr>
              <a:t>Liepaja </a:t>
            </a:r>
            <a:r>
              <a:rPr lang="en-GB" altLang="en-US" sz="2800" b="1" smtClean="0">
                <a:solidFill>
                  <a:schemeClr val="tx1"/>
                </a:solidFill>
                <a:latin typeface="Verdana" pitchFamily="34" charset="0"/>
                <a:ea typeface="Verdana" pitchFamily="34" charset="0"/>
                <a:cs typeface="Verdana" pitchFamily="34" charset="0"/>
              </a:rPr>
              <a:t>RIS3</a:t>
            </a:r>
          </a:p>
        </p:txBody>
      </p:sp>
      <p:sp>
        <p:nvSpPr>
          <p:cNvPr id="4100" name="Rectangle 6"/>
          <p:cNvSpPr>
            <a:spLocks noGrp="1" noChangeArrowheads="1"/>
          </p:cNvSpPr>
          <p:nvPr>
            <p:ph type="body" sz="half" idx="1"/>
          </p:nvPr>
        </p:nvSpPr>
        <p:spPr>
          <a:xfrm>
            <a:off x="395288" y="981075"/>
            <a:ext cx="8094662" cy="5516563"/>
          </a:xfrm>
        </p:spPr>
        <p:txBody>
          <a:bodyPr/>
          <a:lstStyle/>
          <a:p>
            <a:pPr marL="177800" lvl="2" indent="0" algn="just" eaLnBrk="1" hangingPunct="1">
              <a:lnSpc>
                <a:spcPct val="90000"/>
              </a:lnSpc>
              <a:spcAft>
                <a:spcPts val="600"/>
              </a:spcAft>
              <a:buFontTx/>
              <a:buNone/>
              <a:defRPr/>
            </a:pPr>
            <a:r>
              <a:rPr lang="en-GB" altLang="en-US" sz="1800" b="1" dirty="0" smtClean="0">
                <a:latin typeface="Verdana" panose="020B0604030504040204" pitchFamily="34" charset="0"/>
                <a:ea typeface="Verdana" panose="020B0604030504040204" pitchFamily="34" charset="0"/>
                <a:cs typeface="Verdana" panose="020B0604030504040204" pitchFamily="34" charset="0"/>
              </a:rPr>
              <a:t>Main regional characteristics</a:t>
            </a:r>
            <a:endParaRPr lang="lv-LV" altLang="en-US" sz="1800" b="1" dirty="0" smtClean="0">
              <a:latin typeface="Verdana" panose="020B0604030504040204" pitchFamily="34" charset="0"/>
              <a:ea typeface="Verdana" panose="020B0604030504040204" pitchFamily="34" charset="0"/>
              <a:cs typeface="Verdana" panose="020B0604030504040204" pitchFamily="34" charset="0"/>
            </a:endParaRPr>
          </a:p>
          <a:p>
            <a:pPr marL="520700" lvl="2" indent="-342900" algn="just" eaLnBrk="1" hangingPunct="1">
              <a:lnSpc>
                <a:spcPct val="90000"/>
              </a:lnSpc>
              <a:spcAft>
                <a:spcPts val="600"/>
              </a:spcAft>
              <a:buFontTx/>
              <a:buChar char="-"/>
              <a:defRPr/>
            </a:pPr>
            <a:r>
              <a:rPr lang="lv-LV" altLang="en-US" sz="1800" b="1" dirty="0" smtClean="0">
                <a:latin typeface="Verdana" panose="020B0604030504040204" pitchFamily="34" charset="0"/>
                <a:ea typeface="Verdana" panose="020B0604030504040204" pitchFamily="34" charset="0"/>
                <a:cs typeface="Verdana" panose="020B0604030504040204" pitchFamily="34" charset="0"/>
              </a:rPr>
              <a:t>Industries </a:t>
            </a:r>
            <a:r>
              <a:rPr lang="lv-LV" altLang="en-US" sz="1800" b="1" dirty="0" err="1" smtClean="0">
                <a:latin typeface="Verdana" panose="020B0604030504040204" pitchFamily="34" charset="0"/>
                <a:ea typeface="Verdana" panose="020B0604030504040204" pitchFamily="34" charset="0"/>
                <a:cs typeface="Verdana" panose="020B0604030504040204" pitchFamily="34" charset="0"/>
              </a:rPr>
              <a:t>at</a:t>
            </a:r>
            <a:r>
              <a:rPr lang="lv-LV" altLang="en-US" sz="1800" b="1" dirty="0" smtClean="0">
                <a:latin typeface="Verdana" panose="020B0604030504040204" pitchFamily="34" charset="0"/>
                <a:ea typeface="Verdana" panose="020B0604030504040204" pitchFamily="34" charset="0"/>
                <a:cs typeface="Verdana" panose="020B0604030504040204" pitchFamily="34" charset="0"/>
              </a:rPr>
              <a:t> </a:t>
            </a:r>
            <a:r>
              <a:rPr lang="lv-LV" altLang="en-US" sz="1800" b="1" dirty="0" err="1" smtClean="0">
                <a:latin typeface="Verdana" panose="020B0604030504040204" pitchFamily="34" charset="0"/>
                <a:ea typeface="Verdana" panose="020B0604030504040204" pitchFamily="34" charset="0"/>
                <a:cs typeface="Verdana" panose="020B0604030504040204" pitchFamily="34" charset="0"/>
              </a:rPr>
              <a:t>the</a:t>
            </a:r>
            <a:r>
              <a:rPr lang="lv-LV" altLang="en-US" sz="1800" b="1" dirty="0" smtClean="0">
                <a:latin typeface="Verdana" panose="020B0604030504040204" pitchFamily="34" charset="0"/>
                <a:ea typeface="Verdana" panose="020B0604030504040204" pitchFamily="34" charset="0"/>
                <a:cs typeface="Verdana" panose="020B0604030504040204" pitchFamily="34" charset="0"/>
              </a:rPr>
              <a:t> </a:t>
            </a:r>
            <a:r>
              <a:rPr lang="lv-LV" altLang="en-US" sz="1800" b="1" dirty="0" err="1" smtClean="0">
                <a:latin typeface="Verdana" panose="020B0604030504040204" pitchFamily="34" charset="0"/>
                <a:ea typeface="Verdana" panose="020B0604030504040204" pitchFamily="34" charset="0"/>
                <a:cs typeface="Verdana" panose="020B0604030504040204" pitchFamily="34" charset="0"/>
              </a:rPr>
              <a:t>core</a:t>
            </a:r>
            <a:r>
              <a:rPr lang="lv-LV" altLang="en-US" sz="1800" b="1" dirty="0" smtClean="0">
                <a:latin typeface="Verdana" panose="020B0604030504040204" pitchFamily="34" charset="0"/>
                <a:ea typeface="Verdana" panose="020B0604030504040204" pitchFamily="34" charset="0"/>
                <a:cs typeface="Verdana" panose="020B0604030504040204" pitchFamily="34" charset="0"/>
              </a:rPr>
              <a:t> </a:t>
            </a:r>
            <a:r>
              <a:rPr lang="lv-LV" altLang="en-US" sz="1800" b="1" dirty="0" err="1" smtClean="0">
                <a:latin typeface="Verdana" panose="020B0604030504040204" pitchFamily="34" charset="0"/>
                <a:ea typeface="Verdana" panose="020B0604030504040204" pitchFamily="34" charset="0"/>
                <a:cs typeface="Verdana" panose="020B0604030504040204" pitchFamily="34" charset="0"/>
              </a:rPr>
              <a:t>of</a:t>
            </a:r>
            <a:r>
              <a:rPr lang="lv-LV" altLang="en-US" sz="1800" b="1" dirty="0" smtClean="0">
                <a:latin typeface="Verdana" panose="020B0604030504040204" pitchFamily="34" charset="0"/>
                <a:ea typeface="Verdana" panose="020B0604030504040204" pitchFamily="34" charset="0"/>
                <a:cs typeface="Verdana" panose="020B0604030504040204" pitchFamily="34" charset="0"/>
              </a:rPr>
              <a:t> </a:t>
            </a:r>
            <a:r>
              <a:rPr lang="lv-LV" altLang="en-US" sz="1800" b="1" dirty="0" err="1" smtClean="0">
                <a:latin typeface="Verdana" panose="020B0604030504040204" pitchFamily="34" charset="0"/>
                <a:ea typeface="Verdana" panose="020B0604030504040204" pitchFamily="34" charset="0"/>
                <a:cs typeface="Verdana" panose="020B0604030504040204" pitchFamily="34" charset="0"/>
              </a:rPr>
              <a:t>the</a:t>
            </a:r>
            <a:r>
              <a:rPr lang="lv-LV" altLang="en-US" sz="1800" b="1" dirty="0" smtClean="0">
                <a:latin typeface="Verdana" panose="020B0604030504040204" pitchFamily="34" charset="0"/>
                <a:ea typeface="Verdana" panose="020B0604030504040204" pitchFamily="34" charset="0"/>
                <a:cs typeface="Verdana" panose="020B0604030504040204" pitchFamily="34" charset="0"/>
              </a:rPr>
              <a:t> </a:t>
            </a:r>
            <a:r>
              <a:rPr lang="lv-LV" altLang="en-US" sz="1800" b="1" dirty="0" err="1" smtClean="0">
                <a:latin typeface="Verdana" panose="020B0604030504040204" pitchFamily="34" charset="0"/>
                <a:ea typeface="Verdana" panose="020B0604030504040204" pitchFamily="34" charset="0"/>
                <a:cs typeface="Verdana" panose="020B0604030504040204" pitchFamily="34" charset="0"/>
              </a:rPr>
              <a:t>Economic</a:t>
            </a:r>
            <a:r>
              <a:rPr lang="lv-LV" altLang="en-US" sz="1800" b="1" dirty="0" smtClean="0">
                <a:latin typeface="Verdana" panose="020B0604030504040204" pitchFamily="34" charset="0"/>
                <a:ea typeface="Verdana" panose="020B0604030504040204" pitchFamily="34" charset="0"/>
                <a:cs typeface="Verdana" panose="020B0604030504040204" pitchFamily="34" charset="0"/>
              </a:rPr>
              <a:t> </a:t>
            </a:r>
            <a:r>
              <a:rPr lang="lv-LV" altLang="en-US" sz="1800" b="1" dirty="0" err="1" smtClean="0">
                <a:latin typeface="Verdana" panose="020B0604030504040204" pitchFamily="34" charset="0"/>
                <a:ea typeface="Verdana" panose="020B0604030504040204" pitchFamily="34" charset="0"/>
                <a:cs typeface="Verdana" panose="020B0604030504040204" pitchFamily="34" charset="0"/>
              </a:rPr>
              <a:t>structure</a:t>
            </a:r>
            <a:r>
              <a:rPr lang="lv-LV" altLang="en-US" sz="1800" b="1" dirty="0" smtClean="0">
                <a:latin typeface="Verdana" panose="020B0604030504040204" pitchFamily="34" charset="0"/>
                <a:ea typeface="Verdana" panose="020B0604030504040204" pitchFamily="34" charset="0"/>
                <a:cs typeface="Verdana" panose="020B0604030504040204" pitchFamily="34" charset="0"/>
              </a:rPr>
              <a:t>:</a:t>
            </a:r>
            <a:endParaRPr lang="en-GB" altLang="en-US" sz="1800" b="1" dirty="0">
              <a:latin typeface="Verdana" panose="020B0604030504040204" pitchFamily="34" charset="0"/>
              <a:ea typeface="Verdana" panose="020B0604030504040204" pitchFamily="34" charset="0"/>
              <a:cs typeface="Verdana" panose="020B0604030504040204" pitchFamily="34" charset="0"/>
            </a:endParaRPr>
          </a:p>
          <a:p>
            <a:pPr marL="538163" lvl="2" indent="0" eaLnBrk="1" hangingPunct="1">
              <a:lnSpc>
                <a:spcPct val="90000"/>
              </a:lnSpc>
              <a:buFontTx/>
              <a:buNone/>
              <a:defRPr/>
            </a:pPr>
            <a:r>
              <a:rPr lang="en-US" altLang="en-US" sz="1600" dirty="0">
                <a:latin typeface="Verdana" panose="020B0604030504040204" pitchFamily="34" charset="0"/>
                <a:ea typeface="Verdana" panose="020B0604030504040204" pitchFamily="34" charset="0"/>
                <a:cs typeface="Verdana" panose="020B0604030504040204" pitchFamily="34" charset="0"/>
              </a:rPr>
              <a:t>Metal</a:t>
            </a:r>
            <a:r>
              <a:rPr lang="lv-LV" altLang="en-US" sz="1600" dirty="0">
                <a:latin typeface="Verdana" panose="020B0604030504040204" pitchFamily="34" charset="0"/>
                <a:ea typeface="Verdana" panose="020B0604030504040204" pitchFamily="34" charset="0"/>
                <a:cs typeface="Verdana" panose="020B0604030504040204" pitchFamily="34" charset="0"/>
              </a:rPr>
              <a:t>, </a:t>
            </a:r>
            <a:r>
              <a:rPr lang="en-US" altLang="en-US" sz="1600" dirty="0">
                <a:latin typeface="Verdana" panose="020B0604030504040204" pitchFamily="34" charset="0"/>
                <a:ea typeface="Verdana" panose="020B0604030504040204" pitchFamily="34" charset="0"/>
                <a:cs typeface="Verdana" panose="020B0604030504040204" pitchFamily="34" charset="0"/>
              </a:rPr>
              <a:t>Underwear and textiles</a:t>
            </a:r>
            <a:r>
              <a:rPr lang="lv-LV" altLang="en-US" sz="1600" dirty="0">
                <a:latin typeface="Verdana" panose="020B0604030504040204" pitchFamily="34" charset="0"/>
                <a:ea typeface="Verdana" panose="020B0604030504040204" pitchFamily="34" charset="0"/>
                <a:cs typeface="Verdana" panose="020B0604030504040204" pitchFamily="34" charset="0"/>
              </a:rPr>
              <a:t>, </a:t>
            </a:r>
            <a:r>
              <a:rPr lang="en-US" altLang="en-US" sz="1600" dirty="0">
                <a:latin typeface="Verdana" panose="020B0604030504040204" pitchFamily="34" charset="0"/>
                <a:ea typeface="Verdana" panose="020B0604030504040204" pitchFamily="34" charset="0"/>
                <a:cs typeface="Verdana" panose="020B0604030504040204" pitchFamily="34" charset="0"/>
              </a:rPr>
              <a:t>Transportation and storage</a:t>
            </a:r>
            <a:r>
              <a:rPr lang="lv-LV" altLang="en-US" sz="1600" dirty="0">
                <a:latin typeface="Verdana" panose="020B0604030504040204" pitchFamily="34" charset="0"/>
                <a:ea typeface="Verdana" panose="020B0604030504040204" pitchFamily="34" charset="0"/>
                <a:cs typeface="Verdana" panose="020B0604030504040204" pitchFamily="34" charset="0"/>
              </a:rPr>
              <a:t>, </a:t>
            </a:r>
            <a:r>
              <a:rPr lang="en-US" altLang="en-US" sz="1600" dirty="0">
                <a:latin typeface="Verdana" panose="020B0604030504040204" pitchFamily="34" charset="0"/>
                <a:ea typeface="Verdana" panose="020B0604030504040204" pitchFamily="34" charset="0"/>
                <a:cs typeface="Verdana" panose="020B0604030504040204" pitchFamily="34" charset="0"/>
              </a:rPr>
              <a:t>Sales and automotive</a:t>
            </a:r>
            <a:r>
              <a:rPr lang="lv-LV" altLang="en-US" sz="1600" dirty="0">
                <a:latin typeface="Verdana" panose="020B0604030504040204" pitchFamily="34" charset="0"/>
                <a:ea typeface="Verdana" panose="020B0604030504040204" pitchFamily="34" charset="0"/>
                <a:cs typeface="Verdana" panose="020B0604030504040204" pitchFamily="34" charset="0"/>
              </a:rPr>
              <a:t>, </a:t>
            </a:r>
            <a:r>
              <a:rPr lang="en-US" altLang="en-US" sz="1600" dirty="0">
                <a:latin typeface="Verdana" panose="020B0604030504040204" pitchFamily="34" charset="0"/>
                <a:ea typeface="Verdana" panose="020B0604030504040204" pitchFamily="34" charset="0"/>
                <a:cs typeface="Verdana" panose="020B0604030504040204" pitchFamily="34" charset="0"/>
              </a:rPr>
              <a:t>Construction </a:t>
            </a:r>
            <a:r>
              <a:rPr lang="en-US" altLang="en-US" sz="1600" dirty="0" smtClean="0">
                <a:latin typeface="Verdana" panose="020B0604030504040204" pitchFamily="34" charset="0"/>
                <a:ea typeface="Verdana" panose="020B0604030504040204" pitchFamily="34" charset="0"/>
                <a:cs typeface="Verdana" panose="020B0604030504040204" pitchFamily="34" charset="0"/>
              </a:rPr>
              <a:t>industry</a:t>
            </a:r>
            <a:r>
              <a:rPr lang="lv-LV" altLang="en-US" sz="1600" dirty="0" smtClean="0">
                <a:latin typeface="Verdana" panose="020B0604030504040204" pitchFamily="34" charset="0"/>
                <a:ea typeface="Verdana" panose="020B0604030504040204" pitchFamily="34" charset="0"/>
                <a:cs typeface="Verdana" panose="020B0604030504040204" pitchFamily="34" charset="0"/>
              </a:rPr>
              <a:t>.</a:t>
            </a:r>
            <a:r>
              <a:rPr lang="en-US" altLang="en-US" sz="1600" dirty="0" smtClean="0">
                <a:latin typeface="Verdana" panose="020B0604030504040204" pitchFamily="34" charset="0"/>
                <a:ea typeface="Verdana" panose="020B0604030504040204" pitchFamily="34" charset="0"/>
                <a:cs typeface="Verdana" panose="020B0604030504040204" pitchFamily="34" charset="0"/>
              </a:rPr>
              <a:t> </a:t>
            </a:r>
            <a:endParaRPr lang="lv-LV" altLang="en-US" sz="1600" dirty="0">
              <a:latin typeface="Verdana" panose="020B0604030504040204" pitchFamily="34" charset="0"/>
              <a:ea typeface="Verdana" panose="020B0604030504040204" pitchFamily="34" charset="0"/>
              <a:cs typeface="Verdana" panose="020B0604030504040204" pitchFamily="34" charset="0"/>
            </a:endParaRPr>
          </a:p>
          <a:p>
            <a:pPr marL="520700" lvl="2" indent="-342900" algn="just" eaLnBrk="1" hangingPunct="1">
              <a:lnSpc>
                <a:spcPct val="90000"/>
              </a:lnSpc>
              <a:spcAft>
                <a:spcPts val="600"/>
              </a:spcAft>
              <a:buFontTx/>
              <a:buChar char="-"/>
              <a:defRPr/>
            </a:pPr>
            <a:endParaRPr lang="lv-LV" altLang="en-US" sz="1800" b="1" dirty="0" smtClean="0">
              <a:latin typeface="Verdana" panose="020B0604030504040204" pitchFamily="34" charset="0"/>
              <a:ea typeface="Verdana" panose="020B0604030504040204" pitchFamily="34" charset="0"/>
              <a:cs typeface="Verdana" panose="020B0604030504040204" pitchFamily="34" charset="0"/>
            </a:endParaRPr>
          </a:p>
          <a:p>
            <a:pPr marL="520700" lvl="2" indent="-342900" algn="just" eaLnBrk="1" hangingPunct="1">
              <a:lnSpc>
                <a:spcPct val="90000"/>
              </a:lnSpc>
              <a:spcAft>
                <a:spcPts val="600"/>
              </a:spcAft>
              <a:buFontTx/>
              <a:buChar char="-"/>
              <a:defRPr/>
            </a:pPr>
            <a:r>
              <a:rPr lang="en-GB" altLang="en-US" sz="1800" b="1" dirty="0" smtClean="0">
                <a:latin typeface="Verdana" panose="020B0604030504040204" pitchFamily="34" charset="0"/>
                <a:ea typeface="Verdana" panose="020B0604030504040204" pitchFamily="34" charset="0"/>
                <a:cs typeface="Verdana" panose="020B0604030504040204" pitchFamily="34" charset="0"/>
              </a:rPr>
              <a:t>Governance</a:t>
            </a:r>
            <a:endParaRPr lang="en-GB" altLang="en-US" sz="1800" b="1" dirty="0">
              <a:latin typeface="Verdana" panose="020B0604030504040204" pitchFamily="34" charset="0"/>
              <a:ea typeface="Verdana" panose="020B0604030504040204" pitchFamily="34" charset="0"/>
              <a:cs typeface="Verdana" panose="020B0604030504040204" pitchFamily="34" charset="0"/>
            </a:endParaRPr>
          </a:p>
          <a:p>
            <a:pPr marL="635000" lvl="3" indent="0" algn="just" eaLnBrk="1" hangingPunct="1">
              <a:lnSpc>
                <a:spcPct val="90000"/>
              </a:lnSpc>
              <a:spcAft>
                <a:spcPts val="600"/>
              </a:spcAft>
              <a:buFontTx/>
              <a:buNone/>
              <a:defRPr/>
            </a:pPr>
            <a:r>
              <a:rPr lang="en-US" altLang="en-US" sz="1600" dirty="0" smtClean="0">
                <a:latin typeface="Verdana" panose="020B0604030504040204" pitchFamily="34" charset="0"/>
                <a:ea typeface="Verdana" panose="020B0604030504040204" pitchFamily="34" charset="0"/>
                <a:cs typeface="Verdana" panose="020B0604030504040204" pitchFamily="34" charset="0"/>
              </a:rPr>
              <a:t>Ministry </a:t>
            </a:r>
            <a:r>
              <a:rPr lang="en-US" altLang="en-US" sz="1600" dirty="0">
                <a:latin typeface="Verdana" panose="020B0604030504040204" pitchFamily="34" charset="0"/>
                <a:ea typeface="Verdana" panose="020B0604030504040204" pitchFamily="34" charset="0"/>
                <a:cs typeface="Verdana" panose="020B0604030504040204" pitchFamily="34" charset="0"/>
              </a:rPr>
              <a:t>of Education </a:t>
            </a:r>
            <a:r>
              <a:rPr lang="lv-LV" altLang="en-US" sz="1600" dirty="0" err="1" smtClean="0">
                <a:latin typeface="Verdana" panose="020B0604030504040204" pitchFamily="34" charset="0"/>
                <a:ea typeface="Verdana" panose="020B0604030504040204" pitchFamily="34" charset="0"/>
                <a:cs typeface="Verdana" panose="020B0604030504040204" pitchFamily="34" charset="0"/>
              </a:rPr>
              <a:t>and</a:t>
            </a:r>
            <a:r>
              <a:rPr lang="lv-LV" altLang="en-US" sz="1600" dirty="0" smtClean="0">
                <a:latin typeface="Verdana" panose="020B0604030504040204" pitchFamily="34" charset="0"/>
                <a:ea typeface="Verdana" panose="020B0604030504040204" pitchFamily="34" charset="0"/>
                <a:cs typeface="Verdana" panose="020B0604030504040204" pitchFamily="34" charset="0"/>
              </a:rPr>
              <a:t> </a:t>
            </a:r>
            <a:r>
              <a:rPr lang="lv-LV" altLang="en-US" sz="1600" dirty="0" err="1" smtClean="0">
                <a:latin typeface="Verdana" panose="020B0604030504040204" pitchFamily="34" charset="0"/>
                <a:ea typeface="Verdana" panose="020B0604030504040204" pitchFamily="34" charset="0"/>
                <a:cs typeface="Verdana" panose="020B0604030504040204" pitchFamily="34" charset="0"/>
              </a:rPr>
              <a:t>Science</a:t>
            </a:r>
            <a:r>
              <a:rPr lang="lv-LV" altLang="en-US" sz="1600" dirty="0" smtClean="0">
                <a:latin typeface="Verdana" panose="020B0604030504040204" pitchFamily="34" charset="0"/>
                <a:ea typeface="Verdana" panose="020B0604030504040204" pitchFamily="34" charset="0"/>
                <a:cs typeface="Verdana" panose="020B0604030504040204" pitchFamily="34" charset="0"/>
              </a:rPr>
              <a:t> </a:t>
            </a:r>
            <a:r>
              <a:rPr lang="en-US" altLang="en-US" sz="1600" dirty="0" smtClean="0">
                <a:latin typeface="Verdana" panose="020B0604030504040204" pitchFamily="34" charset="0"/>
                <a:ea typeface="Verdana" panose="020B0604030504040204" pitchFamily="34" charset="0"/>
                <a:cs typeface="Verdana" panose="020B0604030504040204" pitchFamily="34" charset="0"/>
              </a:rPr>
              <a:t>and </a:t>
            </a:r>
            <a:r>
              <a:rPr lang="en-US" altLang="en-US" sz="1600" dirty="0">
                <a:latin typeface="Verdana" panose="020B0604030504040204" pitchFamily="34" charset="0"/>
                <a:ea typeface="Verdana" panose="020B0604030504040204" pitchFamily="34" charset="0"/>
                <a:cs typeface="Verdana" panose="020B0604030504040204" pitchFamily="34" charset="0"/>
              </a:rPr>
              <a:t>Ministry of Economy </a:t>
            </a:r>
            <a:r>
              <a:rPr lang="en-US" altLang="en-US" sz="1600" dirty="0" smtClean="0">
                <a:latin typeface="Verdana" panose="020B0604030504040204" pitchFamily="34" charset="0"/>
                <a:ea typeface="Verdana" panose="020B0604030504040204" pitchFamily="34" charset="0"/>
                <a:cs typeface="Verdana" panose="020B0604030504040204" pitchFamily="34" charset="0"/>
              </a:rPr>
              <a:t>are </a:t>
            </a:r>
            <a:r>
              <a:rPr lang="en-US" altLang="en-US" sz="1600" dirty="0">
                <a:latin typeface="Verdana" panose="020B0604030504040204" pitchFamily="34" charset="0"/>
                <a:ea typeface="Verdana" panose="020B0604030504040204" pitchFamily="34" charset="0"/>
                <a:cs typeface="Verdana" panose="020B0604030504040204" pitchFamily="34" charset="0"/>
              </a:rPr>
              <a:t>responsible </a:t>
            </a:r>
            <a:r>
              <a:rPr lang="en-US" altLang="en-US" sz="1600" dirty="0" smtClean="0">
                <a:latin typeface="Verdana" panose="020B0604030504040204" pitchFamily="34" charset="0"/>
                <a:ea typeface="Verdana" panose="020B0604030504040204" pitchFamily="34" charset="0"/>
                <a:cs typeface="Verdana" panose="020B0604030504040204" pitchFamily="34" charset="0"/>
              </a:rPr>
              <a:t>for</a:t>
            </a:r>
            <a:r>
              <a:rPr lang="lv-LV" altLang="en-US" sz="1600" dirty="0" smtClean="0">
                <a:latin typeface="Verdana" panose="020B0604030504040204" pitchFamily="34" charset="0"/>
                <a:ea typeface="Verdana" panose="020B0604030504040204" pitchFamily="34" charset="0"/>
                <a:cs typeface="Verdana" panose="020B0604030504040204" pitchFamily="34" charset="0"/>
              </a:rPr>
              <a:t> </a:t>
            </a:r>
            <a:r>
              <a:rPr lang="lv-LV" altLang="en-US" sz="1600" dirty="0" err="1" smtClean="0">
                <a:latin typeface="Verdana" panose="020B0604030504040204" pitchFamily="34" charset="0"/>
                <a:ea typeface="Verdana" panose="020B0604030504040204" pitchFamily="34" charset="0"/>
                <a:cs typeface="Verdana" panose="020B0604030504040204" pitchFamily="34" charset="0"/>
              </a:rPr>
              <a:t>the</a:t>
            </a:r>
            <a:r>
              <a:rPr lang="en-US" altLang="en-US" sz="1600" dirty="0" smtClean="0">
                <a:latin typeface="Verdana" panose="020B0604030504040204" pitchFamily="34" charset="0"/>
                <a:ea typeface="Verdana" panose="020B0604030504040204" pitchFamily="34" charset="0"/>
                <a:cs typeface="Verdana" panose="020B0604030504040204" pitchFamily="34" charset="0"/>
              </a:rPr>
              <a:t> RIS3</a:t>
            </a:r>
            <a:r>
              <a:rPr lang="lv-LV" altLang="en-US" sz="1600" dirty="0" smtClean="0">
                <a:latin typeface="Verdana" panose="020B0604030504040204" pitchFamily="34" charset="0"/>
                <a:ea typeface="Verdana" panose="020B0604030504040204" pitchFamily="34" charset="0"/>
                <a:cs typeface="Verdana" panose="020B0604030504040204" pitchFamily="34" charset="0"/>
              </a:rPr>
              <a:t>. </a:t>
            </a:r>
            <a:r>
              <a:rPr lang="en-US" altLang="en-US" sz="1600" dirty="0" smtClean="0">
                <a:latin typeface="Verdana" panose="020B0604030504040204" pitchFamily="34" charset="0"/>
                <a:ea typeface="Verdana" panose="020B0604030504040204" pitchFamily="34" charset="0"/>
                <a:cs typeface="Verdana" panose="020B0604030504040204" pitchFamily="34" charset="0"/>
              </a:rPr>
              <a:t>The </a:t>
            </a:r>
            <a:r>
              <a:rPr lang="en-US" altLang="en-US" sz="1600" dirty="0">
                <a:latin typeface="Verdana" panose="020B0604030504040204" pitchFamily="34" charset="0"/>
                <a:ea typeface="Verdana" panose="020B0604030504040204" pitchFamily="34" charset="0"/>
                <a:cs typeface="Verdana" panose="020B0604030504040204" pitchFamily="34" charset="0"/>
              </a:rPr>
              <a:t>governance structure of RIS3 </a:t>
            </a:r>
            <a:r>
              <a:rPr lang="lv-LV" altLang="en-US" sz="1600" dirty="0" err="1" smtClean="0">
                <a:latin typeface="Verdana" panose="020B0604030504040204" pitchFamily="34" charset="0"/>
                <a:ea typeface="Verdana" panose="020B0604030504040204" pitchFamily="34" charset="0"/>
                <a:cs typeface="Verdana" panose="020B0604030504040204" pitchFamily="34" charset="0"/>
              </a:rPr>
              <a:t>is</a:t>
            </a:r>
            <a:r>
              <a:rPr lang="lv-LV" altLang="en-US" sz="1600" dirty="0" smtClean="0">
                <a:latin typeface="Verdana" panose="020B0604030504040204" pitchFamily="34" charset="0"/>
                <a:ea typeface="Verdana" panose="020B0604030504040204" pitchFamily="34" charset="0"/>
                <a:cs typeface="Verdana" panose="020B0604030504040204" pitchFamily="34" charset="0"/>
              </a:rPr>
              <a:t> </a:t>
            </a:r>
            <a:r>
              <a:rPr lang="en-US" altLang="en-US" sz="1600" dirty="0" smtClean="0">
                <a:latin typeface="Verdana" panose="020B0604030504040204" pitchFamily="34" charset="0"/>
                <a:ea typeface="Verdana" panose="020B0604030504040204" pitchFamily="34" charset="0"/>
                <a:cs typeface="Verdana" panose="020B0604030504040204" pitchFamily="34" charset="0"/>
              </a:rPr>
              <a:t>centralized</a:t>
            </a:r>
            <a:r>
              <a:rPr lang="lv-LV" altLang="en-US" sz="1600" dirty="0" smtClean="0">
                <a:latin typeface="Verdana" panose="020B0604030504040204" pitchFamily="34" charset="0"/>
                <a:ea typeface="Verdana" panose="020B0604030504040204" pitchFamily="34" charset="0"/>
                <a:cs typeface="Verdana" panose="020B0604030504040204" pitchFamily="34" charset="0"/>
              </a:rPr>
              <a:t>.</a:t>
            </a:r>
            <a:endParaRPr lang="en-US" altLang="en-US" sz="1600" dirty="0">
              <a:latin typeface="Verdana" panose="020B0604030504040204" pitchFamily="34" charset="0"/>
              <a:ea typeface="Verdana" panose="020B0604030504040204" pitchFamily="34" charset="0"/>
              <a:cs typeface="Verdana" panose="020B0604030504040204" pitchFamily="34" charset="0"/>
            </a:endParaRPr>
          </a:p>
          <a:p>
            <a:pPr marL="520700" lvl="2" indent="-342900" algn="just" eaLnBrk="1" hangingPunct="1">
              <a:lnSpc>
                <a:spcPct val="90000"/>
              </a:lnSpc>
              <a:spcAft>
                <a:spcPts val="600"/>
              </a:spcAft>
              <a:buFontTx/>
              <a:buChar char="-"/>
              <a:defRPr/>
            </a:pPr>
            <a:endParaRPr lang="lv-LV" altLang="en-US" sz="1800" b="1" dirty="0" smtClean="0">
              <a:latin typeface="Verdana" panose="020B0604030504040204" pitchFamily="34" charset="0"/>
              <a:ea typeface="Verdana" panose="020B0604030504040204" pitchFamily="34" charset="0"/>
              <a:cs typeface="Verdana" panose="020B0604030504040204" pitchFamily="34" charset="0"/>
            </a:endParaRPr>
          </a:p>
          <a:p>
            <a:pPr marL="520700" lvl="2" indent="-342900" algn="just" eaLnBrk="1" hangingPunct="1">
              <a:lnSpc>
                <a:spcPct val="90000"/>
              </a:lnSpc>
              <a:spcAft>
                <a:spcPts val="600"/>
              </a:spcAft>
              <a:buFontTx/>
              <a:buChar char="-"/>
              <a:defRPr/>
            </a:pPr>
            <a:r>
              <a:rPr lang="en-GB" altLang="en-US" sz="1800" b="1" dirty="0" smtClean="0">
                <a:latin typeface="Verdana" panose="020B0604030504040204" pitchFamily="34" charset="0"/>
                <a:ea typeface="Verdana" panose="020B0604030504040204" pitchFamily="34" charset="0"/>
                <a:cs typeface="Verdana" panose="020B0604030504040204" pitchFamily="34" charset="0"/>
              </a:rPr>
              <a:t>Priorities</a:t>
            </a:r>
          </a:p>
          <a:p>
            <a:pPr marL="0" indent="631825" eaLnBrk="1" hangingPunct="1">
              <a:spcBef>
                <a:spcPct val="0"/>
              </a:spcBef>
              <a:spcAft>
                <a:spcPts val="0"/>
              </a:spcAft>
              <a:buFontTx/>
              <a:buNone/>
              <a:defRPr/>
            </a:pPr>
            <a:r>
              <a:rPr lang="lv-LV" sz="1600" dirty="0" smtClean="0">
                <a:latin typeface="Verdana" panose="020B0604030504040204" pitchFamily="34" charset="0"/>
                <a:ea typeface="Verdana" panose="020B0604030504040204" pitchFamily="34" charset="0"/>
                <a:cs typeface="Verdana" panose="020B0604030504040204" pitchFamily="34" charset="0"/>
              </a:rPr>
              <a:t>1. </a:t>
            </a:r>
            <a:r>
              <a:rPr lang="lv-LV" sz="1600" dirty="0" err="1" smtClean="0">
                <a:latin typeface="Verdana" panose="020B0604030504040204" pitchFamily="34" charset="0"/>
                <a:ea typeface="Verdana" panose="020B0604030504040204" pitchFamily="34" charset="0"/>
                <a:cs typeface="Verdana" panose="020B0604030504040204" pitchFamily="34" charset="0"/>
              </a:rPr>
              <a:t>Tourism</a:t>
            </a:r>
            <a:endParaRPr lang="lv-LV" sz="1600" dirty="0" smtClean="0">
              <a:latin typeface="Verdana" panose="020B0604030504040204" pitchFamily="34" charset="0"/>
              <a:ea typeface="Verdana" panose="020B0604030504040204" pitchFamily="34" charset="0"/>
              <a:cs typeface="Verdana" panose="020B0604030504040204" pitchFamily="34" charset="0"/>
            </a:endParaRPr>
          </a:p>
          <a:p>
            <a:pPr marL="0" indent="631825" eaLnBrk="1" hangingPunct="1">
              <a:spcBef>
                <a:spcPct val="0"/>
              </a:spcBef>
              <a:spcAft>
                <a:spcPts val="0"/>
              </a:spcAft>
              <a:buFontTx/>
              <a:buNone/>
              <a:defRPr/>
            </a:pPr>
            <a:r>
              <a:rPr lang="lv-LV" sz="1600" dirty="0">
                <a:latin typeface="Verdana" panose="020B0604030504040204" pitchFamily="34" charset="0"/>
                <a:ea typeface="Verdana" panose="020B0604030504040204" pitchFamily="34" charset="0"/>
                <a:cs typeface="Verdana" panose="020B0604030504040204" pitchFamily="34" charset="0"/>
              </a:rPr>
              <a:t>2</a:t>
            </a:r>
            <a:r>
              <a:rPr lang="lv-LV" sz="1600" dirty="0" smtClean="0">
                <a:latin typeface="Verdana" panose="020B0604030504040204" pitchFamily="34" charset="0"/>
                <a:ea typeface="Verdana" panose="020B0604030504040204" pitchFamily="34" charset="0"/>
                <a:cs typeface="Verdana" panose="020B0604030504040204" pitchFamily="34" charset="0"/>
              </a:rPr>
              <a:t>. </a:t>
            </a:r>
            <a:r>
              <a:rPr lang="lv-LV" sz="1600" b="1" dirty="0" err="1">
                <a:latin typeface="Verdana" panose="020B0604030504040204" pitchFamily="34" charset="0"/>
                <a:ea typeface="Verdana" panose="020B0604030504040204" pitchFamily="34" charset="0"/>
                <a:cs typeface="Verdana" panose="020B0604030504040204" pitchFamily="34" charset="0"/>
              </a:rPr>
              <a:t>Smart</a:t>
            </a:r>
            <a:r>
              <a:rPr lang="lv-LV" sz="1600" b="1" dirty="0">
                <a:latin typeface="Verdana" panose="020B0604030504040204" pitchFamily="34" charset="0"/>
                <a:ea typeface="Verdana" panose="020B0604030504040204" pitchFamily="34" charset="0"/>
                <a:cs typeface="Verdana" panose="020B0604030504040204" pitchFamily="34" charset="0"/>
              </a:rPr>
              <a:t> </a:t>
            </a:r>
            <a:r>
              <a:rPr lang="lv-LV" sz="1600" b="1" dirty="0" err="1">
                <a:latin typeface="Verdana" panose="020B0604030504040204" pitchFamily="34" charset="0"/>
                <a:ea typeface="Verdana" panose="020B0604030504040204" pitchFamily="34" charset="0"/>
                <a:cs typeface="Verdana" panose="020B0604030504040204" pitchFamily="34" charset="0"/>
              </a:rPr>
              <a:t>energy</a:t>
            </a:r>
            <a:r>
              <a:rPr lang="lv-LV" sz="1600" b="1" dirty="0">
                <a:latin typeface="Verdana" panose="020B0604030504040204" pitchFamily="34" charset="0"/>
                <a:ea typeface="Verdana" panose="020B0604030504040204" pitchFamily="34" charset="0"/>
                <a:cs typeface="Verdana" panose="020B0604030504040204" pitchFamily="34" charset="0"/>
              </a:rPr>
              <a:t> </a:t>
            </a:r>
          </a:p>
          <a:p>
            <a:pPr marL="0" indent="631825" eaLnBrk="1" hangingPunct="1">
              <a:spcBef>
                <a:spcPct val="0"/>
              </a:spcBef>
              <a:spcAft>
                <a:spcPts val="0"/>
              </a:spcAft>
              <a:buFontTx/>
              <a:buNone/>
              <a:defRPr/>
            </a:pPr>
            <a:r>
              <a:rPr lang="lv-LV" sz="1600" b="1" dirty="0" smtClean="0">
                <a:latin typeface="Verdana" panose="020B0604030504040204" pitchFamily="34" charset="0"/>
                <a:ea typeface="Verdana" panose="020B0604030504040204" pitchFamily="34" charset="0"/>
                <a:cs typeface="Verdana" panose="020B0604030504040204" pitchFamily="34" charset="0"/>
              </a:rPr>
              <a:t>3. </a:t>
            </a:r>
            <a:r>
              <a:rPr lang="lv-LV" sz="1600" b="1" dirty="0" err="1" smtClean="0">
                <a:latin typeface="Verdana" panose="020B0604030504040204" pitchFamily="34" charset="0"/>
                <a:ea typeface="Verdana" panose="020B0604030504040204" pitchFamily="34" charset="0"/>
                <a:cs typeface="Verdana" panose="020B0604030504040204" pitchFamily="34" charset="0"/>
              </a:rPr>
              <a:t>Information</a:t>
            </a:r>
            <a:r>
              <a:rPr lang="lv-LV" sz="1600" b="1" dirty="0" smtClean="0">
                <a:latin typeface="Verdana" panose="020B0604030504040204" pitchFamily="34" charset="0"/>
                <a:ea typeface="Verdana" panose="020B0604030504040204" pitchFamily="34" charset="0"/>
                <a:cs typeface="Verdana" panose="020B0604030504040204" pitchFamily="34" charset="0"/>
              </a:rPr>
              <a:t> </a:t>
            </a:r>
            <a:r>
              <a:rPr lang="lv-LV" sz="1600" b="1" dirty="0" err="1" smtClean="0">
                <a:latin typeface="Verdana" panose="020B0604030504040204" pitchFamily="34" charset="0"/>
                <a:ea typeface="Verdana" panose="020B0604030504040204" pitchFamily="34" charset="0"/>
                <a:cs typeface="Verdana" panose="020B0604030504040204" pitchFamily="34" charset="0"/>
              </a:rPr>
              <a:t>and</a:t>
            </a:r>
            <a:r>
              <a:rPr lang="lv-LV" sz="1600" b="1" dirty="0" smtClean="0">
                <a:latin typeface="Verdana" panose="020B0604030504040204" pitchFamily="34" charset="0"/>
                <a:ea typeface="Verdana" panose="020B0604030504040204" pitchFamily="34" charset="0"/>
                <a:cs typeface="Verdana" panose="020B0604030504040204" pitchFamily="34" charset="0"/>
              </a:rPr>
              <a:t> </a:t>
            </a:r>
            <a:r>
              <a:rPr lang="lv-LV" sz="1600" b="1" dirty="0" err="1" smtClean="0">
                <a:latin typeface="Verdana" panose="020B0604030504040204" pitchFamily="34" charset="0"/>
                <a:ea typeface="Verdana" panose="020B0604030504040204" pitchFamily="34" charset="0"/>
                <a:cs typeface="Verdana" panose="020B0604030504040204" pitchFamily="34" charset="0"/>
              </a:rPr>
              <a:t>communication</a:t>
            </a:r>
            <a:r>
              <a:rPr lang="lv-LV" sz="1600" b="1" dirty="0" smtClean="0">
                <a:latin typeface="Verdana" panose="020B0604030504040204" pitchFamily="34" charset="0"/>
                <a:ea typeface="Verdana" panose="020B0604030504040204" pitchFamily="34" charset="0"/>
                <a:cs typeface="Verdana" panose="020B0604030504040204" pitchFamily="34" charset="0"/>
              </a:rPr>
              <a:t> </a:t>
            </a:r>
            <a:r>
              <a:rPr lang="lv-LV" sz="1600" b="1" dirty="0" err="1" smtClean="0">
                <a:latin typeface="Verdana" panose="020B0604030504040204" pitchFamily="34" charset="0"/>
                <a:ea typeface="Verdana" panose="020B0604030504040204" pitchFamily="34" charset="0"/>
                <a:cs typeface="Verdana" panose="020B0604030504040204" pitchFamily="34" charset="0"/>
              </a:rPr>
              <a:t>technologie</a:t>
            </a:r>
            <a:r>
              <a:rPr lang="lv-LV" sz="1600" dirty="0" err="1" smtClean="0">
                <a:latin typeface="Verdana" panose="020B0604030504040204" pitchFamily="34" charset="0"/>
                <a:ea typeface="Verdana" panose="020B0604030504040204" pitchFamily="34" charset="0"/>
                <a:cs typeface="Verdana" panose="020B0604030504040204" pitchFamily="34" charset="0"/>
              </a:rPr>
              <a:t>s</a:t>
            </a:r>
            <a:endParaRPr lang="lv-LV" sz="1600" dirty="0" smtClean="0">
              <a:latin typeface="Verdana" panose="020B0604030504040204" pitchFamily="34" charset="0"/>
              <a:ea typeface="Verdana" panose="020B0604030504040204" pitchFamily="34" charset="0"/>
              <a:cs typeface="Verdana" panose="020B0604030504040204" pitchFamily="34" charset="0"/>
            </a:endParaRPr>
          </a:p>
          <a:p>
            <a:pPr marL="0" indent="631825" eaLnBrk="1" hangingPunct="1">
              <a:spcBef>
                <a:spcPct val="0"/>
              </a:spcBef>
              <a:spcAft>
                <a:spcPts val="0"/>
              </a:spcAft>
              <a:buFontTx/>
              <a:buNone/>
              <a:defRPr/>
            </a:pPr>
            <a:r>
              <a:rPr lang="lv-LV" sz="1600" dirty="0" smtClean="0">
                <a:latin typeface="Verdana" panose="020B0604030504040204" pitchFamily="34" charset="0"/>
                <a:ea typeface="Verdana" panose="020B0604030504040204" pitchFamily="34" charset="0"/>
                <a:cs typeface="Verdana" panose="020B0604030504040204" pitchFamily="34" charset="0"/>
              </a:rPr>
              <a:t>4. </a:t>
            </a:r>
            <a:r>
              <a:rPr lang="lv-LV" sz="1600" dirty="0" err="1" smtClean="0">
                <a:latin typeface="Verdana" panose="020B0604030504040204" pitchFamily="34" charset="0"/>
                <a:ea typeface="Verdana" panose="020B0604030504040204" pitchFamily="34" charset="0"/>
                <a:cs typeface="Verdana" panose="020B0604030504040204" pitchFamily="34" charset="0"/>
              </a:rPr>
              <a:t>Creative</a:t>
            </a:r>
            <a:r>
              <a:rPr lang="lv-LV" sz="1600" dirty="0" smtClean="0">
                <a:latin typeface="Verdana" panose="020B0604030504040204" pitchFamily="34" charset="0"/>
                <a:ea typeface="Verdana" panose="020B0604030504040204" pitchFamily="34" charset="0"/>
                <a:cs typeface="Verdana" panose="020B0604030504040204" pitchFamily="34" charset="0"/>
              </a:rPr>
              <a:t> </a:t>
            </a:r>
            <a:r>
              <a:rPr lang="lv-LV" sz="1600" dirty="0" err="1" smtClean="0">
                <a:latin typeface="Verdana" panose="020B0604030504040204" pitchFamily="34" charset="0"/>
                <a:ea typeface="Verdana" panose="020B0604030504040204" pitchFamily="34" charset="0"/>
                <a:cs typeface="Verdana" panose="020B0604030504040204" pitchFamily="34" charset="0"/>
              </a:rPr>
              <a:t>industries</a:t>
            </a:r>
            <a:endParaRPr lang="lv-LV" sz="1600" dirty="0">
              <a:latin typeface="Verdana" panose="020B0604030504040204" pitchFamily="34" charset="0"/>
              <a:ea typeface="Verdana" panose="020B0604030504040204" pitchFamily="34" charset="0"/>
              <a:cs typeface="Verdana" panose="020B0604030504040204" pitchFamily="34" charset="0"/>
            </a:endParaRPr>
          </a:p>
        </p:txBody>
      </p:sp>
      <p:sp>
        <p:nvSpPr>
          <p:cNvPr id="14341"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CF64A34-122C-48F0-BC21-CE2D6ED80604}" type="slidenum">
              <a:rPr lang="en-GB" altLang="en-US" sz="1200">
                <a:latin typeface="Verdana" pitchFamily="34" charset="0"/>
                <a:ea typeface="Verdana" pitchFamily="34" charset="0"/>
                <a:cs typeface="Verdana" pitchFamily="34" charset="0"/>
              </a:rPr>
              <a:pPr>
                <a:spcBef>
                  <a:spcPct val="0"/>
                </a:spcBef>
                <a:buFontTx/>
                <a:buNone/>
              </a:pPr>
              <a:t>8</a:t>
            </a:fld>
            <a:endParaRPr lang="en-GB" altLang="en-US" sz="120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19"/>
          <p:cNvSpPr>
            <a:spLocks noChangeArrowheads="1"/>
          </p:cNvSpPr>
          <p:nvPr/>
        </p:nvSpPr>
        <p:spPr bwMode="auto">
          <a:xfrm>
            <a:off x="654050" y="557213"/>
            <a:ext cx="66468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839788">
              <a:spcBef>
                <a:spcPct val="20000"/>
              </a:spcBef>
              <a:buChar char="•"/>
              <a:defRPr sz="3200">
                <a:solidFill>
                  <a:schemeClr val="tx1"/>
                </a:solidFill>
                <a:latin typeface="Arial" charset="0"/>
              </a:defRPr>
            </a:lvl1pPr>
            <a:lvl2pPr marL="742950" indent="-285750" defTabSz="839788">
              <a:spcBef>
                <a:spcPct val="20000"/>
              </a:spcBef>
              <a:buChar char="–"/>
              <a:defRPr sz="2800">
                <a:solidFill>
                  <a:schemeClr val="tx1"/>
                </a:solidFill>
                <a:latin typeface="Arial" charset="0"/>
              </a:defRPr>
            </a:lvl2pPr>
            <a:lvl3pPr marL="1143000" indent="-228600" defTabSz="839788">
              <a:spcBef>
                <a:spcPct val="20000"/>
              </a:spcBef>
              <a:buChar char="•"/>
              <a:defRPr sz="2400">
                <a:solidFill>
                  <a:schemeClr val="tx1"/>
                </a:solidFill>
                <a:latin typeface="Arial" charset="0"/>
              </a:defRPr>
            </a:lvl3pPr>
            <a:lvl4pPr marL="1600200" indent="-228600" defTabSz="839788">
              <a:spcBef>
                <a:spcPct val="20000"/>
              </a:spcBef>
              <a:buChar char="–"/>
              <a:defRPr sz="2000">
                <a:solidFill>
                  <a:schemeClr val="tx1"/>
                </a:solidFill>
                <a:latin typeface="Arial" charset="0"/>
              </a:defRPr>
            </a:lvl4pPr>
            <a:lvl5pPr marL="2057400" indent="-228600" defTabSz="839788">
              <a:spcBef>
                <a:spcPct val="20000"/>
              </a:spcBef>
              <a:buChar char="»"/>
              <a:defRPr sz="2000">
                <a:solidFill>
                  <a:schemeClr val="tx1"/>
                </a:solidFill>
                <a:latin typeface="Arial" charset="0"/>
              </a:defRPr>
            </a:lvl5pPr>
            <a:lvl6pPr marL="2514600" indent="-228600" defTabSz="839788" eaLnBrk="0" fontAlgn="base" hangingPunct="0">
              <a:spcBef>
                <a:spcPct val="20000"/>
              </a:spcBef>
              <a:spcAft>
                <a:spcPct val="0"/>
              </a:spcAft>
              <a:buChar char="»"/>
              <a:defRPr sz="2000">
                <a:solidFill>
                  <a:schemeClr val="tx1"/>
                </a:solidFill>
                <a:latin typeface="Arial" charset="0"/>
              </a:defRPr>
            </a:lvl6pPr>
            <a:lvl7pPr marL="2971800" indent="-228600" defTabSz="839788" eaLnBrk="0" fontAlgn="base" hangingPunct="0">
              <a:spcBef>
                <a:spcPct val="20000"/>
              </a:spcBef>
              <a:spcAft>
                <a:spcPct val="0"/>
              </a:spcAft>
              <a:buChar char="»"/>
              <a:defRPr sz="2000">
                <a:solidFill>
                  <a:schemeClr val="tx1"/>
                </a:solidFill>
                <a:latin typeface="Arial" charset="0"/>
              </a:defRPr>
            </a:lvl7pPr>
            <a:lvl8pPr marL="3429000" indent="-228600" defTabSz="839788" eaLnBrk="0" fontAlgn="base" hangingPunct="0">
              <a:spcBef>
                <a:spcPct val="20000"/>
              </a:spcBef>
              <a:spcAft>
                <a:spcPct val="0"/>
              </a:spcAft>
              <a:buChar char="»"/>
              <a:defRPr sz="2000">
                <a:solidFill>
                  <a:schemeClr val="tx1"/>
                </a:solidFill>
                <a:latin typeface="Arial" charset="0"/>
              </a:defRPr>
            </a:lvl8pPr>
            <a:lvl9pPr marL="3886200" indent="-228600" defTabSz="839788"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600" b="0">
              <a:solidFill>
                <a:srgbClr val="FFFFFF"/>
              </a:solidFill>
              <a:latin typeface="Verdana" pitchFamily="34" charset="0"/>
              <a:ea typeface="Verdana" pitchFamily="34" charset="0"/>
              <a:cs typeface="Verdana" pitchFamily="34" charset="0"/>
            </a:endParaRPr>
          </a:p>
        </p:txBody>
      </p:sp>
      <p:sp>
        <p:nvSpPr>
          <p:cNvPr id="16387" name="Rectangle 4"/>
          <p:cNvSpPr>
            <a:spLocks noGrp="1" noChangeArrowheads="1"/>
          </p:cNvSpPr>
          <p:nvPr>
            <p:ph type="title"/>
          </p:nvPr>
        </p:nvSpPr>
        <p:spPr>
          <a:xfrm>
            <a:off x="250825" y="233362"/>
            <a:ext cx="8569325" cy="1179413"/>
          </a:xfrm>
        </p:spPr>
        <p:txBody>
          <a:bodyPr/>
          <a:lstStyle/>
          <a:p>
            <a:pPr algn="l" eaLnBrk="1" hangingPunct="1"/>
            <a:r>
              <a:rPr lang="en-GB" altLang="en-US" sz="2400" b="1" dirty="0" smtClean="0">
                <a:solidFill>
                  <a:schemeClr val="tx1"/>
                </a:solidFill>
                <a:latin typeface="Verdana" pitchFamily="34" charset="0"/>
                <a:ea typeface="Verdana" pitchFamily="34" charset="0"/>
                <a:cs typeface="Verdana" pitchFamily="34" charset="0"/>
              </a:rPr>
              <a:t>Overview of </a:t>
            </a:r>
            <a:r>
              <a:rPr lang="lv-LV" altLang="en-US" sz="2400" b="1" dirty="0" err="1" smtClean="0">
                <a:solidFill>
                  <a:schemeClr val="tx1"/>
                </a:solidFill>
                <a:latin typeface="Verdana" pitchFamily="34" charset="0"/>
                <a:ea typeface="Verdana" pitchFamily="34" charset="0"/>
                <a:cs typeface="Verdana" pitchFamily="34" charset="0"/>
              </a:rPr>
              <a:t>Liepaja</a:t>
            </a:r>
            <a:r>
              <a:rPr lang="en-GB" altLang="en-US" sz="2400" b="1" dirty="0" smtClean="0">
                <a:solidFill>
                  <a:schemeClr val="tx1"/>
                </a:solidFill>
                <a:latin typeface="Verdana" pitchFamily="34" charset="0"/>
                <a:ea typeface="Verdana" pitchFamily="34" charset="0"/>
                <a:cs typeface="Verdana" pitchFamily="34" charset="0"/>
              </a:rPr>
              <a:t> RIS3</a:t>
            </a:r>
            <a:r>
              <a:rPr lang="lv-LV" altLang="en-US" sz="2400" b="1" dirty="0" smtClean="0">
                <a:solidFill>
                  <a:schemeClr val="tx1"/>
                </a:solidFill>
                <a:latin typeface="Verdana" pitchFamily="34" charset="0"/>
                <a:ea typeface="Verdana" pitchFamily="34" charset="0"/>
                <a:cs typeface="Verdana" pitchFamily="34" charset="0"/>
              </a:rPr>
              <a:t> – R&amp;I</a:t>
            </a:r>
            <a:endParaRPr lang="en-GB" altLang="en-US" sz="2400" b="1" dirty="0" smtClean="0">
              <a:solidFill>
                <a:schemeClr val="tx1"/>
              </a:solidFill>
              <a:latin typeface="Verdana" pitchFamily="34" charset="0"/>
              <a:ea typeface="Verdana" pitchFamily="34" charset="0"/>
              <a:cs typeface="Verdana" pitchFamily="34" charset="0"/>
            </a:endParaRPr>
          </a:p>
        </p:txBody>
      </p:sp>
      <p:sp>
        <p:nvSpPr>
          <p:cNvPr id="16388" name="Rectangle 6"/>
          <p:cNvSpPr>
            <a:spLocks noGrp="1" noChangeArrowheads="1"/>
          </p:cNvSpPr>
          <p:nvPr>
            <p:ph type="body" sz="half" idx="1"/>
          </p:nvPr>
        </p:nvSpPr>
        <p:spPr>
          <a:xfrm>
            <a:off x="395288" y="1556792"/>
            <a:ext cx="8064500" cy="4940846"/>
          </a:xfrm>
        </p:spPr>
        <p:txBody>
          <a:bodyPr/>
          <a:lstStyle/>
          <a:p>
            <a:pPr marL="635000" lvl="3" indent="0" algn="just" eaLnBrk="1" hangingPunct="1">
              <a:spcBef>
                <a:spcPct val="0"/>
              </a:spcBef>
              <a:buFontTx/>
              <a:buAutoNum type="arabicPeriod"/>
              <a:defRPr/>
            </a:pPr>
            <a:r>
              <a:rPr lang="lv-LV" altLang="en-US" dirty="0" err="1" smtClean="0">
                <a:latin typeface="Verdana" panose="020B0604030504040204" pitchFamily="34" charset="0"/>
                <a:ea typeface="Verdana" panose="020B0604030504040204" pitchFamily="34" charset="0"/>
                <a:cs typeface="Verdana" panose="020B0604030504040204" pitchFamily="34" charset="0"/>
              </a:rPr>
              <a:t>Research</a:t>
            </a:r>
            <a:r>
              <a:rPr lang="lv-LV" altLang="en-US" dirty="0" smtClean="0">
                <a:latin typeface="Verdana" panose="020B0604030504040204" pitchFamily="34" charset="0"/>
                <a:ea typeface="Verdana" panose="020B0604030504040204" pitchFamily="34" charset="0"/>
                <a:cs typeface="Verdana" panose="020B0604030504040204" pitchFamily="34" charset="0"/>
              </a:rPr>
              <a:t> </a:t>
            </a:r>
            <a:r>
              <a:rPr lang="lv-LV" altLang="en-US" dirty="0" err="1" smtClean="0">
                <a:latin typeface="Verdana" panose="020B0604030504040204" pitchFamily="34" charset="0"/>
                <a:ea typeface="Verdana" panose="020B0604030504040204" pitchFamily="34" charset="0"/>
                <a:cs typeface="Verdana" panose="020B0604030504040204" pitchFamily="34" charset="0"/>
              </a:rPr>
              <a:t>institutions</a:t>
            </a:r>
            <a:r>
              <a:rPr lang="lv-LV" altLang="en-US" dirty="0" smtClean="0">
                <a:latin typeface="Verdana" panose="020B0604030504040204" pitchFamily="34" charset="0"/>
                <a:ea typeface="Verdana" panose="020B0604030504040204" pitchFamily="34" charset="0"/>
                <a:cs typeface="Verdana" panose="020B0604030504040204" pitchFamily="34" charset="0"/>
              </a:rPr>
              <a:t> (</a:t>
            </a:r>
            <a:r>
              <a:rPr lang="lv-LV" altLang="en-US" i="1" dirty="0" err="1" smtClean="0">
                <a:latin typeface="Verdana" panose="020B0604030504040204" pitchFamily="34" charset="0"/>
                <a:ea typeface="Verdana" panose="020B0604030504040204" pitchFamily="34" charset="0"/>
                <a:cs typeface="Verdana" panose="020B0604030504040204" pitchFamily="34" charset="0"/>
              </a:rPr>
              <a:t>Liepaja</a:t>
            </a:r>
            <a:r>
              <a:rPr lang="lv-LV" altLang="en-US" i="1" dirty="0" smtClean="0">
                <a:latin typeface="Verdana" panose="020B0604030504040204" pitchFamily="34" charset="0"/>
                <a:ea typeface="Verdana" panose="020B0604030504040204" pitchFamily="34" charset="0"/>
                <a:cs typeface="Verdana" panose="020B0604030504040204" pitchFamily="34" charset="0"/>
              </a:rPr>
              <a:t> </a:t>
            </a:r>
            <a:r>
              <a:rPr lang="lv-LV" altLang="en-US" i="1" dirty="0" err="1" smtClean="0">
                <a:latin typeface="Verdana" panose="020B0604030504040204" pitchFamily="34" charset="0"/>
                <a:ea typeface="Verdana" panose="020B0604030504040204" pitchFamily="34" charset="0"/>
                <a:cs typeface="Verdana" panose="020B0604030504040204" pitchFamily="34" charset="0"/>
              </a:rPr>
              <a:t>University</a:t>
            </a:r>
            <a:r>
              <a:rPr lang="lv-LV" altLang="en-US" dirty="0" smtClean="0">
                <a:latin typeface="Verdana" panose="020B0604030504040204" pitchFamily="34" charset="0"/>
                <a:ea typeface="Verdana" panose="020B0604030504040204" pitchFamily="34" charset="0"/>
                <a:cs typeface="Verdana" panose="020B0604030504040204" pitchFamily="34" charset="0"/>
              </a:rPr>
              <a:t>)</a:t>
            </a:r>
          </a:p>
          <a:p>
            <a:pPr marL="635000" lvl="3" indent="0" algn="just" eaLnBrk="1" hangingPunct="1">
              <a:spcBef>
                <a:spcPct val="0"/>
              </a:spcBef>
              <a:buFontTx/>
              <a:buAutoNum type="arabicPeriod"/>
              <a:defRPr/>
            </a:pPr>
            <a:r>
              <a:rPr lang="en-US" dirty="0">
                <a:latin typeface="Verdana" panose="020B0604030504040204" pitchFamily="34" charset="0"/>
                <a:ea typeface="Verdana" panose="020B0604030504040204" pitchFamily="34" charset="0"/>
                <a:cs typeface="Verdana" panose="020B0604030504040204" pitchFamily="34" charset="0"/>
              </a:rPr>
              <a:t>Business incubators (</a:t>
            </a:r>
            <a:r>
              <a:rPr lang="en-US" i="1" dirty="0" smtClean="0">
                <a:latin typeface="Verdana" panose="020B0604030504040204" pitchFamily="34" charset="0"/>
                <a:ea typeface="Verdana" panose="020B0604030504040204" pitchFamily="34" charset="0"/>
                <a:cs typeface="Verdana" panose="020B0604030504040204" pitchFamily="34" charset="0"/>
              </a:rPr>
              <a:t>create </a:t>
            </a:r>
            <a:r>
              <a:rPr lang="en-US" i="1" dirty="0">
                <a:latin typeface="Verdana" panose="020B0604030504040204" pitchFamily="34" charset="0"/>
                <a:ea typeface="Verdana" panose="020B0604030504040204" pitchFamily="34" charset="0"/>
                <a:cs typeface="Verdana" panose="020B0604030504040204" pitchFamily="34" charset="0"/>
              </a:rPr>
              <a:t>environment for new RIS3 companies</a:t>
            </a:r>
            <a:r>
              <a:rPr lang="en-US" dirty="0" smtClean="0">
                <a:latin typeface="Verdana" panose="020B0604030504040204" pitchFamily="34" charset="0"/>
                <a:ea typeface="Verdana" panose="020B0604030504040204" pitchFamily="34" charset="0"/>
                <a:cs typeface="Verdana" panose="020B0604030504040204" pitchFamily="34" charset="0"/>
              </a:rPr>
              <a:t>)</a:t>
            </a:r>
            <a:endParaRPr lang="lv-LV" dirty="0" smtClean="0">
              <a:latin typeface="Verdana" panose="020B0604030504040204" pitchFamily="34" charset="0"/>
              <a:ea typeface="Verdana" panose="020B0604030504040204" pitchFamily="34" charset="0"/>
              <a:cs typeface="Verdana" panose="020B0604030504040204" pitchFamily="34" charset="0"/>
            </a:endParaRPr>
          </a:p>
          <a:p>
            <a:pPr marL="635000" lvl="3" indent="0" algn="just" eaLnBrk="1" hangingPunct="1">
              <a:spcBef>
                <a:spcPct val="0"/>
              </a:spcBef>
              <a:buFontTx/>
              <a:buAutoNum type="arabicPeriod"/>
              <a:defRPr/>
            </a:pPr>
            <a:r>
              <a:rPr lang="en-US" dirty="0">
                <a:latin typeface="Verdana" panose="020B0604030504040204" pitchFamily="34" charset="0"/>
                <a:ea typeface="Verdana" panose="020B0604030504040204" pitchFamily="34" charset="0"/>
                <a:cs typeface="Verdana" panose="020B0604030504040204" pitchFamily="34" charset="0"/>
              </a:rPr>
              <a:t>Smart and green technology cluster (</a:t>
            </a:r>
            <a:r>
              <a:rPr lang="en-US" i="1" dirty="0">
                <a:latin typeface="Verdana" panose="020B0604030504040204" pitchFamily="34" charset="0"/>
                <a:ea typeface="Verdana" panose="020B0604030504040204" pitchFamily="34" charset="0"/>
                <a:cs typeface="Verdana" panose="020B0604030504040204" pitchFamily="34" charset="0"/>
              </a:rPr>
              <a:t>more than 50 companies</a:t>
            </a:r>
            <a:r>
              <a:rPr lang="en-US" sz="1600" dirty="0" smtClean="0">
                <a:latin typeface="Verdana" panose="020B0604030504040204" pitchFamily="34" charset="0"/>
                <a:ea typeface="Verdana" panose="020B0604030504040204" pitchFamily="34" charset="0"/>
                <a:cs typeface="Verdana" panose="020B0604030504040204" pitchFamily="34" charset="0"/>
              </a:rPr>
              <a:t>)</a:t>
            </a:r>
            <a:endParaRPr lang="lv-LV" sz="1600" dirty="0" smtClean="0">
              <a:latin typeface="Verdana" panose="020B0604030504040204" pitchFamily="34" charset="0"/>
              <a:ea typeface="Verdana" panose="020B0604030504040204" pitchFamily="34" charset="0"/>
              <a:cs typeface="Verdana" panose="020B0604030504040204" pitchFamily="34" charset="0"/>
            </a:endParaRPr>
          </a:p>
          <a:p>
            <a:pPr marL="635000" lvl="3" indent="0" algn="just" eaLnBrk="1" hangingPunct="1">
              <a:spcBef>
                <a:spcPct val="0"/>
              </a:spcBef>
              <a:buFontTx/>
              <a:buAutoNum type="arabicPeriod"/>
              <a:defRPr/>
            </a:pPr>
            <a:r>
              <a:rPr lang="lv-LV" dirty="0" err="1">
                <a:latin typeface="Verdana" panose="020B0604030504040204" pitchFamily="34" charset="0"/>
                <a:ea typeface="Verdana" panose="020B0604030504040204" pitchFamily="34" charset="0"/>
                <a:cs typeface="Verdana" panose="020B0604030504040204" pitchFamily="34" charset="0"/>
              </a:rPr>
              <a:t>S</a:t>
            </a:r>
            <a:r>
              <a:rPr lang="lv-LV" dirty="0" err="1" smtClean="0">
                <a:latin typeface="Verdana" panose="020B0604030504040204" pitchFamily="34" charset="0"/>
                <a:ea typeface="Verdana" panose="020B0604030504040204" pitchFamily="34" charset="0"/>
                <a:cs typeface="Verdana" panose="020B0604030504040204" pitchFamily="34" charset="0"/>
              </a:rPr>
              <a:t>pecial</a:t>
            </a:r>
            <a:r>
              <a:rPr lang="lv-LV" dirty="0" smtClean="0">
                <a:latin typeface="Verdana" panose="020B0604030504040204" pitchFamily="34" charset="0"/>
                <a:ea typeface="Verdana" panose="020B0604030504040204" pitchFamily="34" charset="0"/>
                <a:cs typeface="Verdana" panose="020B0604030504040204" pitchFamily="34" charset="0"/>
              </a:rPr>
              <a:t> </a:t>
            </a:r>
            <a:r>
              <a:rPr lang="lv-LV" dirty="0" err="1">
                <a:latin typeface="Verdana" panose="020B0604030504040204" pitchFamily="34" charset="0"/>
                <a:ea typeface="Verdana" panose="020B0604030504040204" pitchFamily="34" charset="0"/>
                <a:cs typeface="Verdana" panose="020B0604030504040204" pitchFamily="34" charset="0"/>
              </a:rPr>
              <a:t>E</a:t>
            </a:r>
            <a:r>
              <a:rPr lang="lv-LV" dirty="0" err="1" smtClean="0">
                <a:latin typeface="Verdana" panose="020B0604030504040204" pitchFamily="34" charset="0"/>
                <a:ea typeface="Verdana" panose="020B0604030504040204" pitchFamily="34" charset="0"/>
                <a:cs typeface="Verdana" panose="020B0604030504040204" pitchFamily="34" charset="0"/>
              </a:rPr>
              <a:t>conomic</a:t>
            </a:r>
            <a:r>
              <a:rPr lang="lv-LV" dirty="0" smtClean="0">
                <a:latin typeface="Verdana" panose="020B0604030504040204" pitchFamily="34" charset="0"/>
                <a:ea typeface="Verdana" panose="020B0604030504040204" pitchFamily="34" charset="0"/>
                <a:cs typeface="Verdana" panose="020B0604030504040204" pitchFamily="34" charset="0"/>
              </a:rPr>
              <a:t> </a:t>
            </a:r>
            <a:r>
              <a:rPr lang="lv-LV" dirty="0" err="1" smtClean="0">
                <a:latin typeface="Verdana" panose="020B0604030504040204" pitchFamily="34" charset="0"/>
                <a:ea typeface="Verdana" panose="020B0604030504040204" pitchFamily="34" charset="0"/>
                <a:cs typeface="Verdana" panose="020B0604030504040204" pitchFamily="34" charset="0"/>
              </a:rPr>
              <a:t>Zone</a:t>
            </a:r>
            <a:r>
              <a:rPr lang="lv-LV" dirty="0" smtClean="0">
                <a:latin typeface="Verdana" panose="020B0604030504040204" pitchFamily="34" charset="0"/>
                <a:ea typeface="Verdana" panose="020B0604030504040204" pitchFamily="34" charset="0"/>
                <a:cs typeface="Verdana" panose="020B0604030504040204" pitchFamily="34" charset="0"/>
              </a:rPr>
              <a:t> (SEZ)</a:t>
            </a:r>
            <a:endParaRPr lang="lv-LV" altLang="en-US" dirty="0">
              <a:latin typeface="Verdana" panose="020B0604030504040204" pitchFamily="34" charset="0"/>
              <a:ea typeface="Verdana" panose="020B0604030504040204" pitchFamily="34" charset="0"/>
              <a:cs typeface="Verdana" panose="020B0604030504040204" pitchFamily="34" charset="0"/>
            </a:endParaRPr>
          </a:p>
          <a:p>
            <a:pPr marL="635000" lvl="3" indent="0" algn="just" eaLnBrk="1" hangingPunct="1">
              <a:spcBef>
                <a:spcPct val="0"/>
              </a:spcBef>
              <a:buFontTx/>
              <a:buAutoNum type="arabicPeriod"/>
              <a:defRPr/>
            </a:pPr>
            <a:r>
              <a:rPr lang="en-US" dirty="0">
                <a:latin typeface="Verdana" panose="020B0604030504040204" pitchFamily="34" charset="0"/>
                <a:ea typeface="Verdana" panose="020B0604030504040204" pitchFamily="34" charset="0"/>
                <a:cs typeface="Verdana" panose="020B0604030504040204" pitchFamily="34" charset="0"/>
              </a:rPr>
              <a:t>Business Centers (only for large, existing companies)</a:t>
            </a:r>
            <a:r>
              <a:rPr lang="lv-LV" altLang="en-US" dirty="0">
                <a:latin typeface="Verdana" panose="020B0604030504040204" pitchFamily="34" charset="0"/>
                <a:ea typeface="Verdana" panose="020B0604030504040204" pitchFamily="34" charset="0"/>
                <a:cs typeface="Verdana" panose="020B0604030504040204" pitchFamily="34" charset="0"/>
              </a:rPr>
              <a:t> </a:t>
            </a:r>
            <a:endParaRPr lang="lv-LV" altLang="en-US" dirty="0" smtClean="0">
              <a:latin typeface="Verdana" panose="020B0604030504040204" pitchFamily="34" charset="0"/>
              <a:ea typeface="Verdana" panose="020B0604030504040204" pitchFamily="34" charset="0"/>
              <a:cs typeface="Verdana" panose="020B0604030504040204" pitchFamily="34" charset="0"/>
            </a:endParaRPr>
          </a:p>
          <a:p>
            <a:pPr marL="635000" lvl="3" indent="0" algn="just" eaLnBrk="1" hangingPunct="1">
              <a:spcBef>
                <a:spcPct val="0"/>
              </a:spcBef>
              <a:buFontTx/>
              <a:buAutoNum type="arabicPeriod"/>
              <a:defRPr/>
            </a:pPr>
            <a:r>
              <a:rPr lang="en-US" dirty="0" err="1" smtClean="0">
                <a:latin typeface="Verdana" panose="020B0604030504040204" pitchFamily="34" charset="0"/>
                <a:ea typeface="Verdana" panose="020B0604030504040204" pitchFamily="34" charset="0"/>
                <a:cs typeface="Verdana" panose="020B0604030504040204" pitchFamily="34" charset="0"/>
              </a:rPr>
              <a:t>Innovat</a:t>
            </a:r>
            <a:r>
              <a:rPr lang="lv-LV" dirty="0" err="1" smtClean="0">
                <a:latin typeface="Verdana" panose="020B0604030504040204" pitchFamily="34" charset="0"/>
                <a:ea typeface="Verdana" panose="020B0604030504040204" pitchFamily="34" charset="0"/>
                <a:cs typeface="Verdana" panose="020B0604030504040204" pitchFamily="34" charset="0"/>
              </a:rPr>
              <a:t>ions</a:t>
            </a:r>
            <a:r>
              <a:rPr lang="lv-LV" dirty="0" smtClean="0">
                <a:latin typeface="Verdana" panose="020B0604030504040204" pitchFamily="34" charset="0"/>
                <a:ea typeface="Verdana" panose="020B0604030504040204" pitchFamily="34" charset="0"/>
                <a:cs typeface="Verdana" panose="020B0604030504040204" pitchFamily="34" charset="0"/>
              </a:rPr>
              <a:t>’</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voucher </a:t>
            </a:r>
            <a:endParaRPr lang="lv-LV" dirty="0" smtClean="0">
              <a:latin typeface="Verdana" panose="020B0604030504040204" pitchFamily="34" charset="0"/>
              <a:ea typeface="Verdana" panose="020B0604030504040204" pitchFamily="34" charset="0"/>
              <a:cs typeface="Verdana" panose="020B0604030504040204" pitchFamily="34" charset="0"/>
            </a:endParaRPr>
          </a:p>
          <a:p>
            <a:pPr marL="635000" lvl="3" indent="0" algn="just" eaLnBrk="1" hangingPunct="1">
              <a:spcBef>
                <a:spcPct val="0"/>
              </a:spcBef>
              <a:buFontTx/>
              <a:buAutoNum type="arabicPeriod"/>
              <a:defRPr/>
            </a:pPr>
            <a:r>
              <a:rPr lang="en-US" dirty="0" smtClean="0">
                <a:latin typeface="Verdana" panose="020B0604030504040204" pitchFamily="34" charset="0"/>
                <a:ea typeface="Verdana" panose="020B0604030504040204" pitchFamily="34" charset="0"/>
                <a:cs typeface="Verdana" panose="020B0604030504040204" pitchFamily="34" charset="0"/>
              </a:rPr>
              <a:t>Industrial parks</a:t>
            </a:r>
            <a:endParaRPr lang="lv-LV" altLang="en-US" dirty="0">
              <a:latin typeface="Verdana" panose="020B0604030504040204" pitchFamily="34" charset="0"/>
              <a:ea typeface="Verdana" panose="020B0604030504040204" pitchFamily="34" charset="0"/>
              <a:cs typeface="Verdana" panose="020B0604030504040204" pitchFamily="34" charset="0"/>
            </a:endParaRPr>
          </a:p>
          <a:p>
            <a:pPr marL="635000" lvl="3" indent="0" algn="just" eaLnBrk="1" hangingPunct="1">
              <a:spcBef>
                <a:spcPct val="0"/>
              </a:spcBef>
              <a:buFontTx/>
              <a:buAutoNum type="arabicPeriod"/>
              <a:defRPr/>
            </a:pPr>
            <a:r>
              <a:rPr lang="lv-LV" altLang="en-US" dirty="0" err="1" smtClean="0">
                <a:latin typeface="Verdana" panose="020B0604030504040204" pitchFamily="34" charset="0"/>
                <a:ea typeface="Verdana" panose="020B0604030504040204" pitchFamily="34" charset="0"/>
                <a:cs typeface="Verdana" panose="020B0604030504040204" pitchFamily="34" charset="0"/>
              </a:rPr>
              <a:t>Support</a:t>
            </a:r>
            <a:r>
              <a:rPr lang="lv-LV" altLang="en-US" dirty="0" smtClean="0">
                <a:latin typeface="Verdana" panose="020B0604030504040204" pitchFamily="34" charset="0"/>
                <a:ea typeface="Verdana" panose="020B0604030504040204" pitchFamily="34" charset="0"/>
                <a:cs typeface="Verdana" panose="020B0604030504040204" pitchFamily="34" charset="0"/>
              </a:rPr>
              <a:t> </a:t>
            </a:r>
            <a:r>
              <a:rPr lang="lv-LV" altLang="en-US" dirty="0" err="1" smtClean="0">
                <a:latin typeface="Verdana" panose="020B0604030504040204" pitchFamily="34" charset="0"/>
                <a:ea typeface="Verdana" panose="020B0604030504040204" pitchFamily="34" charset="0"/>
                <a:cs typeface="Verdana" panose="020B0604030504040204" pitchFamily="34" charset="0"/>
              </a:rPr>
              <a:t>programs</a:t>
            </a:r>
            <a:r>
              <a:rPr lang="lv-LV" altLang="en-US" dirty="0" smtClean="0">
                <a:latin typeface="Verdana" panose="020B0604030504040204" pitchFamily="34" charset="0"/>
                <a:ea typeface="Verdana" panose="020B0604030504040204" pitchFamily="34" charset="0"/>
                <a:cs typeface="Verdana" panose="020B0604030504040204" pitchFamily="34" charset="0"/>
              </a:rPr>
              <a:t>:</a:t>
            </a:r>
          </a:p>
          <a:p>
            <a:pPr marL="1377950" lvl="4" indent="-285750" algn="just" eaLnBrk="1" hangingPunct="1">
              <a:spcBef>
                <a:spcPct val="0"/>
              </a:spcBef>
              <a:buFont typeface="Arial" charset="0"/>
              <a:buChar char="•"/>
              <a:defRPr/>
            </a:pPr>
            <a:r>
              <a:rPr lang="lv-LV" altLang="en-US" dirty="0" err="1">
                <a:latin typeface="Verdana" panose="020B0604030504040204" pitchFamily="34" charset="0"/>
                <a:ea typeface="Verdana" panose="020B0604030504040204" pitchFamily="34" charset="0"/>
                <a:cs typeface="Verdana" panose="020B0604030504040204" pitchFamily="34" charset="0"/>
              </a:rPr>
              <a:t>t</a:t>
            </a:r>
            <a:r>
              <a:rPr lang="lv-LV" altLang="en-US" dirty="0" err="1" smtClean="0">
                <a:latin typeface="Verdana" panose="020B0604030504040204" pitchFamily="34" charset="0"/>
                <a:ea typeface="Verdana" panose="020B0604030504040204" pitchFamily="34" charset="0"/>
                <a:cs typeface="Verdana" panose="020B0604030504040204" pitchFamily="34" charset="0"/>
              </a:rPr>
              <a:t>ehnology</a:t>
            </a:r>
            <a:r>
              <a:rPr lang="lv-LV" altLang="en-US" dirty="0" smtClean="0">
                <a:latin typeface="Verdana" panose="020B0604030504040204" pitchFamily="34" charset="0"/>
                <a:ea typeface="Verdana" panose="020B0604030504040204" pitchFamily="34" charset="0"/>
                <a:cs typeface="Verdana" panose="020B0604030504040204" pitchFamily="34" charset="0"/>
              </a:rPr>
              <a:t> </a:t>
            </a:r>
            <a:r>
              <a:rPr lang="lv-LV" altLang="en-US" dirty="0" err="1" smtClean="0">
                <a:latin typeface="Verdana" panose="020B0604030504040204" pitchFamily="34" charset="0"/>
                <a:ea typeface="Verdana" panose="020B0604030504040204" pitchFamily="34" charset="0"/>
                <a:cs typeface="Verdana" panose="020B0604030504040204" pitchFamily="34" charset="0"/>
              </a:rPr>
              <a:t>scouts</a:t>
            </a:r>
            <a:r>
              <a:rPr lang="lv-LV" altLang="en-US" dirty="0" smtClean="0">
                <a:latin typeface="Verdana" panose="020B0604030504040204" pitchFamily="34" charset="0"/>
                <a:ea typeface="Verdana" panose="020B0604030504040204" pitchFamily="34" charset="0"/>
                <a:cs typeface="Verdana" panose="020B0604030504040204" pitchFamily="34" charset="0"/>
              </a:rPr>
              <a:t> </a:t>
            </a:r>
          </a:p>
          <a:p>
            <a:pPr marL="1377950" lvl="4" indent="-285750" algn="just" eaLnBrk="1" hangingPunct="1">
              <a:spcBef>
                <a:spcPct val="0"/>
              </a:spcBef>
              <a:buFont typeface="Arial" charset="0"/>
              <a:buChar char="•"/>
              <a:defRPr/>
            </a:pPr>
            <a:r>
              <a:rPr lang="lv-LV" altLang="en-US" dirty="0" err="1" smtClean="0">
                <a:latin typeface="Verdana" panose="020B0604030504040204" pitchFamily="34" charset="0"/>
                <a:ea typeface="Verdana" panose="020B0604030504040204" pitchFamily="34" charset="0"/>
                <a:cs typeface="Verdana" panose="020B0604030504040204" pitchFamily="34" charset="0"/>
              </a:rPr>
              <a:t>for</a:t>
            </a:r>
            <a:r>
              <a:rPr lang="lv-LV" altLang="en-US" dirty="0" smtClean="0">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commercialization of research results</a:t>
            </a:r>
            <a:r>
              <a:rPr lang="lv-LV" dirty="0">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for purchase of unique equipment </a:t>
            </a:r>
            <a:r>
              <a:rPr lang="en-US" dirty="0" smtClean="0">
                <a:latin typeface="Verdana" panose="020B0604030504040204" pitchFamily="34" charset="0"/>
                <a:ea typeface="Verdana" panose="020B0604030504040204" pitchFamily="34" charset="0"/>
                <a:cs typeface="Verdana" panose="020B0604030504040204" pitchFamily="34" charset="0"/>
              </a:rPr>
              <a:t>and </a:t>
            </a:r>
            <a:r>
              <a:rPr lang="en-US" dirty="0">
                <a:latin typeface="Verdana" panose="020B0604030504040204" pitchFamily="34" charset="0"/>
                <a:ea typeface="Verdana" panose="020B0604030504040204" pitchFamily="34" charset="0"/>
                <a:cs typeface="Verdana" panose="020B0604030504040204" pitchFamily="34" charset="0"/>
              </a:rPr>
              <a:t>launch of production</a:t>
            </a:r>
            <a:endParaRPr lang="lv-LV" altLang="en-US" dirty="0">
              <a:latin typeface="Verdana" panose="020B0604030504040204" pitchFamily="34" charset="0"/>
              <a:ea typeface="Verdana" panose="020B0604030504040204" pitchFamily="34" charset="0"/>
              <a:cs typeface="Verdana" panose="020B0604030504040204" pitchFamily="34" charset="0"/>
            </a:endParaRPr>
          </a:p>
          <a:p>
            <a:pPr marL="1092200" lvl="4" indent="0" algn="just" eaLnBrk="1" hangingPunct="1">
              <a:spcBef>
                <a:spcPct val="0"/>
              </a:spcBef>
              <a:buFontTx/>
              <a:buNone/>
              <a:defRPr/>
            </a:pPr>
            <a:r>
              <a:rPr lang="en-US" dirty="0">
                <a:latin typeface="Verdana" panose="020B0604030504040204" pitchFamily="34" charset="0"/>
                <a:ea typeface="Verdana" panose="020B0604030504040204" pitchFamily="34" charset="0"/>
                <a:cs typeface="Verdana" panose="020B0604030504040204" pitchFamily="34" charset="0"/>
              </a:rPr>
              <a:t/>
            </a: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
            </a: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
            </a: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
            </a:r>
            <a:br>
              <a:rPr lang="en-US" dirty="0">
                <a:latin typeface="Verdana" panose="020B0604030504040204" pitchFamily="34" charset="0"/>
                <a:ea typeface="Verdana" panose="020B0604030504040204" pitchFamily="34" charset="0"/>
                <a:cs typeface="Verdana" panose="020B0604030504040204" pitchFamily="34" charset="0"/>
              </a:rPr>
            </a:br>
            <a:endParaRPr lang="lv-LV" altLang="en-US" sz="1400"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6389"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0BF3351-CD5D-425F-9510-4C936BFA987C}" type="slidenum">
              <a:rPr lang="en-GB" altLang="en-US" sz="1100">
                <a:solidFill>
                  <a:srgbClr val="000000"/>
                </a:solidFill>
                <a:latin typeface="Verdana" pitchFamily="34" charset="0"/>
                <a:ea typeface="Verdana" pitchFamily="34" charset="0"/>
                <a:cs typeface="Verdana" pitchFamily="34" charset="0"/>
              </a:rPr>
              <a:pPr>
                <a:spcBef>
                  <a:spcPct val="0"/>
                </a:spcBef>
                <a:buFontTx/>
                <a:buNone/>
              </a:pPr>
              <a:t>9</a:t>
            </a:fld>
            <a:endParaRPr lang="en-GB" altLang="en-US" sz="1100">
              <a:solidFill>
                <a:srgbClr val="00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16012</TotalTime>
  <Words>2577</Words>
  <Application>Microsoft Office PowerPoint</Application>
  <PresentationFormat>On-screen Show (4:3)</PresentationFormat>
  <Paragraphs>196</Paragraphs>
  <Slides>15</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MS PGothic</vt:lpstr>
      <vt:lpstr>MS PGothic</vt:lpstr>
      <vt:lpstr>Arial</vt:lpstr>
      <vt:lpstr>Calibri</vt:lpstr>
      <vt:lpstr>Cambria</vt:lpstr>
      <vt:lpstr>Candara</vt:lpstr>
      <vt:lpstr>Courier New</vt:lpstr>
      <vt:lpstr>Times New Roman</vt:lpstr>
      <vt:lpstr>Verdana</vt:lpstr>
      <vt:lpstr>Wingdings</vt:lpstr>
      <vt:lpstr>Default Design</vt:lpstr>
      <vt:lpstr>Peer eXchange &amp; Learning</vt:lpstr>
      <vt:lpstr>Latvian research ecosystem</vt:lpstr>
      <vt:lpstr>PowerPoint Presentation</vt:lpstr>
      <vt:lpstr>PowerPoint Presentation</vt:lpstr>
      <vt:lpstr>PowerPoint Presentation</vt:lpstr>
      <vt:lpstr>PowerPoint Presentation</vt:lpstr>
      <vt:lpstr>PowerPoint Presentation</vt:lpstr>
      <vt:lpstr>Overview of Liepaja RIS3</vt:lpstr>
      <vt:lpstr>Overview of Liepaja RIS3 – R&amp;I</vt:lpstr>
      <vt:lpstr>EDP for the RIS3 design</vt:lpstr>
      <vt:lpstr>EDP for the RIS3 implementation: role of the Liepaja university</vt:lpstr>
      <vt:lpstr>EDP for the RIS3 implementation: role of the Liepaja university</vt:lpstr>
      <vt:lpstr>Summary &amp; next steps</vt:lpstr>
      <vt:lpstr>Question 1:   How to ensure the EDP as a continuous process during the elaboration and implementation of action plans?</vt:lpstr>
      <vt:lpstr> Question 2: How to ensure the EDP as a continuous process during the project evaluations?  </vt:lpstr>
    </vt:vector>
  </TitlesOfParts>
  <Company>European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midtkin</dc:creator>
  <cp:lastModifiedBy>Ronalds Štrauhs</cp:lastModifiedBy>
  <cp:revision>489</cp:revision>
  <cp:lastPrinted>2018-03-11T00:52:07Z</cp:lastPrinted>
  <dcterms:created xsi:type="dcterms:W3CDTF">2011-11-30T16:24:36Z</dcterms:created>
  <dcterms:modified xsi:type="dcterms:W3CDTF">2018-03-16T06:50:55Z</dcterms:modified>
</cp:coreProperties>
</file>