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Users\erikarnold\Documents\Erik's%20Documents\Erik's%20Data\2658%20Latvia%20PSF\2658%20Latvia%20PSF%20Third%20Draft%20preparation\2658%20Third%20draft\2658%20Scratch%20sheet%20for%20diagram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anis.paiders\Documents\dokumenti_2014\ZTAI%20pamatnost&#257;d&#326;u%20infozi&#326;ojums\DATU%20ANAL&#298;ZE\Grafiki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Sheet2!$A$16</c:f>
              <c:strCache>
                <c:ptCount val="1"/>
                <c:pt idx="0">
                  <c:v>EU-28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8.8397020950790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5.0512583400451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Sheet2!$B$15:$E$15</c:f>
              <c:strCache>
                <c:ptCount val="4"/>
                <c:pt idx="0">
                  <c:v>GERD</c:v>
                </c:pt>
                <c:pt idx="1">
                  <c:v>BERD</c:v>
                </c:pt>
                <c:pt idx="2">
                  <c:v>GOVERD</c:v>
                </c:pt>
                <c:pt idx="3">
                  <c:v>HERD</c:v>
                </c:pt>
              </c:strCache>
            </c:strRef>
          </c:cat>
          <c:val>
            <c:numRef>
              <c:f>Sheet2!$B$16:$E$16</c:f>
              <c:numCache>
                <c:formatCode>0.00%</c:formatCode>
                <c:ptCount val="4"/>
                <c:pt idx="0">
                  <c:v>2.0299999999999999E-2</c:v>
                </c:pt>
                <c:pt idx="1">
                  <c:v>1.32E-2</c:v>
                </c:pt>
                <c:pt idx="2">
                  <c:v>2.3E-3</c:v>
                </c:pt>
                <c:pt idx="3">
                  <c:v>4.5999999999999999E-3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67-4A7F-801E-D89ABA1004B7}"/>
            </c:ext>
          </c:extLst>
        </c:ser>
        <c:ser>
          <c:idx val="1"/>
          <c:order val="1"/>
          <c:tx>
            <c:strRef>
              <c:f>Sheet2!$A$17</c:f>
              <c:strCache>
                <c:ptCount val="1"/>
                <c:pt idx="0">
                  <c:v>Latvia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Sheet2!$B$15:$E$15</c:f>
              <c:strCache>
                <c:ptCount val="4"/>
                <c:pt idx="0">
                  <c:v>GERD</c:v>
                </c:pt>
                <c:pt idx="1">
                  <c:v>BERD</c:v>
                </c:pt>
                <c:pt idx="2">
                  <c:v>GOVERD</c:v>
                </c:pt>
                <c:pt idx="3">
                  <c:v>HERD</c:v>
                </c:pt>
              </c:strCache>
            </c:strRef>
          </c:cat>
          <c:val>
            <c:numRef>
              <c:f>Sheet2!$B$17:$E$17</c:f>
              <c:numCache>
                <c:formatCode>0.00%</c:formatCode>
                <c:ptCount val="4"/>
                <c:pt idx="0">
                  <c:v>4.4000000000000003E-3</c:v>
                </c:pt>
                <c:pt idx="1">
                  <c:v>1.1000000000000001E-3</c:v>
                </c:pt>
                <c:pt idx="2">
                  <c:v>1.4E-3</c:v>
                </c:pt>
                <c:pt idx="3">
                  <c:v>1.9E-3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C67-4A7F-801E-D89ABA1004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6792064"/>
        <c:axId val="286801080"/>
      </c:barChart>
      <c:catAx>
        <c:axId val="28679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lv-LV"/>
          </a:p>
        </c:txPr>
        <c:crossAx val="286801080"/>
        <c:crosses val="autoZero"/>
        <c:auto val="1"/>
        <c:lblAlgn val="ctr"/>
        <c:lblOffset val="100"/>
        <c:noMultiLvlLbl val="0"/>
      </c:catAx>
      <c:valAx>
        <c:axId val="286801080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lv-LV"/>
          </a:p>
        </c:txPr>
        <c:crossAx val="28679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Candara" panose="020E0502030303020204" pitchFamily="34" charset="0"/>
        </a:defRPr>
      </a:pPr>
      <a:endParaRPr lang="lv-LV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7511456311449E-2"/>
          <c:y val="1.9349862820545499E-2"/>
          <c:w val="0.41703354115435898"/>
          <c:h val="0.7184762638365860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109AD7"/>
              </a:solidFill>
              <a:ln w="12687">
                <a:solidFill>
                  <a:srgbClr val="FFFFFF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C3DFA5"/>
              </a:solidFill>
              <a:ln w="12687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B9CEF1"/>
              </a:solidFill>
              <a:ln w="12687">
                <a:solidFill>
                  <a:srgbClr val="FFFFFF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EEECE1"/>
              </a:solidFill>
              <a:ln w="12687">
                <a:solidFill>
                  <a:srgbClr val="FFFFFF"/>
                </a:solidFill>
                <a:prstDash val="solid"/>
              </a:ln>
            </c:spPr>
          </c:dPt>
          <c:dLbls>
            <c:spPr>
              <a:noFill/>
              <a:ln w="25373">
                <a:noFill/>
              </a:ln>
            </c:spPr>
            <c:txPr>
              <a:bodyPr rot="0" vert="horz"/>
              <a:lstStyle/>
              <a:p>
                <a:pPr>
                  <a:defRPr sz="1099" b="1"/>
                </a:pPr>
                <a:endParaRPr lang="lv-LV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1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High-technology industries</c:v>
                </c:pt>
                <c:pt idx="1">
                  <c:v>Medium-high technology industries</c:v>
                </c:pt>
                <c:pt idx="2">
                  <c:v>Medium-low technology industries</c:v>
                </c:pt>
                <c:pt idx="3">
                  <c:v>Low-technology industries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0.05</c:v>
                </c:pt>
                <c:pt idx="1">
                  <c:v>0.11</c:v>
                </c:pt>
                <c:pt idx="2">
                  <c:v>0.28999999999999998</c:v>
                </c:pt>
                <c:pt idx="3">
                  <c:v>0.55000000000000004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3">
          <a:noFill/>
        </a:ln>
      </c:spPr>
    </c:plotArea>
    <c:legend>
      <c:legendPos val="r"/>
      <c:layout>
        <c:manualLayout>
          <c:xMode val="edge"/>
          <c:yMode val="edge"/>
          <c:x val="9.572401924981741E-2"/>
          <c:y val="0.84518925265920697"/>
          <c:w val="0.77405476793164518"/>
          <c:h val="0.15146981627296585"/>
        </c:manualLayout>
      </c:layout>
      <c:overlay val="0"/>
      <c:spPr>
        <a:noFill/>
        <a:ln w="25373">
          <a:noFill/>
        </a:ln>
      </c:spPr>
      <c:txPr>
        <a:bodyPr rot="0" vert="horz"/>
        <a:lstStyle/>
        <a:p>
          <a:pPr>
            <a:defRPr sz="1099" b="1"/>
          </a:pPr>
          <a:endParaRPr lang="lv-LV"/>
        </a:p>
      </c:txPr>
    </c:legend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>
          <a:latin typeface="Candara" panose="020E0502030303020204" pitchFamily="34" charset="0"/>
        </a:defRPr>
      </a:pPr>
      <a:endParaRPr lang="lv-LV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lv-LV" b="1" dirty="0"/>
              <a:t>R&amp;D </a:t>
            </a:r>
            <a:r>
              <a:rPr lang="lv-LV" b="1" dirty="0" err="1"/>
              <a:t>personnel</a:t>
            </a:r>
            <a:r>
              <a:rPr lang="lv-LV" b="1" dirty="0"/>
              <a:t> - </a:t>
            </a:r>
            <a:r>
              <a:rPr lang="lv-LV" b="1" dirty="0" err="1"/>
              <a:t>planned</a:t>
            </a:r>
            <a:r>
              <a:rPr lang="lv-LV" b="1" dirty="0"/>
              <a:t> </a:t>
            </a:r>
            <a:r>
              <a:rPr lang="lv-LV" b="1" dirty="0" err="1"/>
              <a:t>vs</a:t>
            </a:r>
            <a:r>
              <a:rPr lang="lv-LV" b="1" dirty="0"/>
              <a:t>. </a:t>
            </a:r>
            <a:r>
              <a:rPr lang="lv-LV" b="1" dirty="0" err="1"/>
              <a:t>actual</a:t>
            </a:r>
            <a:r>
              <a:rPr lang="lv-LV" b="1" dirty="0"/>
              <a:t> (</a:t>
            </a:r>
            <a:r>
              <a:rPr lang="lv-LV" b="1" dirty="0" err="1"/>
              <a:t>in</a:t>
            </a:r>
            <a:r>
              <a:rPr lang="lv-LV" b="1" dirty="0"/>
              <a:t> FTE)</a:t>
            </a:r>
            <a:endParaRPr lang="en-GB" b="1" dirty="0"/>
          </a:p>
        </c:rich>
      </c:tx>
      <c:layout>
        <c:manualLayout>
          <c:xMode val="edge"/>
          <c:yMode val="edge"/>
          <c:x val="0.18664315686767169"/>
          <c:y val="1.780583091891406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Actual value</c:v>
          </c:tx>
          <c:spPr>
            <a:ln w="28575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50000"/>
                </a:schemeClr>
              </a:solidFill>
              <a:ln w="9525">
                <a:solidFill>
                  <a:schemeClr val="accent5">
                    <a:lumMod val="5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lv-LV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Dati!$A$59:$A$72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Dati!$B$59:$B$72</c:f>
              <c:numCache>
                <c:formatCode>General</c:formatCode>
                <c:ptCount val="14"/>
                <c:pt idx="0">
                  <c:v>6378</c:v>
                </c:pt>
                <c:pt idx="1">
                  <c:v>6533</c:v>
                </c:pt>
                <c:pt idx="2">
                  <c:v>5485</c:v>
                </c:pt>
                <c:pt idx="3">
                  <c:v>5563</c:v>
                </c:pt>
                <c:pt idx="4">
                  <c:v>5432</c:v>
                </c:pt>
                <c:pt idx="5">
                  <c:v>5593</c:v>
                </c:pt>
                <c:pt idx="6">
                  <c:v>5396</c:v>
                </c:pt>
                <c:pt idx="7">
                  <c:v>5739</c:v>
                </c:pt>
                <c:pt idx="8">
                  <c:v>5570</c:v>
                </c:pt>
                <c:pt idx="9">
                  <c:v>5120</c:v>
                </c:pt>
              </c:numCache>
            </c:numRef>
          </c:val>
          <c:smooth val="0"/>
        </c:ser>
        <c:ser>
          <c:idx val="0"/>
          <c:order val="1"/>
          <c:tx>
            <c:v>Planned value</c:v>
          </c:tx>
          <c:spPr>
            <a:ln w="28575" cap="rnd">
              <a:solidFill>
                <a:schemeClr val="accent6">
                  <a:lumMod val="75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75000"/>
                </a:schemeClr>
              </a:solidFill>
              <a:ln w="9525">
                <a:solidFill>
                  <a:schemeClr val="accent6">
                    <a:lumMod val="75000"/>
                  </a:schemeClr>
                </a:solidFill>
                <a:prstDash val="sysDot"/>
              </a:ln>
              <a:effectLst/>
            </c:spPr>
          </c:marker>
          <c:cat>
            <c:numRef>
              <c:f>Dati!$A$59:$A$72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Dati!$C$59:$C$72</c:f>
              <c:numCache>
                <c:formatCode>General</c:formatCode>
                <c:ptCount val="14"/>
                <c:pt idx="5" formatCode="0">
                  <c:v>5593</c:v>
                </c:pt>
                <c:pt idx="6" formatCode="0">
                  <c:v>5646.5</c:v>
                </c:pt>
                <c:pt idx="7" formatCode="0">
                  <c:v>5700</c:v>
                </c:pt>
                <c:pt idx="8" formatCode="0">
                  <c:v>5900</c:v>
                </c:pt>
                <c:pt idx="9" formatCode="0">
                  <c:v>6100</c:v>
                </c:pt>
                <c:pt idx="10" formatCode="0">
                  <c:v>6300</c:v>
                </c:pt>
                <c:pt idx="11" formatCode="0">
                  <c:v>6533.333333333333</c:v>
                </c:pt>
                <c:pt idx="12" formatCode="0">
                  <c:v>6766.6666666666661</c:v>
                </c:pt>
                <c:pt idx="13" formatCode="0">
                  <c:v>7000</c:v>
                </c:pt>
              </c:numCache>
            </c:numRef>
          </c:val>
          <c:smooth val="0"/>
        </c:ser>
        <c:ser>
          <c:idx val="2"/>
          <c:order val="2"/>
          <c:tx>
            <c:v>Forecast</c:v>
          </c:tx>
          <c:spPr>
            <a:ln w="28575" cap="rnd">
              <a:solidFill>
                <a:schemeClr val="accent5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50000"/>
                </a:schemeClr>
              </a:solidFill>
              <a:ln w="9525">
                <a:solidFill>
                  <a:schemeClr val="accent5">
                    <a:lumMod val="50000"/>
                  </a:schemeClr>
                </a:solidFill>
                <a:prstDash val="sysDot"/>
              </a:ln>
              <a:effectLst/>
            </c:spPr>
          </c:marker>
          <c:cat>
            <c:numRef>
              <c:f>Dati!$A$59:$A$72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Dati!$E$59:$E$72</c:f>
              <c:numCache>
                <c:formatCode>General</c:formatCode>
                <c:ptCount val="14"/>
                <c:pt idx="9">
                  <c:v>5120</c:v>
                </c:pt>
                <c:pt idx="10">
                  <c:v>5002</c:v>
                </c:pt>
                <c:pt idx="11">
                  <c:v>4884</c:v>
                </c:pt>
                <c:pt idx="12">
                  <c:v>4766</c:v>
                </c:pt>
                <c:pt idx="13">
                  <c:v>4648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6792848"/>
        <c:axId val="286799120"/>
      </c:lineChart>
      <c:catAx>
        <c:axId val="28679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lv-LV"/>
          </a:p>
        </c:txPr>
        <c:crossAx val="286799120"/>
        <c:crosses val="autoZero"/>
        <c:auto val="1"/>
        <c:lblAlgn val="ctr"/>
        <c:lblOffset val="100"/>
        <c:noMultiLvlLbl val="0"/>
      </c:catAx>
      <c:valAx>
        <c:axId val="286799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lv-LV"/>
          </a:p>
        </c:txPr>
        <c:crossAx val="286792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Candara" panose="020E0502030303020204" pitchFamily="34" charset="0"/>
        </a:defRPr>
      </a:pPr>
      <a:endParaRPr lang="lv-LV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v-LV" b="1" dirty="0" err="1" smtClean="0"/>
              <a:t>State</a:t>
            </a:r>
            <a:r>
              <a:rPr lang="lv-LV" b="1" dirty="0" smtClean="0"/>
              <a:t> </a:t>
            </a:r>
            <a:r>
              <a:rPr lang="lv-LV" b="1" dirty="0" err="1" smtClean="0"/>
              <a:t>investment</a:t>
            </a:r>
            <a:r>
              <a:rPr lang="lv-LV" b="1" dirty="0" smtClean="0"/>
              <a:t> </a:t>
            </a:r>
            <a:r>
              <a:rPr lang="lv-LV" b="1" dirty="0" err="1" smtClean="0"/>
              <a:t>in</a:t>
            </a:r>
            <a:r>
              <a:rPr lang="lv-LV" b="1" dirty="0" smtClean="0"/>
              <a:t> R&amp;D – </a:t>
            </a:r>
            <a:r>
              <a:rPr lang="lv-LV" b="1" dirty="0" err="1" smtClean="0"/>
              <a:t>planned</a:t>
            </a:r>
            <a:r>
              <a:rPr lang="lv-LV" b="1" dirty="0" smtClean="0"/>
              <a:t> </a:t>
            </a:r>
            <a:r>
              <a:rPr lang="lv-LV" b="1" dirty="0" err="1" smtClean="0"/>
              <a:t>vs</a:t>
            </a:r>
            <a:r>
              <a:rPr lang="lv-LV" b="1" dirty="0" smtClean="0"/>
              <a:t> </a:t>
            </a:r>
            <a:r>
              <a:rPr lang="lv-LV" b="1" dirty="0" err="1" smtClean="0"/>
              <a:t>actual</a:t>
            </a:r>
            <a:endParaRPr lang="en-GB" b="1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2125001660908336"/>
          <c:y val="3.6613379476758953E-2"/>
          <c:w val="0.84309194788518937"/>
          <c:h val="0.8110989433647795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Fakts</c:v>
                </c:pt>
              </c:strCache>
            </c:strRef>
          </c:tx>
          <c:marker>
            <c:symbol val="none"/>
          </c:marker>
          <c:dLbls>
            <c:numFmt formatCode="#,##0" sourceLinked="0"/>
            <c:spPr>
              <a:noFill/>
              <a:ln w="25358">
                <a:noFill/>
              </a:ln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Sheet1!$B$1:$O$1</c:f>
              <c:strCach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0">
                  <c:v>62.5</c:v>
                </c:pt>
                <c:pt idx="1">
                  <c:v>67</c:v>
                </c:pt>
                <c:pt idx="2">
                  <c:v>38.1</c:v>
                </c:pt>
                <c:pt idx="3">
                  <c:v>28.9</c:v>
                </c:pt>
                <c:pt idx="4">
                  <c:v>31.9</c:v>
                </c:pt>
                <c:pt idx="5">
                  <c:v>34.700000000000003</c:v>
                </c:pt>
                <c:pt idx="6">
                  <c:v>33.4</c:v>
                </c:pt>
                <c:pt idx="7">
                  <c:v>41.7</c:v>
                </c:pt>
                <c:pt idx="8">
                  <c:v>49.8</c:v>
                </c:pt>
                <c:pt idx="9" formatCode="0.0">
                  <c:v>52.7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Mērķis</c:v>
                </c:pt>
              </c:strCache>
            </c:strRef>
          </c:tx>
          <c:spPr>
            <a:ln w="19019">
              <a:prstDash val="sysDash"/>
            </a:ln>
          </c:spPr>
          <c:marker>
            <c:symbol val="none"/>
          </c:marker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58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Sheet1!$B$1:$O$1</c:f>
              <c:strCach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strCache>
            </c:strRef>
          </c:cat>
          <c:val>
            <c:numRef>
              <c:f>Sheet1!$B$3:$O$3</c:f>
              <c:numCache>
                <c:formatCode>General</c:formatCode>
                <c:ptCount val="14"/>
                <c:pt idx="6" formatCode="0">
                  <c:v>35.6</c:v>
                </c:pt>
                <c:pt idx="7" formatCode="0">
                  <c:v>49.8</c:v>
                </c:pt>
                <c:pt idx="8" formatCode="0">
                  <c:v>75.400000000000006</c:v>
                </c:pt>
                <c:pt idx="9" formatCode="0">
                  <c:v>120.9</c:v>
                </c:pt>
                <c:pt idx="10" formatCode="0">
                  <c:v>156.5</c:v>
                </c:pt>
                <c:pt idx="11" formatCode="0">
                  <c:v>177.9</c:v>
                </c:pt>
                <c:pt idx="12" formatCode="0">
                  <c:v>199.2</c:v>
                </c:pt>
                <c:pt idx="13" formatCode="0">
                  <c:v>226.1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6800296"/>
        <c:axId val="286801472"/>
      </c:lineChart>
      <c:catAx>
        <c:axId val="286800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0">
            <a:noFill/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lv-LV"/>
          </a:p>
        </c:txPr>
        <c:crossAx val="286801472"/>
        <c:crosses val="autoZero"/>
        <c:auto val="0"/>
        <c:lblAlgn val="ctr"/>
        <c:lblOffset val="0"/>
        <c:tickLblSkip val="1"/>
        <c:noMultiLvlLbl val="1"/>
      </c:catAx>
      <c:valAx>
        <c:axId val="286801472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0">
            <a:noFill/>
          </a:ln>
        </c:spPr>
        <c:txPr>
          <a:bodyPr rot="0" vert="horz"/>
          <a:lstStyle/>
          <a:p>
            <a:pPr>
              <a:defRPr/>
            </a:pPr>
            <a:endParaRPr lang="lv-LV"/>
          </a:p>
        </c:txPr>
        <c:crossAx val="286800296"/>
        <c:crosses val="autoZero"/>
        <c:crossBetween val="between"/>
      </c:valAx>
      <c:spPr>
        <a:noFill/>
        <a:ln w="2535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rgbClr val="000000"/>
          </a:solidFill>
          <a:latin typeface="Candara" panose="020E0502030303020204" pitchFamily="34" charset="0"/>
          <a:ea typeface="Arial"/>
          <a:cs typeface="Arial"/>
        </a:defRPr>
      </a:pPr>
      <a:endParaRPr lang="lv-LV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0.52997</cdr:x>
      <cdr:y>0</cdr:y>
    </cdr:from>
    <cdr:to>
      <cdr:x>1</cdr:x>
      <cdr:y>0.79892</cdr:y>
    </cdr:to>
    <cdr:pic>
      <cdr:nvPicPr>
        <cdr:cNvPr id="2" name="Grafik 1" descr="http://ec.europa.eu/eurostat/statistics-explained/images/e/e1/Share_of_different_technology_levels_in_total_manufacturing%2C_value_added_at_factor_costs%2C_EU27%2C2010.png"/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968448" y="0"/>
          <a:ext cx="3519613" cy="346157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C36D8-EEC1-4A44-BCFA-599339F58BFA}" type="datetimeFigureOut">
              <a:rPr lang="lv-LV" smtClean="0"/>
              <a:t>16.03.2018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92590-CC7D-4C52-9B0A-676300DA99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26200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6125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7763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9725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01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73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45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17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989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15B4204-3260-4127-BDD7-B94CF9454393}" type="slidenum">
              <a:rPr lang="en-GB" altLang="cs-CZ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GB" altLang="cs-CZ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19388" y="520700"/>
            <a:ext cx="4568825" cy="2570163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0" y="3265488"/>
            <a:ext cx="7335838" cy="30940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1" hangingPunct="1">
              <a:lnSpc>
                <a:spcPct val="80000"/>
              </a:lnSpc>
            </a:pPr>
            <a:r>
              <a:rPr lang="en-GB" altLang="cs-CZ" sz="1000" smtClean="0"/>
              <a:t>This slide focuses on your question: try to formulate on this slide your answers to the following questions:</a:t>
            </a:r>
          </a:p>
          <a:p>
            <a:pPr marL="230188" indent="-230188" eaLnBrk="1" hangingPunct="1">
              <a:lnSpc>
                <a:spcPct val="80000"/>
              </a:lnSpc>
              <a:buFontTx/>
              <a:buChar char="-"/>
            </a:pPr>
            <a:r>
              <a:rPr lang="en-GB" altLang="cs-CZ" sz="1000" smtClean="0"/>
              <a:t>What is your question/issue?</a:t>
            </a:r>
          </a:p>
          <a:p>
            <a:pPr marL="230188" indent="-230188" eaLnBrk="1" hangingPunct="1">
              <a:lnSpc>
                <a:spcPct val="80000"/>
              </a:lnSpc>
              <a:buFontTx/>
              <a:buChar char="-"/>
            </a:pPr>
            <a:r>
              <a:rPr lang="en-GB" altLang="cs-CZ" sz="1000" smtClean="0"/>
              <a:t>Has something been done by policymakers in your region to address this issue or is it a completely new issue?</a:t>
            </a:r>
          </a:p>
          <a:p>
            <a:pPr marL="230188" indent="-230188" eaLnBrk="1" hangingPunct="1">
              <a:lnSpc>
                <a:spcPct val="80000"/>
              </a:lnSpc>
              <a:buFontTx/>
              <a:buChar char="-"/>
            </a:pPr>
            <a:r>
              <a:rPr lang="en-GB" altLang="cs-CZ" sz="1000" smtClean="0"/>
              <a:t>If you have done something in this area, what are the things that worked well for you?</a:t>
            </a:r>
          </a:p>
          <a:p>
            <a:pPr marL="230188" indent="-230188" eaLnBrk="1" hangingPunct="1">
              <a:lnSpc>
                <a:spcPct val="80000"/>
              </a:lnSpc>
              <a:buFontTx/>
              <a:buChar char="-"/>
            </a:pPr>
            <a:r>
              <a:rPr lang="en-GB" altLang="cs-CZ" sz="1000" smtClean="0"/>
              <a:t>If there was anything you have done to address this issue and it did not work, it would be useful for other participants to learn from your experience.</a:t>
            </a:r>
          </a:p>
        </p:txBody>
      </p:sp>
    </p:spTree>
    <p:extLst>
      <p:ext uri="{BB962C8B-B14F-4D97-AF65-F5344CB8AC3E}">
        <p14:creationId xmlns:p14="http://schemas.microsoft.com/office/powerpoint/2010/main" val="611894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FEFB-A92F-4848-9815-0BEFBCE71050}" type="datetimeFigureOut">
              <a:rPr lang="lv-LV" smtClean="0"/>
              <a:t>16.03.2018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F511-9091-42D4-A6C5-D9E6CE0D17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7820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FEFB-A92F-4848-9815-0BEFBCE71050}" type="datetimeFigureOut">
              <a:rPr lang="lv-LV" smtClean="0"/>
              <a:t>16.03.2018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F511-9091-42D4-A6C5-D9E6CE0D17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6859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FEFB-A92F-4848-9815-0BEFBCE71050}" type="datetimeFigureOut">
              <a:rPr lang="lv-LV" smtClean="0"/>
              <a:t>16.03.2018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F511-9091-42D4-A6C5-D9E6CE0D17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85038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FEFB-A92F-4848-9815-0BEFBCE71050}" type="datetimeFigureOut">
              <a:rPr lang="lv-LV" smtClean="0"/>
              <a:t>16.03.2018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F511-9091-42D4-A6C5-D9E6CE0D17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4240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FEFB-A92F-4848-9815-0BEFBCE71050}" type="datetimeFigureOut">
              <a:rPr lang="lv-LV" smtClean="0"/>
              <a:t>16.03.2018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F511-9091-42D4-A6C5-D9E6CE0D17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5536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FEFB-A92F-4848-9815-0BEFBCE71050}" type="datetimeFigureOut">
              <a:rPr lang="lv-LV" smtClean="0"/>
              <a:t>16.03.2018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F511-9091-42D4-A6C5-D9E6CE0D17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8988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FEFB-A92F-4848-9815-0BEFBCE71050}" type="datetimeFigureOut">
              <a:rPr lang="lv-LV" smtClean="0"/>
              <a:t>16.03.2018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F511-9091-42D4-A6C5-D9E6CE0D17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03901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FEFB-A92F-4848-9815-0BEFBCE71050}" type="datetimeFigureOut">
              <a:rPr lang="lv-LV" smtClean="0"/>
              <a:t>16.03.2018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F511-9091-42D4-A6C5-D9E6CE0D17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6023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FEFB-A92F-4848-9815-0BEFBCE71050}" type="datetimeFigureOut">
              <a:rPr lang="lv-LV" smtClean="0"/>
              <a:t>16.03.2018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F511-9091-42D4-A6C5-D9E6CE0D17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4653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FEFB-A92F-4848-9815-0BEFBCE71050}" type="datetimeFigureOut">
              <a:rPr lang="lv-LV" smtClean="0"/>
              <a:t>16.03.2018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F511-9091-42D4-A6C5-D9E6CE0D17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53074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FEFB-A92F-4848-9815-0BEFBCE71050}" type="datetimeFigureOut">
              <a:rPr lang="lv-LV" smtClean="0"/>
              <a:t>16.03.2018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F511-9091-42D4-A6C5-D9E6CE0D17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2058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9FEFB-A92F-4848-9815-0BEFBCE71050}" type="datetimeFigureOut">
              <a:rPr lang="lv-LV" smtClean="0"/>
              <a:t>16.03.2018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EF511-9091-42D4-A6C5-D9E6CE0D17A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8606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9"/>
          <p:cNvSpPr>
            <a:spLocks noChangeArrowheads="1"/>
          </p:cNvSpPr>
          <p:nvPr/>
        </p:nvSpPr>
        <p:spPr bwMode="auto">
          <a:xfrm>
            <a:off x="2178051" y="557213"/>
            <a:ext cx="6646863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defTabSz="8397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97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97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97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97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9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cs-CZ" sz="800">
              <a:solidFill>
                <a:srgbClr val="FFFFFF"/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title"/>
          </p:nvPr>
        </p:nvSpPr>
        <p:spPr>
          <a:xfrm>
            <a:off x="2855913" y="2398714"/>
            <a:ext cx="6805612" cy="2111375"/>
          </a:xfrm>
        </p:spPr>
        <p:txBody>
          <a:bodyPr/>
          <a:lstStyle/>
          <a:p>
            <a:pPr marL="342900" indent="-342900"/>
            <a:r>
              <a:rPr lang="lv-LV" altLang="en-US" sz="3200" b="1">
                <a:solidFill>
                  <a:srgbClr val="0070C0"/>
                </a:solidFill>
                <a:latin typeface="Calibri" pitchFamily="34" charset="0"/>
              </a:rPr>
              <a:t>Background information</a:t>
            </a:r>
            <a:endParaRPr lang="en-GB" altLang="cs-CZ" sz="2000" b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27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7EEC02-EABD-474D-9A10-86AD29DE8CE9}" type="slidenum">
              <a:rPr lang="en-GB" altLang="cs-CZ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cs-CZ" sz="1400">
              <a:solidFill>
                <a:srgbClr val="000000"/>
              </a:solidFill>
            </a:endParaRPr>
          </a:p>
        </p:txBody>
      </p:sp>
      <p:pic>
        <p:nvPicPr>
          <p:cNvPr id="32773" name="Picture 7" descr="H:\Desktop\PXL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564" y="1"/>
            <a:ext cx="212407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277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5D8A78-EA57-448E-9879-AA66DDE23A89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400"/>
          </a:p>
        </p:txBody>
      </p:sp>
      <p:sp>
        <p:nvSpPr>
          <p:cNvPr id="34819" name="Slide Number Placeholder 3"/>
          <p:cNvSpPr txBox="1">
            <a:spLocks/>
          </p:cNvSpPr>
          <p:nvPr/>
        </p:nvSpPr>
        <p:spPr bwMode="auto">
          <a:xfrm>
            <a:off x="9437688" y="6324600"/>
            <a:ext cx="9255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lv-LV" sz="1800"/>
          </a:p>
        </p:txBody>
      </p:sp>
      <p:sp>
        <p:nvSpPr>
          <p:cNvPr id="34820" name="Title 1"/>
          <p:cNvSpPr txBox="1">
            <a:spLocks/>
          </p:cNvSpPr>
          <p:nvPr/>
        </p:nvSpPr>
        <p:spPr bwMode="auto">
          <a:xfrm>
            <a:off x="3717926" y="449264"/>
            <a:ext cx="5991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lv-LV" sz="2800">
                <a:latin typeface="Candara" pitchFamily="34" charset="0"/>
                <a:ea typeface="Verdana" pitchFamily="34" charset="0"/>
                <a:cs typeface="Verdana" pitchFamily="34" charset="0"/>
              </a:rPr>
              <a:t>Smart Specialization of Latvia (RIS3)</a:t>
            </a:r>
            <a:endParaRPr lang="lv-LV" altLang="lv-LV" sz="2800">
              <a:latin typeface="Candara" pitchFamily="34" charset="0"/>
              <a:ea typeface="Verdana" pitchFamily="34" charset="0"/>
              <a:cs typeface="Candara" pitchFamily="34" charset="0"/>
            </a:endParaRPr>
          </a:p>
        </p:txBody>
      </p:sp>
      <p:pic>
        <p:nvPicPr>
          <p:cNvPr id="34821" name="Picture 2" descr="Image result for innovation and productiv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" t="2480"/>
          <a:stretch>
            <a:fillRect/>
          </a:stretch>
        </p:blipFill>
        <p:spPr bwMode="auto">
          <a:xfrm>
            <a:off x="2484438" y="1539875"/>
            <a:ext cx="7878762" cy="427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822" name="Group 8"/>
          <p:cNvGrpSpPr>
            <a:grpSpLocks/>
          </p:cNvGrpSpPr>
          <p:nvPr/>
        </p:nvGrpSpPr>
        <p:grpSpPr bwMode="auto">
          <a:xfrm>
            <a:off x="1630363" y="2436813"/>
            <a:ext cx="8818562" cy="3370262"/>
            <a:chOff x="0" y="2437078"/>
            <a:chExt cx="8923909" cy="3370133"/>
          </a:xfrm>
        </p:grpSpPr>
        <p:sp>
          <p:nvSpPr>
            <p:cNvPr id="10" name="TextBox 9"/>
            <p:cNvSpPr txBox="1"/>
            <p:nvPr/>
          </p:nvSpPr>
          <p:spPr bwMode="auto">
            <a:xfrm>
              <a:off x="0" y="2437078"/>
              <a:ext cx="3218935" cy="307777"/>
            </a:xfrm>
            <a:prstGeom prst="rect">
              <a:avLst/>
            </a:prstGeom>
            <a:solidFill>
              <a:schemeClr val="bg1"/>
            </a:solidFill>
            <a:effectLst>
              <a:softEdge rad="63500"/>
            </a:effectLst>
          </p:spPr>
          <p:txBody>
            <a:bodyPr anchor="ctr">
              <a:spAutoFit/>
            </a:bodyPr>
            <a:lstStyle/>
            <a:p>
              <a:pPr algn="ctr" eaLnBrk="1" hangingPunct="1">
                <a:defRPr/>
              </a:pPr>
              <a:r>
                <a:rPr lang="lv-LV" altLang="lv-LV" sz="1400" dirty="0" err="1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Knowledge</a:t>
              </a:r>
              <a:r>
                <a:rPr lang="lv-LV" altLang="lv-LV" sz="1400" dirty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lv-LV" altLang="lv-LV" sz="1400" dirty="0" err="1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and</a:t>
              </a:r>
              <a:r>
                <a:rPr lang="lv-LV" altLang="lv-LV" sz="1400" dirty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lv-LV" altLang="lv-LV" sz="1400" dirty="0" err="1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technology</a:t>
              </a:r>
              <a:endParaRPr lang="lv-LV" altLang="lv-LV" sz="14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4828" name="TextBox 10"/>
            <p:cNvSpPr txBox="1">
              <a:spLocks noChangeArrowheads="1"/>
            </p:cNvSpPr>
            <p:nvPr/>
          </p:nvSpPr>
          <p:spPr bwMode="auto">
            <a:xfrm>
              <a:off x="600115" y="3543056"/>
              <a:ext cx="1883456" cy="5539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lv-LV" altLang="lv-LV" sz="1400">
                  <a:solidFill>
                    <a:srgbClr val="7030A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Education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lv-LV" altLang="lv-LV" sz="160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 bwMode="auto">
            <a:xfrm flipH="1">
              <a:off x="256490" y="5222436"/>
              <a:ext cx="2227081" cy="584775"/>
            </a:xfrm>
            <a:prstGeom prst="rect">
              <a:avLst/>
            </a:prstGeom>
            <a:solidFill>
              <a:schemeClr val="bg1"/>
            </a:solidFill>
            <a:effectLst>
              <a:softEdge rad="12700"/>
            </a:effectLst>
          </p:spPr>
          <p:txBody>
            <a:bodyPr anchor="ctr">
              <a:spAutoFit/>
            </a:bodyPr>
            <a:lstStyle/>
            <a:p>
              <a:pPr algn="ctr" eaLnBrk="1" hangingPunct="1">
                <a:defRPr/>
              </a:pPr>
              <a:r>
                <a:rPr lang="lv-LV" sz="1600" dirty="0" err="1">
                  <a:solidFill>
                    <a:srgbClr val="00859B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Buisness</a:t>
              </a:r>
              <a:r>
                <a:rPr lang="lv-LV" sz="1600" dirty="0">
                  <a:solidFill>
                    <a:srgbClr val="00859B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lv-LV" sz="1600" dirty="0" err="1">
                  <a:solidFill>
                    <a:srgbClr val="00859B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models</a:t>
              </a:r>
              <a:endParaRPr lang="lv-LV" sz="1600" dirty="0">
                <a:solidFill>
                  <a:srgbClr val="0085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ctr" eaLnBrk="1" hangingPunct="1">
                <a:defRPr/>
              </a:pPr>
              <a:endParaRPr lang="lv-LV" sz="1600" dirty="0">
                <a:solidFill>
                  <a:srgbClr val="0085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4832" name="TextBox 12"/>
            <p:cNvSpPr txBox="1">
              <a:spLocks noChangeArrowheads="1"/>
            </p:cNvSpPr>
            <p:nvPr/>
          </p:nvSpPr>
          <p:spPr bwMode="auto">
            <a:xfrm>
              <a:off x="3786603" y="3908529"/>
              <a:ext cx="2928434" cy="13234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lv-LV" altLang="lv-LV" sz="1600">
                  <a:solidFill>
                    <a:srgbClr val="543378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Innovation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lv-LV" altLang="lv-LV" sz="1600">
                <a:solidFill>
                  <a:srgbClr val="543378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lv-LV" sz="1600">
                  <a:solidFill>
                    <a:srgbClr val="543378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Increased product and process technology capacity in businesses</a:t>
              </a:r>
              <a:endParaRPr lang="lv-LV" altLang="lv-LV" sz="1600">
                <a:solidFill>
                  <a:srgbClr val="543378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4833" name="TextBox 13"/>
            <p:cNvSpPr txBox="1">
              <a:spLocks noChangeArrowheads="1"/>
            </p:cNvSpPr>
            <p:nvPr/>
          </p:nvSpPr>
          <p:spPr bwMode="auto">
            <a:xfrm>
              <a:off x="7112228" y="4000944"/>
              <a:ext cx="1811681" cy="6463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v-LV" altLang="lv-LV" sz="180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Economic growth</a:t>
              </a:r>
            </a:p>
          </p:txBody>
        </p:sp>
      </p:grpSp>
      <p:sp>
        <p:nvSpPr>
          <p:cNvPr id="34823" name="TextBox 16"/>
          <p:cNvSpPr txBox="1">
            <a:spLocks noChangeArrowheads="1"/>
          </p:cNvSpPr>
          <p:nvPr/>
        </p:nvSpPr>
        <p:spPr bwMode="auto">
          <a:xfrm>
            <a:off x="1770064" y="5721351"/>
            <a:ext cx="84105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lv-LV" sz="1600">
                <a:solidFill>
                  <a:srgbClr val="800000"/>
                </a:solidFill>
                <a:latin typeface="Candara" pitchFamily="34" charset="0"/>
              </a:rPr>
              <a:t>The challenge is the creation of new competitive advantages: investing in cutting edge technologies, innovation, research, human capital, i.e. efficient allocation and redistribution of resources.</a:t>
            </a:r>
          </a:p>
        </p:txBody>
      </p:sp>
      <p:sp>
        <p:nvSpPr>
          <p:cNvPr id="34824" name="Rectangle 15"/>
          <p:cNvSpPr>
            <a:spLocks noChangeArrowheads="1"/>
          </p:cNvSpPr>
          <p:nvPr/>
        </p:nvSpPr>
        <p:spPr bwMode="auto">
          <a:xfrm>
            <a:off x="4575176" y="1520826"/>
            <a:ext cx="5483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v-LV" altLang="lv-LV" sz="2000">
                <a:solidFill>
                  <a:srgbClr val="54337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RIS3 CONCEPT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lv-LV" altLang="lv-LV" sz="2000">
                <a:solidFill>
                  <a:srgbClr val="54337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ECONOMIC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3091615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AB9A80-F1F6-4CBB-9B5E-512791A5D291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40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640138" y="263525"/>
            <a:ext cx="6096000" cy="103663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lv-LV" sz="2800" kern="0">
                <a:latin typeface="Candara" panose="020E0502030303020204" pitchFamily="34" charset="0"/>
              </a:rPr>
              <a:t>RIS3 and specialization areas and their relation with the economy</a:t>
            </a:r>
            <a:endParaRPr lang="en-US" sz="2800" kern="0" dirty="0">
              <a:latin typeface="Candara" panose="020E0502030303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70088" y="1417639"/>
          <a:ext cx="8240712" cy="5160965"/>
        </p:xfrm>
        <a:graphic>
          <a:graphicData uri="http://schemas.openxmlformats.org/drawingml/2006/table">
            <a:tbl>
              <a:tblPr firstRow="1" firstCol="1" bandRow="1"/>
              <a:tblGrid>
                <a:gridCol w="362591"/>
                <a:gridCol w="2363617"/>
                <a:gridCol w="1185308"/>
                <a:gridCol w="1185308"/>
                <a:gridCol w="1161173"/>
                <a:gridCol w="1067996"/>
                <a:gridCol w="914719"/>
              </a:tblGrid>
              <a:tr h="1346562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noProof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RIS3 Specialization areas</a:t>
                      </a:r>
                      <a:endParaRPr lang="en-US" sz="1600" noProof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Economic Activities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Knowledge intensive bio-economy</a:t>
                      </a:r>
                      <a:endParaRPr lang="en-US" sz="24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Biomedicine, medical technologies and biotechnology</a:t>
                      </a:r>
                      <a:endParaRPr lang="en-US" sz="24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Smart materials, technology and engineering</a:t>
                      </a:r>
                      <a:endParaRPr lang="en-US" sz="24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Smart Energy</a:t>
                      </a:r>
                      <a:endParaRPr lang="en-US" sz="24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Advanced ICT</a:t>
                      </a:r>
                      <a:endParaRPr lang="en-US" sz="24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AGRICULTURE, FORESTRY AND FISHING </a:t>
                      </a:r>
                      <a:endParaRPr lang="en-US" sz="1000" spc="-20" noProof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</a:tr>
              <a:tr h="163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BDE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industry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</a:tr>
              <a:tr h="163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C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Food Industry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</a:tr>
              <a:tr h="163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C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Light Industry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</a:tr>
              <a:tr h="163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C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Wood Industry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b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82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</a:tr>
              <a:tr h="163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C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Paper and paper products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</a:tr>
              <a:tr h="163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C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Chemical industry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</a:tr>
              <a:tr h="163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C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Non-</a:t>
                      </a:r>
                      <a:r>
                        <a:rPr lang="en-US" sz="1000" spc="-20" noProof="0" dirty="0" err="1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metalic</a:t>
                      </a: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minerals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</a:tr>
              <a:tr h="163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C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Metal manufacturing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C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Manufacture of computer, electronic and optical products 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b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</a:tr>
              <a:tr h="1726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C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Manufacture of machinery and equipment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</a:tr>
              <a:tr h="184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C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Manufacture of other transport equipment 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</a:tr>
              <a:tr h="163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Construction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</a:tr>
              <a:tr h="163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G, I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Trade, Tourism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</a:tr>
              <a:tr h="163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TRANSPORTATION AND STORAGE </a:t>
                      </a:r>
                      <a:endParaRPr lang="en-US" sz="1000" spc="-20" noProof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</a:tr>
              <a:tr h="2284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J-S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SERVICE ACTIVITIES  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</a:tr>
              <a:tr h="163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OPQ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 Services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7BD"/>
                    </a:solidFill>
                  </a:tcPr>
                </a:tc>
              </a:tr>
              <a:tr h="228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9" marR="6857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9" marR="6857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9" marR="6857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9" marR="6857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9" marR="68579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9" marR="6857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5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3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5F7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Medium potential</a:t>
                      </a:r>
                      <a:r>
                        <a:rPr lang="en-US" sz="1000" spc="-20" baseline="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for technology transfer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Innovative</a:t>
                      </a:r>
                      <a:r>
                        <a:rPr lang="en-US" sz="1000" spc="-20" baseline="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products can be used in areas of economy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8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9" marR="6857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9" marR="6857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957BD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spc="-2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High potential</a:t>
                      </a:r>
                      <a:r>
                        <a:rPr lang="en-US" sz="1000" spc="-20" baseline="0" noProof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for technology transfer</a:t>
                      </a:r>
                      <a:endParaRPr lang="en-US" sz="16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743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1128A7-540A-4AF7-85E2-DA7CD10BFC87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40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584575" y="390525"/>
            <a:ext cx="6096000" cy="103663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lv-LV" sz="2800" kern="0">
                <a:latin typeface="Candara" panose="020E0502030303020204" pitchFamily="34" charset="0"/>
              </a:rPr>
              <a:t>Low R&amp;D investment interferes with successful RIS3 implementation</a:t>
            </a:r>
            <a:endParaRPr lang="en-GB" sz="2800" kern="0" dirty="0">
              <a:latin typeface="Candara" panose="020E0502030303020204" pitchFamily="34" charset="0"/>
            </a:endParaRPr>
          </a:p>
        </p:txBody>
      </p:sp>
      <p:pic>
        <p:nvPicPr>
          <p:cNvPr id="36868" name="Picture 10" descr="cid:image001.jpg@01D3411F.99152DD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426" y="1782764"/>
            <a:ext cx="4987925" cy="4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6737350" y="1562101"/>
            <a:ext cx="347345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lv-LV" sz="1400">
                <a:latin typeface="Candara" pitchFamily="34" charset="0"/>
                <a:ea typeface="Calibri" pitchFamily="34" charset="0"/>
                <a:cs typeface="Times New Roman" pitchFamily="18" charset="0"/>
              </a:rPr>
              <a:t>R&amp;D expenditure i</a:t>
            </a:r>
            <a:r>
              <a:rPr lang="lv-LV" altLang="lv-LV" sz="1400">
                <a:latin typeface="Candara" pitchFamily="34" charset="0"/>
                <a:ea typeface="Calibri" pitchFamily="34" charset="0"/>
                <a:cs typeface="Times New Roman" pitchFamily="18" charset="0"/>
              </a:rPr>
              <a:t>s not enough to reach</a:t>
            </a:r>
            <a:r>
              <a:rPr lang="en-GB" altLang="lv-LV" sz="1400">
                <a:latin typeface="Candar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lv-LV" altLang="lv-LV" sz="1400">
                <a:latin typeface="Candara" pitchFamily="34" charset="0"/>
                <a:ea typeface="Calibri" pitchFamily="34" charset="0"/>
                <a:cs typeface="Times New Roman" pitchFamily="18" charset="0"/>
              </a:rPr>
              <a:t>the 1,5 % </a:t>
            </a:r>
            <a:r>
              <a:rPr lang="en-GB" altLang="lv-LV" sz="1400">
                <a:latin typeface="Candara" pitchFamily="34" charset="0"/>
                <a:ea typeface="Calibri" pitchFamily="34" charset="0"/>
                <a:cs typeface="Times New Roman" pitchFamily="18" charset="0"/>
              </a:rPr>
              <a:t>target defined in our RIS3 strategy.</a:t>
            </a:r>
            <a:endParaRPr lang="lv-LV" altLang="lv-LV" sz="1400">
              <a:latin typeface="Candara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lv-LV" sz="1400">
                <a:latin typeface="Candara" pitchFamily="34" charset="0"/>
                <a:ea typeface="Calibri" pitchFamily="34" charset="0"/>
                <a:cs typeface="Times New Roman" pitchFamily="18" charset="0"/>
              </a:rPr>
              <a:t> </a:t>
            </a:r>
            <a:endParaRPr lang="lv-LV" altLang="lv-LV" sz="1400">
              <a:latin typeface="Candara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lv-LV" sz="1400">
                <a:latin typeface="Candara" pitchFamily="34" charset="0"/>
                <a:ea typeface="Calibri" pitchFamily="34" charset="0"/>
                <a:cs typeface="Times New Roman" pitchFamily="18" charset="0"/>
              </a:rPr>
              <a:t>Low R&amp;D expenditure is hampers the achievement of other RIS3 indicators (number of researchers, success rate in framework project programs etc.)</a:t>
            </a:r>
            <a:endParaRPr lang="lv-LV" altLang="lv-LV" sz="1400">
              <a:latin typeface="Candara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v-LV" altLang="lv-LV" sz="1400">
              <a:latin typeface="Candara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lv-LV" altLang="lv-LV" sz="1400">
                <a:latin typeface="Candara" pitchFamily="34" charset="0"/>
                <a:ea typeface="Calibri" pitchFamily="34" charset="0"/>
                <a:cs typeface="Times New Roman" pitchFamily="18" charset="0"/>
              </a:rPr>
              <a:t>R&amp;D expenditure in 2016 lags behind EU-28 in all mojor positions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v-LV" altLang="lv-LV" sz="1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lv-LV" sz="1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6897511" y="4271592"/>
          <a:ext cx="3313290" cy="2011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78648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0A45ED-BA3C-47E9-BD67-999309D58170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40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651250" y="355600"/>
            <a:ext cx="6096000" cy="103663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lv-LV" sz="2800" kern="0">
                <a:latin typeface="Candara" panose="020E0502030303020204" pitchFamily="34" charset="0"/>
              </a:rPr>
              <a:t>Industry specialisation towards low-tech</a:t>
            </a:r>
            <a:endParaRPr lang="en-GB" sz="2800" kern="0" dirty="0">
              <a:latin typeface="Candara" panose="020E0502030303020204" pitchFamily="34" charset="0"/>
            </a:endParaRPr>
          </a:p>
        </p:txBody>
      </p:sp>
      <p:graphicFrame>
        <p:nvGraphicFramePr>
          <p:cNvPr id="2" name="Content Placeholder 4"/>
          <p:cNvGraphicFramePr>
            <a:graphicFrameLocks/>
          </p:cNvGraphicFramePr>
          <p:nvPr/>
        </p:nvGraphicFramePr>
        <p:xfrm>
          <a:off x="2352675" y="1704975"/>
          <a:ext cx="7486650" cy="433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893" name="Textfeld 3"/>
          <p:cNvSpPr txBox="1">
            <a:spLocks noChangeArrowheads="1"/>
          </p:cNvSpPr>
          <p:nvPr/>
        </p:nvSpPr>
        <p:spPr bwMode="auto">
          <a:xfrm>
            <a:off x="2957514" y="5060950"/>
            <a:ext cx="6465887" cy="196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spcAft>
                <a:spcPts val="1200"/>
              </a:spcAft>
              <a:buNone/>
            </a:pPr>
            <a:r>
              <a:rPr lang="de-DE" altLang="lv-LV" sz="1800">
                <a:latin typeface="Verdana" pitchFamily="34" charset="0"/>
                <a:cs typeface="Times New Roman" pitchFamily="18" charset="0"/>
              </a:rPr>
              <a:t>Latvia 2013		       EU-27 2012</a:t>
            </a:r>
            <a:endParaRPr lang="en-US" altLang="lv-LV" sz="1800"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127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775A5F-2433-4E03-8249-94E4C203B090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40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719513" y="381000"/>
            <a:ext cx="6096000" cy="103663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kern="0">
                <a:latin typeface="Candara" panose="020E0502030303020204" pitchFamily="34" charset="0"/>
              </a:rPr>
              <a:t>RIS3 monitoring: main results</a:t>
            </a:r>
            <a:endParaRPr lang="en-US" sz="2800" kern="0" dirty="0">
              <a:latin typeface="Candara" panose="020E0502030303020204" pitchFamily="34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6962775" y="2055814"/>
            <a:ext cx="356235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lv-LV" sz="1600">
                <a:latin typeface="Candara" pitchFamily="34" charset="0"/>
                <a:ea typeface="Verdana" pitchFamily="34" charset="0"/>
                <a:cs typeface="Verdana" pitchFamily="34" charset="0"/>
              </a:rPr>
              <a:t>Employed R&amp;D personnel is too low to achieve the RIS3 values. In 2016 this indicator decreased considerably mostly related to lack of EU R&amp;D funding.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lv-LV" sz="1600">
              <a:latin typeface="Candar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lv-LV" sz="1600">
                <a:latin typeface="Candara" pitchFamily="34" charset="0"/>
                <a:ea typeface="Verdana" pitchFamily="34" charset="0"/>
                <a:cs typeface="Verdana" pitchFamily="34" charset="0"/>
              </a:rPr>
              <a:t>R&amp;D employment correlates with the amount of ordered R&amp;D projects so without proper and stable state investment in this indicator will remain low.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lv-LV" sz="1600">
              <a:latin typeface="Candar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lv-LV" sz="1600">
                <a:latin typeface="Candara" pitchFamily="34" charset="0"/>
                <a:ea typeface="Verdana" pitchFamily="34" charset="0"/>
                <a:cs typeface="Verdana" pitchFamily="34" charset="0"/>
              </a:rPr>
              <a:t>Currently Latvia’s R&amp;D personnel (as % of total labour force) is one of the lowest in EU. 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905200" y="2045104"/>
          <a:ext cx="4947157" cy="4279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1495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F67D06-D2DF-40CA-B804-B3DC622BB185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40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697288" y="407989"/>
            <a:ext cx="6096000" cy="1036637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lv-LV" sz="2800" kern="0">
                <a:latin typeface="Candara" panose="020E0502030303020204" pitchFamily="34" charset="0"/>
              </a:rPr>
              <a:t>Public investment in R&amp;D</a:t>
            </a:r>
            <a:endParaRPr lang="en-GB" sz="2800" kern="0" dirty="0">
              <a:latin typeface="Candara" panose="020E0502030303020204" pitchFamily="34" charset="0"/>
            </a:endParaRPr>
          </a:p>
        </p:txBody>
      </p:sp>
      <p:graphicFrame>
        <p:nvGraphicFramePr>
          <p:cNvPr id="2" name="Object 12"/>
          <p:cNvGraphicFramePr>
            <a:graphicFrameLocks/>
          </p:cNvGraphicFramePr>
          <p:nvPr/>
        </p:nvGraphicFramePr>
        <p:xfrm>
          <a:off x="5599114" y="1309688"/>
          <a:ext cx="4764087" cy="4481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1916114" y="2341563"/>
            <a:ext cx="3563937" cy="30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lv-LV" altLang="lv-LV" sz="1800">
                <a:latin typeface="Candara" pitchFamily="34" charset="0"/>
                <a:ea typeface="Verdana" pitchFamily="34" charset="0"/>
                <a:cs typeface="Verdana" pitchFamily="34" charset="0"/>
              </a:rPr>
              <a:t>State investment in R&amp;D is considerably lower than was planned in RIS3.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lv-LV" altLang="lv-LV" sz="1800">
              <a:latin typeface="Candar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lv-LV" altLang="lv-LV" sz="1800">
                <a:latin typeface="Candara" pitchFamily="34" charset="0"/>
                <a:ea typeface="Verdana" pitchFamily="34" charset="0"/>
                <a:cs typeface="Verdana" pitchFamily="34" charset="0"/>
              </a:rPr>
              <a:t>In recent years the total state funding has increased from 29 MEUR in 2010 to 53 MEUR but this increase is not enough to transform the economy towards higher added value.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v-LV" altLang="lv-LV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988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E4F750-DB23-423D-9678-8D28851B1B8D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400"/>
          </a:p>
        </p:txBody>
      </p:sp>
      <p:grpSp>
        <p:nvGrpSpPr>
          <p:cNvPr id="40963" name="Group 51"/>
          <p:cNvGrpSpPr>
            <a:grpSpLocks/>
          </p:cNvGrpSpPr>
          <p:nvPr/>
        </p:nvGrpSpPr>
        <p:grpSpPr bwMode="auto">
          <a:xfrm>
            <a:off x="1673226" y="1601788"/>
            <a:ext cx="8912225" cy="4857750"/>
            <a:chOff x="-107217" y="2017068"/>
            <a:chExt cx="8912085" cy="4858504"/>
          </a:xfrm>
        </p:grpSpPr>
        <p:grpSp>
          <p:nvGrpSpPr>
            <p:cNvPr id="40967" name="Group 52"/>
            <p:cNvGrpSpPr>
              <a:grpSpLocks/>
            </p:cNvGrpSpPr>
            <p:nvPr/>
          </p:nvGrpSpPr>
          <p:grpSpPr bwMode="auto">
            <a:xfrm>
              <a:off x="1333410" y="2017068"/>
              <a:ext cx="6645552" cy="4246795"/>
              <a:chOff x="3886994" y="1522413"/>
              <a:chExt cx="4418013" cy="4416426"/>
            </a:xfrm>
          </p:grpSpPr>
          <p:sp>
            <p:nvSpPr>
              <p:cNvPr id="86" name="Freeform 20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6384520" y="2278647"/>
                <a:ext cx="1599934" cy="926304"/>
              </a:xfrm>
              <a:custGeom>
                <a:avLst/>
                <a:gdLst>
                  <a:gd name="T0" fmla="*/ 2415 w 5040"/>
                  <a:gd name="T1" fmla="*/ 2920 h 2920"/>
                  <a:gd name="T2" fmla="*/ 0 w 5040"/>
                  <a:gd name="T3" fmla="*/ 1516 h 2920"/>
                  <a:gd name="T4" fmla="*/ 2625 w 5040"/>
                  <a:gd name="T5" fmla="*/ 0 h 2920"/>
                  <a:gd name="T6" fmla="*/ 5040 w 5040"/>
                  <a:gd name="T7" fmla="*/ 1403 h 2920"/>
                  <a:gd name="T8" fmla="*/ 2415 w 5040"/>
                  <a:gd name="T9" fmla="*/ 2920 h 2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40" h="2920">
                    <a:moveTo>
                      <a:pt x="2415" y="2920"/>
                    </a:moveTo>
                    <a:lnTo>
                      <a:pt x="0" y="1516"/>
                    </a:lnTo>
                    <a:lnTo>
                      <a:pt x="2625" y="0"/>
                    </a:lnTo>
                    <a:lnTo>
                      <a:pt x="5040" y="1403"/>
                    </a:lnTo>
                    <a:lnTo>
                      <a:pt x="2415" y="292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87" name="Freeform 21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6384520" y="2759136"/>
                <a:ext cx="768306" cy="766141"/>
              </a:xfrm>
              <a:custGeom>
                <a:avLst/>
                <a:gdLst>
                  <a:gd name="T0" fmla="*/ 2418 w 2418"/>
                  <a:gd name="T1" fmla="*/ 2409 h 2409"/>
                  <a:gd name="T2" fmla="*/ 3 w 2418"/>
                  <a:gd name="T3" fmla="*/ 1005 h 2409"/>
                  <a:gd name="T4" fmla="*/ 0 w 2418"/>
                  <a:gd name="T5" fmla="*/ 0 h 2409"/>
                  <a:gd name="T6" fmla="*/ 2415 w 2418"/>
                  <a:gd name="T7" fmla="*/ 1404 h 2409"/>
                  <a:gd name="T8" fmla="*/ 2418 w 2418"/>
                  <a:gd name="T9" fmla="*/ 2409 h 2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8" h="2409">
                    <a:moveTo>
                      <a:pt x="2418" y="2409"/>
                    </a:moveTo>
                    <a:lnTo>
                      <a:pt x="3" y="1005"/>
                    </a:lnTo>
                    <a:lnTo>
                      <a:pt x="0" y="0"/>
                    </a:lnTo>
                    <a:lnTo>
                      <a:pt x="2415" y="1404"/>
                    </a:lnTo>
                    <a:lnTo>
                      <a:pt x="2418" y="2409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88" name="Freeform 21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551837" y="3077812"/>
                <a:ext cx="1600989" cy="927955"/>
              </a:xfrm>
              <a:custGeom>
                <a:avLst/>
                <a:gdLst>
                  <a:gd name="T0" fmla="*/ 2415 w 5041"/>
                  <a:gd name="T1" fmla="*/ 2919 h 2919"/>
                  <a:gd name="T2" fmla="*/ 0 w 5041"/>
                  <a:gd name="T3" fmla="*/ 1516 h 2919"/>
                  <a:gd name="T4" fmla="*/ 2626 w 5041"/>
                  <a:gd name="T5" fmla="*/ 0 h 2919"/>
                  <a:gd name="T6" fmla="*/ 5041 w 5041"/>
                  <a:gd name="T7" fmla="*/ 1404 h 2919"/>
                  <a:gd name="T8" fmla="*/ 2415 w 5041"/>
                  <a:gd name="T9" fmla="*/ 2919 h 2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41" h="2919">
                    <a:moveTo>
                      <a:pt x="2415" y="2919"/>
                    </a:moveTo>
                    <a:lnTo>
                      <a:pt x="0" y="1516"/>
                    </a:lnTo>
                    <a:lnTo>
                      <a:pt x="2626" y="0"/>
                    </a:lnTo>
                    <a:lnTo>
                      <a:pt x="5041" y="1404"/>
                    </a:lnTo>
                    <a:lnTo>
                      <a:pt x="2415" y="291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89" name="Freeform 21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551837" y="3559952"/>
                <a:ext cx="767250" cy="764489"/>
              </a:xfrm>
              <a:custGeom>
                <a:avLst/>
                <a:gdLst>
                  <a:gd name="T0" fmla="*/ 2419 w 2419"/>
                  <a:gd name="T1" fmla="*/ 2409 h 2409"/>
                  <a:gd name="T2" fmla="*/ 4 w 2419"/>
                  <a:gd name="T3" fmla="*/ 1006 h 2409"/>
                  <a:gd name="T4" fmla="*/ 0 w 2419"/>
                  <a:gd name="T5" fmla="*/ 0 h 2409"/>
                  <a:gd name="T6" fmla="*/ 2415 w 2419"/>
                  <a:gd name="T7" fmla="*/ 1403 h 2409"/>
                  <a:gd name="T8" fmla="*/ 2419 w 2419"/>
                  <a:gd name="T9" fmla="*/ 2409 h 2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9" h="2409">
                    <a:moveTo>
                      <a:pt x="2419" y="2409"/>
                    </a:moveTo>
                    <a:lnTo>
                      <a:pt x="4" y="1006"/>
                    </a:lnTo>
                    <a:lnTo>
                      <a:pt x="0" y="0"/>
                    </a:lnTo>
                    <a:lnTo>
                      <a:pt x="2415" y="1403"/>
                    </a:lnTo>
                    <a:lnTo>
                      <a:pt x="2419" y="24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90" name="Freeform 21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4718099" y="4359117"/>
                <a:ext cx="769361" cy="766141"/>
              </a:xfrm>
              <a:custGeom>
                <a:avLst/>
                <a:gdLst>
                  <a:gd name="T0" fmla="*/ 2418 w 2418"/>
                  <a:gd name="T1" fmla="*/ 2410 h 2410"/>
                  <a:gd name="T2" fmla="*/ 2 w 2418"/>
                  <a:gd name="T3" fmla="*/ 1006 h 2410"/>
                  <a:gd name="T4" fmla="*/ 0 w 2418"/>
                  <a:gd name="T5" fmla="*/ 0 h 2410"/>
                  <a:gd name="T6" fmla="*/ 2415 w 2418"/>
                  <a:gd name="T7" fmla="*/ 1404 h 2410"/>
                  <a:gd name="T8" fmla="*/ 2418 w 2418"/>
                  <a:gd name="T9" fmla="*/ 2410 h 2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8" h="2410">
                    <a:moveTo>
                      <a:pt x="2418" y="2410"/>
                    </a:moveTo>
                    <a:lnTo>
                      <a:pt x="2" y="1006"/>
                    </a:lnTo>
                    <a:lnTo>
                      <a:pt x="0" y="0"/>
                    </a:lnTo>
                    <a:lnTo>
                      <a:pt x="2415" y="1404"/>
                    </a:lnTo>
                    <a:lnTo>
                      <a:pt x="2418" y="241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91" name="Freeform 21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4718099" y="3878627"/>
                <a:ext cx="1600989" cy="926305"/>
              </a:xfrm>
              <a:custGeom>
                <a:avLst/>
                <a:gdLst>
                  <a:gd name="T0" fmla="*/ 2415 w 5041"/>
                  <a:gd name="T1" fmla="*/ 2919 h 2919"/>
                  <a:gd name="T2" fmla="*/ 0 w 5041"/>
                  <a:gd name="T3" fmla="*/ 1515 h 2919"/>
                  <a:gd name="T4" fmla="*/ 2626 w 5041"/>
                  <a:gd name="T5" fmla="*/ 0 h 2919"/>
                  <a:gd name="T6" fmla="*/ 5041 w 5041"/>
                  <a:gd name="T7" fmla="*/ 1403 h 2919"/>
                  <a:gd name="T8" fmla="*/ 2415 w 5041"/>
                  <a:gd name="T9" fmla="*/ 2919 h 2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41" h="2919">
                    <a:moveTo>
                      <a:pt x="2415" y="2919"/>
                    </a:moveTo>
                    <a:lnTo>
                      <a:pt x="0" y="1515"/>
                    </a:lnTo>
                    <a:lnTo>
                      <a:pt x="2626" y="0"/>
                    </a:lnTo>
                    <a:lnTo>
                      <a:pt x="5041" y="1403"/>
                    </a:lnTo>
                    <a:lnTo>
                      <a:pt x="2415" y="2919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92" name="Freeform 21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86471" y="5161583"/>
                <a:ext cx="767250" cy="777699"/>
              </a:xfrm>
              <a:custGeom>
                <a:avLst/>
                <a:gdLst>
                  <a:gd name="T0" fmla="*/ 2417 w 2417"/>
                  <a:gd name="T1" fmla="*/ 2451 h 2451"/>
                  <a:gd name="T2" fmla="*/ 2 w 2417"/>
                  <a:gd name="T3" fmla="*/ 1047 h 2451"/>
                  <a:gd name="T4" fmla="*/ 0 w 2417"/>
                  <a:gd name="T5" fmla="*/ 0 h 2451"/>
                  <a:gd name="T6" fmla="*/ 2415 w 2417"/>
                  <a:gd name="T7" fmla="*/ 1403 h 2451"/>
                  <a:gd name="T8" fmla="*/ 2417 w 2417"/>
                  <a:gd name="T9" fmla="*/ 2451 h 2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7" h="2451">
                    <a:moveTo>
                      <a:pt x="2417" y="2451"/>
                    </a:moveTo>
                    <a:lnTo>
                      <a:pt x="2" y="1047"/>
                    </a:lnTo>
                    <a:lnTo>
                      <a:pt x="0" y="0"/>
                    </a:lnTo>
                    <a:lnTo>
                      <a:pt x="2415" y="1403"/>
                    </a:lnTo>
                    <a:lnTo>
                      <a:pt x="2417" y="2451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93" name="Freeform 21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4653721" y="2460275"/>
                <a:ext cx="3408830" cy="3479007"/>
              </a:xfrm>
              <a:custGeom>
                <a:avLst/>
                <a:gdLst>
                  <a:gd name="T0" fmla="*/ 10734 w 10736"/>
                  <a:gd name="T1" fmla="*/ 0 h 10952"/>
                  <a:gd name="T2" fmla="*/ 10736 w 10736"/>
                  <a:gd name="T3" fmla="*/ 964 h 10952"/>
                  <a:gd name="T4" fmla="*/ 8111 w 10736"/>
                  <a:gd name="T5" fmla="*/ 2479 h 10952"/>
                  <a:gd name="T6" fmla="*/ 8114 w 10736"/>
                  <a:gd name="T7" fmla="*/ 3485 h 10952"/>
                  <a:gd name="T8" fmla="*/ 5488 w 10736"/>
                  <a:gd name="T9" fmla="*/ 5001 h 10952"/>
                  <a:gd name="T10" fmla="*/ 5492 w 10736"/>
                  <a:gd name="T11" fmla="*/ 6006 h 10952"/>
                  <a:gd name="T12" fmla="*/ 2866 w 10736"/>
                  <a:gd name="T13" fmla="*/ 7522 h 10952"/>
                  <a:gd name="T14" fmla="*/ 2868 w 10736"/>
                  <a:gd name="T15" fmla="*/ 8527 h 10952"/>
                  <a:gd name="T16" fmla="*/ 243 w 10736"/>
                  <a:gd name="T17" fmla="*/ 10044 h 10952"/>
                  <a:gd name="T18" fmla="*/ 245 w 10736"/>
                  <a:gd name="T19" fmla="*/ 10811 h 10952"/>
                  <a:gd name="T20" fmla="*/ 2 w 10736"/>
                  <a:gd name="T21" fmla="*/ 10952 h 10952"/>
                  <a:gd name="T22" fmla="*/ 0 w 10736"/>
                  <a:gd name="T23" fmla="*/ 9904 h 10952"/>
                  <a:gd name="T24" fmla="*/ 2625 w 10736"/>
                  <a:gd name="T25" fmla="*/ 8389 h 10952"/>
                  <a:gd name="T26" fmla="*/ 2622 w 10736"/>
                  <a:gd name="T27" fmla="*/ 7383 h 10952"/>
                  <a:gd name="T28" fmla="*/ 5248 w 10736"/>
                  <a:gd name="T29" fmla="*/ 5867 h 10952"/>
                  <a:gd name="T30" fmla="*/ 5244 w 10736"/>
                  <a:gd name="T31" fmla="*/ 4861 h 10952"/>
                  <a:gd name="T32" fmla="*/ 7870 w 10736"/>
                  <a:gd name="T33" fmla="*/ 3346 h 10952"/>
                  <a:gd name="T34" fmla="*/ 7867 w 10736"/>
                  <a:gd name="T35" fmla="*/ 2341 h 10952"/>
                  <a:gd name="T36" fmla="*/ 10492 w 10736"/>
                  <a:gd name="T37" fmla="*/ 824 h 10952"/>
                  <a:gd name="T38" fmla="*/ 10490 w 10736"/>
                  <a:gd name="T39" fmla="*/ 141 h 10952"/>
                  <a:gd name="T40" fmla="*/ 10734 w 10736"/>
                  <a:gd name="T41" fmla="*/ 0 h 10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736" h="10952">
                    <a:moveTo>
                      <a:pt x="10734" y="0"/>
                    </a:moveTo>
                    <a:lnTo>
                      <a:pt x="10736" y="964"/>
                    </a:lnTo>
                    <a:lnTo>
                      <a:pt x="8111" y="2479"/>
                    </a:lnTo>
                    <a:lnTo>
                      <a:pt x="8114" y="3485"/>
                    </a:lnTo>
                    <a:lnTo>
                      <a:pt x="5488" y="5001"/>
                    </a:lnTo>
                    <a:lnTo>
                      <a:pt x="5492" y="6006"/>
                    </a:lnTo>
                    <a:lnTo>
                      <a:pt x="2866" y="7522"/>
                    </a:lnTo>
                    <a:lnTo>
                      <a:pt x="2868" y="8527"/>
                    </a:lnTo>
                    <a:lnTo>
                      <a:pt x="243" y="10044"/>
                    </a:lnTo>
                    <a:lnTo>
                      <a:pt x="245" y="10811"/>
                    </a:lnTo>
                    <a:lnTo>
                      <a:pt x="2" y="10952"/>
                    </a:lnTo>
                    <a:lnTo>
                      <a:pt x="0" y="9904"/>
                    </a:lnTo>
                    <a:lnTo>
                      <a:pt x="2625" y="8389"/>
                    </a:lnTo>
                    <a:lnTo>
                      <a:pt x="2622" y="7383"/>
                    </a:lnTo>
                    <a:lnTo>
                      <a:pt x="5248" y="5867"/>
                    </a:lnTo>
                    <a:lnTo>
                      <a:pt x="5244" y="4861"/>
                    </a:lnTo>
                    <a:lnTo>
                      <a:pt x="7870" y="3346"/>
                    </a:lnTo>
                    <a:lnTo>
                      <a:pt x="7867" y="2341"/>
                    </a:lnTo>
                    <a:lnTo>
                      <a:pt x="10492" y="824"/>
                    </a:lnTo>
                    <a:lnTo>
                      <a:pt x="10490" y="141"/>
                    </a:lnTo>
                    <a:lnTo>
                      <a:pt x="10734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94" name="Freeform 21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86471" y="4679443"/>
                <a:ext cx="1600989" cy="926304"/>
              </a:xfrm>
              <a:custGeom>
                <a:avLst/>
                <a:gdLst>
                  <a:gd name="T0" fmla="*/ 2415 w 5040"/>
                  <a:gd name="T1" fmla="*/ 2919 h 2919"/>
                  <a:gd name="T2" fmla="*/ 0 w 5040"/>
                  <a:gd name="T3" fmla="*/ 1516 h 2919"/>
                  <a:gd name="T4" fmla="*/ 2624 w 5040"/>
                  <a:gd name="T5" fmla="*/ 0 h 2919"/>
                  <a:gd name="T6" fmla="*/ 5040 w 5040"/>
                  <a:gd name="T7" fmla="*/ 1404 h 2919"/>
                  <a:gd name="T8" fmla="*/ 2415 w 5040"/>
                  <a:gd name="T9" fmla="*/ 2919 h 2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40" h="2919">
                    <a:moveTo>
                      <a:pt x="2415" y="2919"/>
                    </a:moveTo>
                    <a:lnTo>
                      <a:pt x="0" y="1516"/>
                    </a:lnTo>
                    <a:lnTo>
                      <a:pt x="2624" y="0"/>
                    </a:lnTo>
                    <a:lnTo>
                      <a:pt x="5040" y="1404"/>
                    </a:lnTo>
                    <a:lnTo>
                      <a:pt x="2415" y="2919"/>
                    </a:ln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95" name="Freeform 21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7605579" y="1522413"/>
                <a:ext cx="699707" cy="1132700"/>
              </a:xfrm>
              <a:custGeom>
                <a:avLst/>
                <a:gdLst>
                  <a:gd name="T0" fmla="*/ 223 w 2205"/>
                  <a:gd name="T1" fmla="*/ 0 h 3563"/>
                  <a:gd name="T2" fmla="*/ 0 w 2205"/>
                  <a:gd name="T3" fmla="*/ 130 h 3563"/>
                  <a:gd name="T4" fmla="*/ 1983 w 2205"/>
                  <a:gd name="T5" fmla="*/ 3563 h 3563"/>
                  <a:gd name="T6" fmla="*/ 2205 w 2205"/>
                  <a:gd name="T7" fmla="*/ 3433 h 3563"/>
                  <a:gd name="T8" fmla="*/ 223 w 2205"/>
                  <a:gd name="T9" fmla="*/ 0 h 3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05" h="3563">
                    <a:moveTo>
                      <a:pt x="223" y="0"/>
                    </a:moveTo>
                    <a:lnTo>
                      <a:pt x="0" y="130"/>
                    </a:lnTo>
                    <a:lnTo>
                      <a:pt x="1983" y="3563"/>
                    </a:lnTo>
                    <a:lnTo>
                      <a:pt x="2205" y="3433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96" name="Freeform 21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6971304" y="1563692"/>
                <a:ext cx="1264328" cy="1159119"/>
              </a:xfrm>
              <a:custGeom>
                <a:avLst/>
                <a:gdLst>
                  <a:gd name="T0" fmla="*/ 3978 w 3978"/>
                  <a:gd name="T1" fmla="*/ 3433 h 3651"/>
                  <a:gd name="T2" fmla="*/ 1995 w 3978"/>
                  <a:gd name="T3" fmla="*/ 0 h 3651"/>
                  <a:gd name="T4" fmla="*/ 0 w 3978"/>
                  <a:gd name="T5" fmla="*/ 1136 h 3651"/>
                  <a:gd name="T6" fmla="*/ 773 w 3978"/>
                  <a:gd name="T7" fmla="*/ 1583 h 3651"/>
                  <a:gd name="T8" fmla="*/ 775 w 3978"/>
                  <a:gd name="T9" fmla="*/ 2248 h 3651"/>
                  <a:gd name="T10" fmla="*/ 3190 w 3978"/>
                  <a:gd name="T11" fmla="*/ 3651 h 3651"/>
                  <a:gd name="T12" fmla="*/ 3188 w 3978"/>
                  <a:gd name="T13" fmla="*/ 2977 h 3651"/>
                  <a:gd name="T14" fmla="*/ 3978 w 3978"/>
                  <a:gd name="T15" fmla="*/ 3433 h 3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78" h="3651">
                    <a:moveTo>
                      <a:pt x="3978" y="3433"/>
                    </a:moveTo>
                    <a:lnTo>
                      <a:pt x="1995" y="0"/>
                    </a:lnTo>
                    <a:lnTo>
                      <a:pt x="0" y="1136"/>
                    </a:lnTo>
                    <a:lnTo>
                      <a:pt x="773" y="1583"/>
                    </a:lnTo>
                    <a:lnTo>
                      <a:pt x="775" y="2248"/>
                    </a:lnTo>
                    <a:lnTo>
                      <a:pt x="3190" y="3651"/>
                    </a:lnTo>
                    <a:lnTo>
                      <a:pt x="3188" y="2977"/>
                    </a:lnTo>
                    <a:lnTo>
                      <a:pt x="3978" y="3433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lIns="68580" tIns="34290" rIns="68580" bIns="34290"/>
              <a:lstStyle/>
              <a:p>
                <a:pPr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40968" name="Graphic 97" descr="Crawl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2412" y="5224517"/>
              <a:ext cx="801650" cy="512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69" name="Graphic 99" descr="Walk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4416" y="4435533"/>
              <a:ext cx="801650" cy="512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70" name="Graphic 101" descr="Run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2098" y="3701251"/>
              <a:ext cx="801650" cy="512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71" name="Graphic 103" descr="Trophy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6878" y="2943360"/>
              <a:ext cx="801650" cy="512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0972" name="Group 57"/>
            <p:cNvGrpSpPr>
              <a:grpSpLocks/>
            </p:cNvGrpSpPr>
            <p:nvPr/>
          </p:nvGrpSpPr>
          <p:grpSpPr bwMode="auto">
            <a:xfrm>
              <a:off x="-107217" y="3105480"/>
              <a:ext cx="2850178" cy="1687800"/>
              <a:chOff x="-549238" y="1865520"/>
              <a:chExt cx="3800236" cy="2250401"/>
            </a:xfrm>
          </p:grpSpPr>
          <p:sp>
            <p:nvSpPr>
              <p:cNvPr id="40998" name="TextBox 83"/>
              <p:cNvSpPr txBox="1">
                <a:spLocks noChangeArrowheads="1"/>
              </p:cNvSpPr>
              <p:nvPr/>
            </p:nvSpPr>
            <p:spPr bwMode="auto">
              <a:xfrm>
                <a:off x="-549238" y="1865520"/>
                <a:ext cx="2937089" cy="4514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 anchor="b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lv-LV" sz="160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Incentives</a:t>
                </a:r>
              </a:p>
            </p:txBody>
          </p:sp>
          <p:sp>
            <p:nvSpPr>
              <p:cNvPr id="85" name="TextBox 84">
                <a:extLst>
                  <a:ext uri="{FF2B5EF4-FFF2-40B4-BE49-F238E27FC236}"/>
                </a:extLst>
              </p:cNvPr>
              <p:cNvSpPr txBox="1"/>
              <p:nvPr/>
            </p:nvSpPr>
            <p:spPr>
              <a:xfrm>
                <a:off x="-195760" y="2342886"/>
                <a:ext cx="3445878" cy="1774043"/>
              </a:xfrm>
              <a:prstGeom prst="rect">
                <a:avLst/>
              </a:prstGeom>
              <a:noFill/>
            </p:spPr>
            <p:txBody>
              <a:bodyPr lIns="0" rIns="0">
                <a:spAutoFit/>
              </a:bodyPr>
              <a:lstStyle/>
              <a:p>
                <a:pPr marL="171450" indent="-171450" algn="just">
                  <a:buFont typeface="Arial" panose="020B0604020202020204" pitchFamily="34" charset="0"/>
                  <a:buChar char="•"/>
                  <a:defRPr/>
                </a:pPr>
                <a:r>
                  <a:rPr lang="en-GB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Linkage with industry associations</a:t>
                </a:r>
              </a:p>
              <a:p>
                <a:pPr marL="171450" indent="-171450" algn="just">
                  <a:buFont typeface="Arial" panose="020B0604020202020204" pitchFamily="34" charset="0"/>
                  <a:buChar char="•"/>
                  <a:defRPr/>
                </a:pPr>
                <a:r>
                  <a:rPr lang="en-GB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Priority for projects with higher co-funding from the private sector</a:t>
                </a:r>
              </a:p>
              <a:p>
                <a:pPr marL="171450" indent="-171450" algn="just">
                  <a:buFont typeface="Arial" panose="020B0604020202020204" pitchFamily="34" charset="0"/>
                  <a:buChar char="•"/>
                  <a:defRPr/>
                </a:pPr>
                <a:r>
                  <a:rPr lang="en-GB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Co-funding from the private sector as on of the results of the project</a:t>
                </a:r>
                <a:endParaRPr lang="lv-LV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171450" indent="-171450" algn="just">
                  <a:buFont typeface="Arial" panose="020B0604020202020204" pitchFamily="34" charset="0"/>
                  <a:buChar char="•"/>
                  <a:defRPr/>
                </a:pPr>
                <a:r>
                  <a:rPr lang="lv-LV" sz="1000" dirty="0" err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Priority</a:t>
                </a:r>
                <a:r>
                  <a:rPr lang="lv-LV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lv-LV" sz="1000" dirty="0" err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for</a:t>
                </a:r>
                <a:r>
                  <a:rPr lang="lv-LV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lv-LV" sz="1000" dirty="0" err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projects</a:t>
                </a:r>
                <a:r>
                  <a:rPr lang="lv-LV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lv-LV" sz="1000" dirty="0" err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with</a:t>
                </a:r>
                <a:r>
                  <a:rPr lang="lv-LV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lv-LV" sz="1000" dirty="0" err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higher</a:t>
                </a:r>
                <a:r>
                  <a:rPr lang="lv-LV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lv-LV" sz="1000" dirty="0" err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socioeconomic</a:t>
                </a:r>
                <a:r>
                  <a:rPr lang="lv-LV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lv-LV" sz="1000" dirty="0" err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impact</a:t>
                </a:r>
                <a:endParaRPr lang="en-GB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171450" indent="-171450" algn="just">
                  <a:buFont typeface="Arial" panose="020B0604020202020204" pitchFamily="34" charset="0"/>
                  <a:buChar char="•"/>
                  <a:defRPr/>
                </a:pPr>
                <a:endParaRPr lang="en-GB" sz="105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grpSp>
          <p:nvGrpSpPr>
            <p:cNvPr id="40973" name="Group 58"/>
            <p:cNvGrpSpPr>
              <a:grpSpLocks/>
            </p:cNvGrpSpPr>
            <p:nvPr/>
          </p:nvGrpSpPr>
          <p:grpSpPr bwMode="auto">
            <a:xfrm>
              <a:off x="3044168" y="3927011"/>
              <a:ext cx="413963" cy="518311"/>
              <a:chOff x="7793732" y="1292974"/>
              <a:chExt cx="551951" cy="691082"/>
            </a:xfrm>
          </p:grpSpPr>
          <p:cxnSp>
            <p:nvCxnSpPr>
              <p:cNvPr id="81" name="Straight Connector 80">
                <a:extLst>
                  <a:ext uri="{FF2B5EF4-FFF2-40B4-BE49-F238E27FC236}"/>
                </a:extLst>
              </p:cNvPr>
              <p:cNvCxnSpPr/>
              <p:nvPr/>
            </p:nvCxnSpPr>
            <p:spPr>
              <a:xfrm>
                <a:off x="7793403" y="1293127"/>
                <a:ext cx="516458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/>
                </a:extLst>
              </p:cNvPr>
              <p:cNvCxnSpPr/>
              <p:nvPr/>
            </p:nvCxnSpPr>
            <p:spPr>
              <a:xfrm>
                <a:off x="8309861" y="1293127"/>
                <a:ext cx="0" cy="609695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Oval 82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8265411" y="1902822"/>
                <a:ext cx="80432" cy="8044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grpSp>
          <p:nvGrpSpPr>
            <p:cNvPr id="40974" name="Group 59"/>
            <p:cNvGrpSpPr>
              <a:grpSpLocks/>
            </p:cNvGrpSpPr>
            <p:nvPr/>
          </p:nvGrpSpPr>
          <p:grpSpPr bwMode="auto">
            <a:xfrm>
              <a:off x="4345021" y="5796333"/>
              <a:ext cx="2826276" cy="1079239"/>
              <a:chOff x="406168" y="2334553"/>
              <a:chExt cx="3768367" cy="1438985"/>
            </a:xfrm>
          </p:grpSpPr>
          <p:sp>
            <p:nvSpPr>
              <p:cNvPr id="40993" name="TextBox 78"/>
              <p:cNvSpPr txBox="1">
                <a:spLocks noChangeArrowheads="1"/>
              </p:cNvSpPr>
              <p:nvPr/>
            </p:nvSpPr>
            <p:spPr bwMode="auto">
              <a:xfrm>
                <a:off x="410596" y="2334553"/>
                <a:ext cx="2937087" cy="451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 anchor="b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lv-LV" sz="160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RIS3 programme</a:t>
                </a:r>
              </a:p>
            </p:txBody>
          </p:sp>
          <p:sp>
            <p:nvSpPr>
              <p:cNvPr id="80" name="TextBox 79">
                <a:extLst>
                  <a:ext uri="{FF2B5EF4-FFF2-40B4-BE49-F238E27FC236}"/>
                </a:extLst>
              </p:cNvPr>
              <p:cNvSpPr txBox="1"/>
              <p:nvPr/>
            </p:nvSpPr>
            <p:spPr>
              <a:xfrm>
                <a:off x="407008" y="2789135"/>
                <a:ext cx="3767607" cy="984403"/>
              </a:xfrm>
              <a:prstGeom prst="rect">
                <a:avLst/>
              </a:prstGeom>
              <a:noFill/>
            </p:spPr>
            <p:txBody>
              <a:bodyPr lIns="0" rIns="0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ü"/>
                  <a:defRPr/>
                </a:pPr>
                <a:r>
                  <a:rPr lang="en-GB" sz="105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Practical research in scientific groups</a:t>
                </a:r>
                <a:endParaRPr lang="lv-LV" sz="105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171450" indent="-171450">
                  <a:buFont typeface="Wingdings" panose="05000000000000000000" pitchFamily="2" charset="2"/>
                  <a:buChar char="ü"/>
                  <a:defRPr/>
                </a:pPr>
                <a:r>
                  <a:rPr lang="en-GB" sz="105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Post-doctoral grants</a:t>
                </a:r>
                <a:endParaRPr lang="lv-LV" sz="105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171450" indent="-171450">
                  <a:buFont typeface="Wingdings" panose="05000000000000000000" pitchFamily="2" charset="2"/>
                  <a:buChar char="ü"/>
                  <a:defRPr/>
                </a:pPr>
                <a:r>
                  <a:rPr lang="lv-LV" sz="1050" dirty="0" err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Innovation</a:t>
                </a:r>
                <a:r>
                  <a:rPr lang="lv-LV" sz="105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grants </a:t>
                </a:r>
                <a:r>
                  <a:rPr lang="lv-LV" sz="1050" dirty="0" err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for</a:t>
                </a:r>
                <a:r>
                  <a:rPr lang="lv-LV" sz="105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students</a:t>
                </a:r>
                <a:endParaRPr lang="en-US" sz="105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eaLnBrk="1" hangingPunct="1">
                  <a:defRPr/>
                </a:pPr>
                <a:endParaRPr lang="en-GB" sz="105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grpSp>
          <p:nvGrpSpPr>
            <p:cNvPr id="40975" name="Group 60"/>
            <p:cNvGrpSpPr>
              <a:grpSpLocks/>
            </p:cNvGrpSpPr>
            <p:nvPr/>
          </p:nvGrpSpPr>
          <p:grpSpPr bwMode="auto">
            <a:xfrm flipH="1" flipV="1">
              <a:off x="3281685" y="5745219"/>
              <a:ext cx="925830" cy="521208"/>
              <a:chOff x="7468299" y="1280503"/>
              <a:chExt cx="1233504" cy="691739"/>
            </a:xfrm>
          </p:grpSpPr>
          <p:cxnSp>
            <p:nvCxnSpPr>
              <p:cNvPr id="76" name="Straight Connector 75">
                <a:extLst>
                  <a:ext uri="{FF2B5EF4-FFF2-40B4-BE49-F238E27FC236}"/>
                </a:extLst>
              </p:cNvPr>
              <p:cNvCxnSpPr/>
              <p:nvPr/>
            </p:nvCxnSpPr>
            <p:spPr>
              <a:xfrm flipV="1">
                <a:off x="7468266" y="1281232"/>
                <a:ext cx="1192875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/>
                </a:extLst>
              </p:cNvPr>
              <p:cNvCxnSpPr/>
              <p:nvPr/>
            </p:nvCxnSpPr>
            <p:spPr>
              <a:xfrm>
                <a:off x="8661141" y="1281232"/>
                <a:ext cx="0" cy="611097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Oval 77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8620955" y="1892329"/>
                <a:ext cx="80371" cy="80075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grpSp>
          <p:nvGrpSpPr>
            <p:cNvPr id="40976" name="Group 61"/>
            <p:cNvGrpSpPr>
              <a:grpSpLocks/>
            </p:cNvGrpSpPr>
            <p:nvPr/>
          </p:nvGrpSpPr>
          <p:grpSpPr bwMode="auto">
            <a:xfrm>
              <a:off x="6219791" y="3887014"/>
              <a:ext cx="2585077" cy="1510827"/>
              <a:chOff x="230942" y="2314237"/>
              <a:chExt cx="3446769" cy="2014438"/>
            </a:xfrm>
          </p:grpSpPr>
          <p:sp>
            <p:nvSpPr>
              <p:cNvPr id="40988" name="TextBox 73"/>
              <p:cNvSpPr txBox="1">
                <a:spLocks noChangeArrowheads="1"/>
              </p:cNvSpPr>
              <p:nvPr/>
            </p:nvSpPr>
            <p:spPr bwMode="auto">
              <a:xfrm>
                <a:off x="328682" y="2314237"/>
                <a:ext cx="2937086" cy="4514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 anchor="b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lv-LV" altLang="lv-LV" sz="160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Results</a:t>
                </a:r>
                <a:endParaRPr lang="en-GB" altLang="lv-LV" sz="160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40989" name="TextBox 74"/>
              <p:cNvSpPr txBox="1">
                <a:spLocks noChangeArrowheads="1"/>
              </p:cNvSpPr>
              <p:nvPr/>
            </p:nvSpPr>
            <p:spPr bwMode="auto">
              <a:xfrm>
                <a:off x="230942" y="2769272"/>
                <a:ext cx="3446769" cy="1559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v-LV" altLang="lv-LV" sz="100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74 signed research contracts for practical research projects that plans to achieve 2,7 MEUR private co-funding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lv-LV" altLang="lv-LV" sz="100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v-LV" altLang="lv-LV" sz="100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141 aproved project proposals in post-doctoral grants that plans to achieve -0,4 MEUR private co-funding</a:t>
                </a:r>
              </a:p>
            </p:txBody>
          </p:sp>
        </p:grpSp>
        <p:grpSp>
          <p:nvGrpSpPr>
            <p:cNvPr id="40977" name="Group 62"/>
            <p:cNvGrpSpPr>
              <a:grpSpLocks/>
            </p:cNvGrpSpPr>
            <p:nvPr/>
          </p:nvGrpSpPr>
          <p:grpSpPr bwMode="auto">
            <a:xfrm flipH="1" flipV="1">
              <a:off x="5537349" y="4161999"/>
              <a:ext cx="504197" cy="523772"/>
              <a:chOff x="7697666" y="864533"/>
              <a:chExt cx="671752" cy="695142"/>
            </a:xfrm>
          </p:grpSpPr>
          <p:cxnSp>
            <p:nvCxnSpPr>
              <p:cNvPr id="71" name="Straight Connector 70">
                <a:extLst>
                  <a:ext uri="{FF2B5EF4-FFF2-40B4-BE49-F238E27FC236}"/>
                </a:extLst>
              </p:cNvPr>
              <p:cNvCxnSpPr/>
              <p:nvPr/>
            </p:nvCxnSpPr>
            <p:spPr>
              <a:xfrm flipV="1">
                <a:off x="7698295" y="864137"/>
                <a:ext cx="632393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/>
                </a:extLst>
              </p:cNvPr>
              <p:cNvCxnSpPr/>
              <p:nvPr/>
            </p:nvCxnSpPr>
            <p:spPr>
              <a:xfrm>
                <a:off x="8328572" y="864137"/>
                <a:ext cx="0" cy="611097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Oval 72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8288388" y="1479449"/>
                <a:ext cx="80371" cy="80075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grpSp>
          <p:nvGrpSpPr>
            <p:cNvPr id="40978" name="Group 63"/>
            <p:cNvGrpSpPr>
              <a:grpSpLocks/>
            </p:cNvGrpSpPr>
            <p:nvPr/>
          </p:nvGrpSpPr>
          <p:grpSpPr bwMode="auto">
            <a:xfrm>
              <a:off x="2253008" y="2123491"/>
              <a:ext cx="2613773" cy="783872"/>
              <a:chOff x="-270936" y="2588278"/>
              <a:chExt cx="3485030" cy="1045164"/>
            </a:xfrm>
          </p:grpSpPr>
          <p:sp>
            <p:nvSpPr>
              <p:cNvPr id="40983" name="TextBox 68"/>
              <p:cNvSpPr txBox="1">
                <a:spLocks noChangeArrowheads="1"/>
              </p:cNvSpPr>
              <p:nvPr/>
            </p:nvSpPr>
            <p:spPr bwMode="auto">
              <a:xfrm>
                <a:off x="-270936" y="2588278"/>
                <a:ext cx="2937088" cy="4514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 anchor="b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lv-LV" sz="160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RIS3 indicator</a:t>
                </a:r>
              </a:p>
            </p:txBody>
          </p:sp>
          <p:sp>
            <p:nvSpPr>
              <p:cNvPr id="40984" name="TextBox 69"/>
              <p:cNvSpPr txBox="1">
                <a:spLocks noChangeArrowheads="1"/>
              </p:cNvSpPr>
              <p:nvPr/>
            </p:nvSpPr>
            <p:spPr bwMode="auto">
              <a:xfrm>
                <a:off x="-232459" y="3058925"/>
                <a:ext cx="3446553" cy="574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FontTx/>
                  <a:buNone/>
                </a:pPr>
                <a:r>
                  <a:rPr lang="lv-LV" altLang="lv-LV" sz="110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Private sector co-funding of R&amp;D projects (EUR)</a:t>
                </a:r>
                <a:endParaRPr lang="en-GB" altLang="lv-LV" sz="110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  <p:grpSp>
          <p:nvGrpSpPr>
            <p:cNvPr id="40979" name="Group 64"/>
            <p:cNvGrpSpPr>
              <a:grpSpLocks/>
            </p:cNvGrpSpPr>
            <p:nvPr/>
          </p:nvGrpSpPr>
          <p:grpSpPr bwMode="auto">
            <a:xfrm>
              <a:off x="4951591" y="2393602"/>
              <a:ext cx="925128" cy="518804"/>
              <a:chOff x="7468299" y="1280503"/>
              <a:chExt cx="1233504" cy="691739"/>
            </a:xfrm>
          </p:grpSpPr>
          <p:cxnSp>
            <p:nvCxnSpPr>
              <p:cNvPr id="66" name="Straight Connector 65">
                <a:extLst>
                  <a:ext uri="{FF2B5EF4-FFF2-40B4-BE49-F238E27FC236}"/>
                </a:extLst>
              </p:cNvPr>
              <p:cNvCxnSpPr/>
              <p:nvPr/>
            </p:nvCxnSpPr>
            <p:spPr>
              <a:xfrm flipV="1">
                <a:off x="7468934" y="1280184"/>
                <a:ext cx="1191663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/>
                </a:extLst>
              </p:cNvPr>
              <p:cNvCxnSpPr/>
              <p:nvPr/>
            </p:nvCxnSpPr>
            <p:spPr>
              <a:xfrm>
                <a:off x="8660597" y="1280184"/>
                <a:ext cx="0" cy="611813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Oval 67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8620382" y="1891997"/>
                <a:ext cx="80432" cy="8044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sp>
        <p:nvSpPr>
          <p:cNvPr id="40964" name="Title 1"/>
          <p:cNvSpPr txBox="1">
            <a:spLocks/>
          </p:cNvSpPr>
          <p:nvPr/>
        </p:nvSpPr>
        <p:spPr bwMode="auto">
          <a:xfrm>
            <a:off x="3468688" y="403225"/>
            <a:ext cx="672465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lv-LV" sz="2400">
                <a:solidFill>
                  <a:srgbClr val="79698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altLang="lv-LV" sz="240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GB" altLang="lv-LV" sz="240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GB" altLang="lv-LV" sz="2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965" name="Title 1"/>
          <p:cNvSpPr txBox="1">
            <a:spLocks/>
          </p:cNvSpPr>
          <p:nvPr/>
        </p:nvSpPr>
        <p:spPr bwMode="auto">
          <a:xfrm>
            <a:off x="3262314" y="355600"/>
            <a:ext cx="6726237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lv-LV" altLang="lv-LV" sz="2800">
                <a:latin typeface="Candara" pitchFamily="34" charset="0"/>
                <a:ea typeface="Verdana" pitchFamily="34" charset="0"/>
                <a:cs typeface="Verdana" pitchFamily="34" charset="0"/>
              </a:rPr>
              <a:t>Incentives in funding </a:t>
            </a:r>
            <a:r>
              <a:rPr lang="en-GB" altLang="lv-LV" sz="2800">
                <a:latin typeface="Candara" pitchFamily="34" charset="0"/>
                <a:ea typeface="Verdana" pitchFamily="34" charset="0"/>
                <a:cs typeface="Verdana" pitchFamily="34" charset="0"/>
              </a:rPr>
              <a:t>programmes </a:t>
            </a:r>
            <a:r>
              <a:rPr lang="lv-LV" altLang="lv-LV" sz="2800">
                <a:latin typeface="Candara" pitchFamily="34" charset="0"/>
                <a:ea typeface="Verdana" pitchFamily="34" charset="0"/>
                <a:cs typeface="Verdana" pitchFamily="34" charset="0"/>
              </a:rPr>
              <a:t>towards RIS3 indicators (1)</a:t>
            </a:r>
            <a:endParaRPr lang="en-GB" altLang="lv-LV" sz="2800">
              <a:latin typeface="Candar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978276" y="1638300"/>
            <a:ext cx="2754313" cy="95885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175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6B8DFB4-2A0B-40DC-B5DF-102425285DED}" type="slidenum">
              <a:rPr lang="en-GB" altLang="en-US" smtClean="0"/>
              <a:pPr/>
              <a:t>9</a:t>
            </a:fld>
            <a:endParaRPr lang="en-GB" altLang="en-US"/>
          </a:p>
        </p:txBody>
      </p:sp>
      <p:grpSp>
        <p:nvGrpSpPr>
          <p:cNvPr id="41987" name="Group 2"/>
          <p:cNvGrpSpPr>
            <a:grpSpLocks/>
          </p:cNvGrpSpPr>
          <p:nvPr/>
        </p:nvGrpSpPr>
        <p:grpSpPr bwMode="auto">
          <a:xfrm>
            <a:off x="1673226" y="1601789"/>
            <a:ext cx="8912225" cy="4535487"/>
            <a:chOff x="-107217" y="2017068"/>
            <a:chExt cx="8912085" cy="4535338"/>
          </a:xfrm>
        </p:grpSpPr>
        <p:grpSp>
          <p:nvGrpSpPr>
            <p:cNvPr id="41991" name="Group 3"/>
            <p:cNvGrpSpPr>
              <a:grpSpLocks/>
            </p:cNvGrpSpPr>
            <p:nvPr/>
          </p:nvGrpSpPr>
          <p:grpSpPr bwMode="auto">
            <a:xfrm>
              <a:off x="1333410" y="2017068"/>
              <a:ext cx="6645552" cy="4246795"/>
              <a:chOff x="3886994" y="1522413"/>
              <a:chExt cx="4418013" cy="4416426"/>
            </a:xfrm>
          </p:grpSpPr>
          <p:sp>
            <p:nvSpPr>
              <p:cNvPr id="37" name="Freeform 20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6384520" y="2278505"/>
                <a:ext cx="1599934" cy="926129"/>
              </a:xfrm>
              <a:custGeom>
                <a:avLst/>
                <a:gdLst>
                  <a:gd name="T0" fmla="*/ 2415 w 5040"/>
                  <a:gd name="T1" fmla="*/ 2920 h 2920"/>
                  <a:gd name="T2" fmla="*/ 0 w 5040"/>
                  <a:gd name="T3" fmla="*/ 1516 h 2920"/>
                  <a:gd name="T4" fmla="*/ 2625 w 5040"/>
                  <a:gd name="T5" fmla="*/ 0 h 2920"/>
                  <a:gd name="T6" fmla="*/ 5040 w 5040"/>
                  <a:gd name="T7" fmla="*/ 1403 h 2920"/>
                  <a:gd name="T8" fmla="*/ 2415 w 5040"/>
                  <a:gd name="T9" fmla="*/ 2920 h 2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40" h="2920">
                    <a:moveTo>
                      <a:pt x="2415" y="2920"/>
                    </a:moveTo>
                    <a:lnTo>
                      <a:pt x="0" y="1516"/>
                    </a:lnTo>
                    <a:lnTo>
                      <a:pt x="2625" y="0"/>
                    </a:lnTo>
                    <a:lnTo>
                      <a:pt x="5040" y="1403"/>
                    </a:lnTo>
                    <a:lnTo>
                      <a:pt x="2415" y="292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8" name="Freeform 210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6384520" y="2758903"/>
                <a:ext cx="768306" cy="765997"/>
              </a:xfrm>
              <a:custGeom>
                <a:avLst/>
                <a:gdLst>
                  <a:gd name="T0" fmla="*/ 2418 w 2418"/>
                  <a:gd name="T1" fmla="*/ 2409 h 2409"/>
                  <a:gd name="T2" fmla="*/ 3 w 2418"/>
                  <a:gd name="T3" fmla="*/ 1005 h 2409"/>
                  <a:gd name="T4" fmla="*/ 0 w 2418"/>
                  <a:gd name="T5" fmla="*/ 0 h 2409"/>
                  <a:gd name="T6" fmla="*/ 2415 w 2418"/>
                  <a:gd name="T7" fmla="*/ 1404 h 2409"/>
                  <a:gd name="T8" fmla="*/ 2418 w 2418"/>
                  <a:gd name="T9" fmla="*/ 2409 h 2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8" h="2409">
                    <a:moveTo>
                      <a:pt x="2418" y="2409"/>
                    </a:moveTo>
                    <a:lnTo>
                      <a:pt x="3" y="1005"/>
                    </a:lnTo>
                    <a:lnTo>
                      <a:pt x="0" y="0"/>
                    </a:lnTo>
                    <a:lnTo>
                      <a:pt x="2415" y="1404"/>
                    </a:lnTo>
                    <a:lnTo>
                      <a:pt x="2418" y="2409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9" name="Freeform 211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551837" y="3077519"/>
                <a:ext cx="1600989" cy="927781"/>
              </a:xfrm>
              <a:custGeom>
                <a:avLst/>
                <a:gdLst>
                  <a:gd name="T0" fmla="*/ 2415 w 5041"/>
                  <a:gd name="T1" fmla="*/ 2919 h 2919"/>
                  <a:gd name="T2" fmla="*/ 0 w 5041"/>
                  <a:gd name="T3" fmla="*/ 1516 h 2919"/>
                  <a:gd name="T4" fmla="*/ 2626 w 5041"/>
                  <a:gd name="T5" fmla="*/ 0 h 2919"/>
                  <a:gd name="T6" fmla="*/ 5041 w 5041"/>
                  <a:gd name="T7" fmla="*/ 1404 h 2919"/>
                  <a:gd name="T8" fmla="*/ 2415 w 5041"/>
                  <a:gd name="T9" fmla="*/ 2919 h 2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41" h="2919">
                    <a:moveTo>
                      <a:pt x="2415" y="2919"/>
                    </a:moveTo>
                    <a:lnTo>
                      <a:pt x="0" y="1516"/>
                    </a:lnTo>
                    <a:lnTo>
                      <a:pt x="2626" y="0"/>
                    </a:lnTo>
                    <a:lnTo>
                      <a:pt x="5041" y="1404"/>
                    </a:lnTo>
                    <a:lnTo>
                      <a:pt x="2415" y="291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0" name="Freeform 212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5551837" y="3559569"/>
                <a:ext cx="767250" cy="764346"/>
              </a:xfrm>
              <a:custGeom>
                <a:avLst/>
                <a:gdLst>
                  <a:gd name="T0" fmla="*/ 2419 w 2419"/>
                  <a:gd name="T1" fmla="*/ 2409 h 2409"/>
                  <a:gd name="T2" fmla="*/ 4 w 2419"/>
                  <a:gd name="T3" fmla="*/ 1006 h 2409"/>
                  <a:gd name="T4" fmla="*/ 0 w 2419"/>
                  <a:gd name="T5" fmla="*/ 0 h 2409"/>
                  <a:gd name="T6" fmla="*/ 2415 w 2419"/>
                  <a:gd name="T7" fmla="*/ 1403 h 2409"/>
                  <a:gd name="T8" fmla="*/ 2419 w 2419"/>
                  <a:gd name="T9" fmla="*/ 2409 h 2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9" h="2409">
                    <a:moveTo>
                      <a:pt x="2419" y="2409"/>
                    </a:moveTo>
                    <a:lnTo>
                      <a:pt x="4" y="1006"/>
                    </a:lnTo>
                    <a:lnTo>
                      <a:pt x="0" y="0"/>
                    </a:lnTo>
                    <a:lnTo>
                      <a:pt x="2415" y="1403"/>
                    </a:lnTo>
                    <a:lnTo>
                      <a:pt x="2419" y="24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1" name="Freeform 213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4718099" y="4358583"/>
                <a:ext cx="769361" cy="765997"/>
              </a:xfrm>
              <a:custGeom>
                <a:avLst/>
                <a:gdLst>
                  <a:gd name="T0" fmla="*/ 2418 w 2418"/>
                  <a:gd name="T1" fmla="*/ 2410 h 2410"/>
                  <a:gd name="T2" fmla="*/ 2 w 2418"/>
                  <a:gd name="T3" fmla="*/ 1006 h 2410"/>
                  <a:gd name="T4" fmla="*/ 0 w 2418"/>
                  <a:gd name="T5" fmla="*/ 0 h 2410"/>
                  <a:gd name="T6" fmla="*/ 2415 w 2418"/>
                  <a:gd name="T7" fmla="*/ 1404 h 2410"/>
                  <a:gd name="T8" fmla="*/ 2418 w 2418"/>
                  <a:gd name="T9" fmla="*/ 2410 h 2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8" h="2410">
                    <a:moveTo>
                      <a:pt x="2418" y="2410"/>
                    </a:moveTo>
                    <a:lnTo>
                      <a:pt x="2" y="1006"/>
                    </a:lnTo>
                    <a:lnTo>
                      <a:pt x="0" y="0"/>
                    </a:lnTo>
                    <a:lnTo>
                      <a:pt x="2415" y="1404"/>
                    </a:lnTo>
                    <a:lnTo>
                      <a:pt x="2418" y="241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2" name="Freeform 214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4718099" y="3878183"/>
                <a:ext cx="1600989" cy="926130"/>
              </a:xfrm>
              <a:custGeom>
                <a:avLst/>
                <a:gdLst>
                  <a:gd name="T0" fmla="*/ 2415 w 5041"/>
                  <a:gd name="T1" fmla="*/ 2919 h 2919"/>
                  <a:gd name="T2" fmla="*/ 0 w 5041"/>
                  <a:gd name="T3" fmla="*/ 1515 h 2919"/>
                  <a:gd name="T4" fmla="*/ 2626 w 5041"/>
                  <a:gd name="T5" fmla="*/ 0 h 2919"/>
                  <a:gd name="T6" fmla="*/ 5041 w 5041"/>
                  <a:gd name="T7" fmla="*/ 1403 h 2919"/>
                  <a:gd name="T8" fmla="*/ 2415 w 5041"/>
                  <a:gd name="T9" fmla="*/ 2919 h 2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41" h="2919">
                    <a:moveTo>
                      <a:pt x="2415" y="2919"/>
                    </a:moveTo>
                    <a:lnTo>
                      <a:pt x="0" y="1515"/>
                    </a:lnTo>
                    <a:lnTo>
                      <a:pt x="2626" y="0"/>
                    </a:lnTo>
                    <a:lnTo>
                      <a:pt x="5041" y="1403"/>
                    </a:lnTo>
                    <a:lnTo>
                      <a:pt x="2415" y="2919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3" name="Freeform 215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86471" y="5160899"/>
                <a:ext cx="767250" cy="777552"/>
              </a:xfrm>
              <a:custGeom>
                <a:avLst/>
                <a:gdLst>
                  <a:gd name="T0" fmla="*/ 2417 w 2417"/>
                  <a:gd name="T1" fmla="*/ 2451 h 2451"/>
                  <a:gd name="T2" fmla="*/ 2 w 2417"/>
                  <a:gd name="T3" fmla="*/ 1047 h 2451"/>
                  <a:gd name="T4" fmla="*/ 0 w 2417"/>
                  <a:gd name="T5" fmla="*/ 0 h 2451"/>
                  <a:gd name="T6" fmla="*/ 2415 w 2417"/>
                  <a:gd name="T7" fmla="*/ 1403 h 2451"/>
                  <a:gd name="T8" fmla="*/ 2417 w 2417"/>
                  <a:gd name="T9" fmla="*/ 2451 h 2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7" h="2451">
                    <a:moveTo>
                      <a:pt x="2417" y="2451"/>
                    </a:moveTo>
                    <a:lnTo>
                      <a:pt x="2" y="1047"/>
                    </a:lnTo>
                    <a:lnTo>
                      <a:pt x="0" y="0"/>
                    </a:lnTo>
                    <a:lnTo>
                      <a:pt x="2415" y="1403"/>
                    </a:lnTo>
                    <a:lnTo>
                      <a:pt x="2417" y="2451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4" name="Freeform 216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4653721" y="2460099"/>
                <a:ext cx="3408830" cy="3478352"/>
              </a:xfrm>
              <a:custGeom>
                <a:avLst/>
                <a:gdLst>
                  <a:gd name="T0" fmla="*/ 10734 w 10736"/>
                  <a:gd name="T1" fmla="*/ 0 h 10952"/>
                  <a:gd name="T2" fmla="*/ 10736 w 10736"/>
                  <a:gd name="T3" fmla="*/ 964 h 10952"/>
                  <a:gd name="T4" fmla="*/ 8111 w 10736"/>
                  <a:gd name="T5" fmla="*/ 2479 h 10952"/>
                  <a:gd name="T6" fmla="*/ 8114 w 10736"/>
                  <a:gd name="T7" fmla="*/ 3485 h 10952"/>
                  <a:gd name="T8" fmla="*/ 5488 w 10736"/>
                  <a:gd name="T9" fmla="*/ 5001 h 10952"/>
                  <a:gd name="T10" fmla="*/ 5492 w 10736"/>
                  <a:gd name="T11" fmla="*/ 6006 h 10952"/>
                  <a:gd name="T12" fmla="*/ 2866 w 10736"/>
                  <a:gd name="T13" fmla="*/ 7522 h 10952"/>
                  <a:gd name="T14" fmla="*/ 2868 w 10736"/>
                  <a:gd name="T15" fmla="*/ 8527 h 10952"/>
                  <a:gd name="T16" fmla="*/ 243 w 10736"/>
                  <a:gd name="T17" fmla="*/ 10044 h 10952"/>
                  <a:gd name="T18" fmla="*/ 245 w 10736"/>
                  <a:gd name="T19" fmla="*/ 10811 h 10952"/>
                  <a:gd name="T20" fmla="*/ 2 w 10736"/>
                  <a:gd name="T21" fmla="*/ 10952 h 10952"/>
                  <a:gd name="T22" fmla="*/ 0 w 10736"/>
                  <a:gd name="T23" fmla="*/ 9904 h 10952"/>
                  <a:gd name="T24" fmla="*/ 2625 w 10736"/>
                  <a:gd name="T25" fmla="*/ 8389 h 10952"/>
                  <a:gd name="T26" fmla="*/ 2622 w 10736"/>
                  <a:gd name="T27" fmla="*/ 7383 h 10952"/>
                  <a:gd name="T28" fmla="*/ 5248 w 10736"/>
                  <a:gd name="T29" fmla="*/ 5867 h 10952"/>
                  <a:gd name="T30" fmla="*/ 5244 w 10736"/>
                  <a:gd name="T31" fmla="*/ 4861 h 10952"/>
                  <a:gd name="T32" fmla="*/ 7870 w 10736"/>
                  <a:gd name="T33" fmla="*/ 3346 h 10952"/>
                  <a:gd name="T34" fmla="*/ 7867 w 10736"/>
                  <a:gd name="T35" fmla="*/ 2341 h 10952"/>
                  <a:gd name="T36" fmla="*/ 10492 w 10736"/>
                  <a:gd name="T37" fmla="*/ 824 h 10952"/>
                  <a:gd name="T38" fmla="*/ 10490 w 10736"/>
                  <a:gd name="T39" fmla="*/ 141 h 10952"/>
                  <a:gd name="T40" fmla="*/ 10734 w 10736"/>
                  <a:gd name="T41" fmla="*/ 0 h 10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736" h="10952">
                    <a:moveTo>
                      <a:pt x="10734" y="0"/>
                    </a:moveTo>
                    <a:lnTo>
                      <a:pt x="10736" y="964"/>
                    </a:lnTo>
                    <a:lnTo>
                      <a:pt x="8111" y="2479"/>
                    </a:lnTo>
                    <a:lnTo>
                      <a:pt x="8114" y="3485"/>
                    </a:lnTo>
                    <a:lnTo>
                      <a:pt x="5488" y="5001"/>
                    </a:lnTo>
                    <a:lnTo>
                      <a:pt x="5492" y="6006"/>
                    </a:lnTo>
                    <a:lnTo>
                      <a:pt x="2866" y="7522"/>
                    </a:lnTo>
                    <a:lnTo>
                      <a:pt x="2868" y="8527"/>
                    </a:lnTo>
                    <a:lnTo>
                      <a:pt x="243" y="10044"/>
                    </a:lnTo>
                    <a:lnTo>
                      <a:pt x="245" y="10811"/>
                    </a:lnTo>
                    <a:lnTo>
                      <a:pt x="2" y="10952"/>
                    </a:lnTo>
                    <a:lnTo>
                      <a:pt x="0" y="9904"/>
                    </a:lnTo>
                    <a:lnTo>
                      <a:pt x="2625" y="8389"/>
                    </a:lnTo>
                    <a:lnTo>
                      <a:pt x="2622" y="7383"/>
                    </a:lnTo>
                    <a:lnTo>
                      <a:pt x="5248" y="5867"/>
                    </a:lnTo>
                    <a:lnTo>
                      <a:pt x="5244" y="4861"/>
                    </a:lnTo>
                    <a:lnTo>
                      <a:pt x="7870" y="3346"/>
                    </a:lnTo>
                    <a:lnTo>
                      <a:pt x="7867" y="2341"/>
                    </a:lnTo>
                    <a:lnTo>
                      <a:pt x="10492" y="824"/>
                    </a:lnTo>
                    <a:lnTo>
                      <a:pt x="10490" y="141"/>
                    </a:lnTo>
                    <a:lnTo>
                      <a:pt x="10734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5" name="Freeform 217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3886471" y="4678849"/>
                <a:ext cx="1600989" cy="926129"/>
              </a:xfrm>
              <a:custGeom>
                <a:avLst/>
                <a:gdLst>
                  <a:gd name="T0" fmla="*/ 2415 w 5040"/>
                  <a:gd name="T1" fmla="*/ 2919 h 2919"/>
                  <a:gd name="T2" fmla="*/ 0 w 5040"/>
                  <a:gd name="T3" fmla="*/ 1516 h 2919"/>
                  <a:gd name="T4" fmla="*/ 2624 w 5040"/>
                  <a:gd name="T5" fmla="*/ 0 h 2919"/>
                  <a:gd name="T6" fmla="*/ 5040 w 5040"/>
                  <a:gd name="T7" fmla="*/ 1404 h 2919"/>
                  <a:gd name="T8" fmla="*/ 2415 w 5040"/>
                  <a:gd name="T9" fmla="*/ 2919 h 2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40" h="2919">
                    <a:moveTo>
                      <a:pt x="2415" y="2919"/>
                    </a:moveTo>
                    <a:lnTo>
                      <a:pt x="0" y="1516"/>
                    </a:lnTo>
                    <a:lnTo>
                      <a:pt x="2624" y="0"/>
                    </a:lnTo>
                    <a:lnTo>
                      <a:pt x="5040" y="1404"/>
                    </a:lnTo>
                    <a:lnTo>
                      <a:pt x="2415" y="2919"/>
                    </a:ln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6" name="Freeform 218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7605579" y="1522413"/>
                <a:ext cx="699707" cy="1132487"/>
              </a:xfrm>
              <a:custGeom>
                <a:avLst/>
                <a:gdLst>
                  <a:gd name="T0" fmla="*/ 223 w 2205"/>
                  <a:gd name="T1" fmla="*/ 0 h 3563"/>
                  <a:gd name="T2" fmla="*/ 0 w 2205"/>
                  <a:gd name="T3" fmla="*/ 130 h 3563"/>
                  <a:gd name="T4" fmla="*/ 1983 w 2205"/>
                  <a:gd name="T5" fmla="*/ 3563 h 3563"/>
                  <a:gd name="T6" fmla="*/ 2205 w 2205"/>
                  <a:gd name="T7" fmla="*/ 3433 h 3563"/>
                  <a:gd name="T8" fmla="*/ 223 w 2205"/>
                  <a:gd name="T9" fmla="*/ 0 h 3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05" h="3563">
                    <a:moveTo>
                      <a:pt x="223" y="0"/>
                    </a:moveTo>
                    <a:lnTo>
                      <a:pt x="0" y="130"/>
                    </a:lnTo>
                    <a:lnTo>
                      <a:pt x="1983" y="3563"/>
                    </a:lnTo>
                    <a:lnTo>
                      <a:pt x="2205" y="3433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7" name="Freeform 219">
                <a:extLst>
                  <a:ext uri="{FF2B5EF4-FFF2-40B4-BE49-F238E27FC236}"/>
                </a:extLst>
              </p:cNvPr>
              <p:cNvSpPr>
                <a:spLocks/>
              </p:cNvSpPr>
              <p:nvPr/>
            </p:nvSpPr>
            <p:spPr bwMode="auto">
              <a:xfrm>
                <a:off x="6971304" y="1563684"/>
                <a:ext cx="1264328" cy="1158901"/>
              </a:xfrm>
              <a:custGeom>
                <a:avLst/>
                <a:gdLst>
                  <a:gd name="T0" fmla="*/ 3978 w 3978"/>
                  <a:gd name="T1" fmla="*/ 3433 h 3651"/>
                  <a:gd name="T2" fmla="*/ 1995 w 3978"/>
                  <a:gd name="T3" fmla="*/ 0 h 3651"/>
                  <a:gd name="T4" fmla="*/ 0 w 3978"/>
                  <a:gd name="T5" fmla="*/ 1136 h 3651"/>
                  <a:gd name="T6" fmla="*/ 773 w 3978"/>
                  <a:gd name="T7" fmla="*/ 1583 h 3651"/>
                  <a:gd name="T8" fmla="*/ 775 w 3978"/>
                  <a:gd name="T9" fmla="*/ 2248 h 3651"/>
                  <a:gd name="T10" fmla="*/ 3190 w 3978"/>
                  <a:gd name="T11" fmla="*/ 3651 h 3651"/>
                  <a:gd name="T12" fmla="*/ 3188 w 3978"/>
                  <a:gd name="T13" fmla="*/ 2977 h 3651"/>
                  <a:gd name="T14" fmla="*/ 3978 w 3978"/>
                  <a:gd name="T15" fmla="*/ 3433 h 3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78" h="3651">
                    <a:moveTo>
                      <a:pt x="3978" y="3433"/>
                    </a:moveTo>
                    <a:lnTo>
                      <a:pt x="1995" y="0"/>
                    </a:lnTo>
                    <a:lnTo>
                      <a:pt x="0" y="1136"/>
                    </a:lnTo>
                    <a:lnTo>
                      <a:pt x="773" y="1583"/>
                    </a:lnTo>
                    <a:lnTo>
                      <a:pt x="775" y="2248"/>
                    </a:lnTo>
                    <a:lnTo>
                      <a:pt x="3190" y="3651"/>
                    </a:lnTo>
                    <a:lnTo>
                      <a:pt x="3188" y="2977"/>
                    </a:lnTo>
                    <a:lnTo>
                      <a:pt x="3978" y="3433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lIns="68580" tIns="34290" rIns="68580" bIns="34290"/>
              <a:lstStyle/>
              <a:p>
                <a:pPr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41992" name="Graphic 97" descr="Crawl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2412" y="5224517"/>
              <a:ext cx="801650" cy="512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3" name="Graphic 99" descr="Walk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4416" y="4435533"/>
              <a:ext cx="801650" cy="512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4" name="Graphic 101" descr="Run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2098" y="3701251"/>
              <a:ext cx="801650" cy="512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5" name="Graphic 103" descr="Trophy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6878" y="2943360"/>
              <a:ext cx="801650" cy="512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996" name="Group 8"/>
            <p:cNvGrpSpPr>
              <a:grpSpLocks/>
            </p:cNvGrpSpPr>
            <p:nvPr/>
          </p:nvGrpSpPr>
          <p:grpSpPr bwMode="auto">
            <a:xfrm>
              <a:off x="-107217" y="3105480"/>
              <a:ext cx="2850178" cy="1526217"/>
              <a:chOff x="-549238" y="1865520"/>
              <a:chExt cx="3800236" cy="2034958"/>
            </a:xfrm>
          </p:grpSpPr>
          <p:sp>
            <p:nvSpPr>
              <p:cNvPr id="42022" name="TextBox 34"/>
              <p:cNvSpPr txBox="1">
                <a:spLocks noChangeArrowheads="1"/>
              </p:cNvSpPr>
              <p:nvPr/>
            </p:nvSpPr>
            <p:spPr bwMode="auto">
              <a:xfrm>
                <a:off x="-549238" y="1865520"/>
                <a:ext cx="2937089" cy="4514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 anchor="b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lv-LV" sz="160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Incentives</a:t>
                </a:r>
              </a:p>
            </p:txBody>
          </p:sp>
          <p:sp>
            <p:nvSpPr>
              <p:cNvPr id="36" name="TextBox 35">
                <a:extLst>
                  <a:ext uri="{FF2B5EF4-FFF2-40B4-BE49-F238E27FC236}"/>
                </a:extLst>
              </p:cNvPr>
              <p:cNvSpPr txBox="1"/>
              <p:nvPr/>
            </p:nvSpPr>
            <p:spPr>
              <a:xfrm>
                <a:off x="-195760" y="2342524"/>
                <a:ext cx="3445878" cy="1557817"/>
              </a:xfrm>
              <a:prstGeom prst="rect">
                <a:avLst/>
              </a:prstGeom>
              <a:noFill/>
            </p:spPr>
            <p:txBody>
              <a:bodyPr lIns="0" rIns="0">
                <a:spAutoFit/>
              </a:bodyPr>
              <a:lstStyle/>
              <a:p>
                <a:pPr marL="171450" indent="-171450" algn="just">
                  <a:buFont typeface="Arial" panose="020B0604020202020204" pitchFamily="34" charset="0"/>
                  <a:buChar char="•"/>
                  <a:defRPr/>
                </a:pPr>
                <a:r>
                  <a:rPr lang="en-GB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Priority for projects with higher involvement with the private sector</a:t>
                </a:r>
              </a:p>
              <a:p>
                <a:pPr marL="171450" indent="-171450" algn="just">
                  <a:buFont typeface="Arial" panose="020B0604020202020204" pitchFamily="34" charset="0"/>
                  <a:buChar char="•"/>
                  <a:defRPr/>
                </a:pPr>
                <a:r>
                  <a:rPr lang="en-GB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Linkage with industry associations</a:t>
                </a:r>
              </a:p>
              <a:p>
                <a:pPr marL="171450" indent="-171450" algn="just">
                  <a:buFont typeface="Arial" panose="020B0604020202020204" pitchFamily="34" charset="0"/>
                  <a:buChar char="•"/>
                  <a:defRPr/>
                </a:pPr>
                <a:r>
                  <a:rPr lang="en-GB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Number of supported businesses as on of the results of the project</a:t>
                </a:r>
                <a:endParaRPr lang="lv-LV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171450" indent="-171450" algn="just">
                  <a:buFont typeface="Arial" panose="020B0604020202020204" pitchFamily="34" charset="0"/>
                  <a:buChar char="•"/>
                  <a:defRPr/>
                </a:pPr>
                <a:r>
                  <a:rPr lang="lv-LV" sz="1000" dirty="0" err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Priority</a:t>
                </a:r>
                <a:r>
                  <a:rPr lang="lv-LV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lv-LV" sz="1000" dirty="0" err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for</a:t>
                </a:r>
                <a:r>
                  <a:rPr lang="lv-LV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lv-LV" sz="1000" dirty="0" err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projects</a:t>
                </a:r>
                <a:r>
                  <a:rPr lang="lv-LV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lv-LV" sz="1000" dirty="0" err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with</a:t>
                </a:r>
                <a:r>
                  <a:rPr lang="lv-LV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lv-LV" sz="1000" dirty="0" err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higher</a:t>
                </a:r>
                <a:r>
                  <a:rPr lang="lv-LV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lv-LV" sz="1000" dirty="0" err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socioeconomic</a:t>
                </a:r>
                <a:r>
                  <a:rPr lang="lv-LV" sz="1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lv-LV" sz="1000" dirty="0" err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impact</a:t>
                </a:r>
                <a:endParaRPr lang="en-GB" sz="105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grpSp>
          <p:nvGrpSpPr>
            <p:cNvPr id="41997" name="Group 9"/>
            <p:cNvGrpSpPr>
              <a:grpSpLocks/>
            </p:cNvGrpSpPr>
            <p:nvPr/>
          </p:nvGrpSpPr>
          <p:grpSpPr bwMode="auto">
            <a:xfrm>
              <a:off x="3044168" y="3927011"/>
              <a:ext cx="413963" cy="518311"/>
              <a:chOff x="7793732" y="1292974"/>
              <a:chExt cx="551951" cy="691082"/>
            </a:xfrm>
          </p:grpSpPr>
          <p:cxnSp>
            <p:nvCxnSpPr>
              <p:cNvPr id="32" name="Straight Connector 31">
                <a:extLst>
                  <a:ext uri="{FF2B5EF4-FFF2-40B4-BE49-F238E27FC236}"/>
                </a:extLst>
              </p:cNvPr>
              <p:cNvCxnSpPr/>
              <p:nvPr/>
            </p:nvCxnSpPr>
            <p:spPr>
              <a:xfrm>
                <a:off x="7793403" y="1292649"/>
                <a:ext cx="516458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/>
                </a:extLst>
              </p:cNvPr>
              <p:cNvCxnSpPr/>
              <p:nvPr/>
            </p:nvCxnSpPr>
            <p:spPr>
              <a:xfrm>
                <a:off x="8309861" y="1292649"/>
                <a:ext cx="0" cy="611698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Oval 33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8265411" y="1904347"/>
                <a:ext cx="80432" cy="8043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grpSp>
          <p:nvGrpSpPr>
            <p:cNvPr id="41998" name="Group 10"/>
            <p:cNvGrpSpPr>
              <a:grpSpLocks/>
            </p:cNvGrpSpPr>
            <p:nvPr/>
          </p:nvGrpSpPr>
          <p:grpSpPr bwMode="auto">
            <a:xfrm>
              <a:off x="4345021" y="5796333"/>
              <a:ext cx="2826276" cy="756073"/>
              <a:chOff x="406168" y="2334553"/>
              <a:chExt cx="3768367" cy="1008097"/>
            </a:xfrm>
          </p:grpSpPr>
          <p:sp>
            <p:nvSpPr>
              <p:cNvPr id="42017" name="TextBox 29"/>
              <p:cNvSpPr txBox="1">
                <a:spLocks noChangeArrowheads="1"/>
              </p:cNvSpPr>
              <p:nvPr/>
            </p:nvSpPr>
            <p:spPr bwMode="auto">
              <a:xfrm>
                <a:off x="410596" y="2334553"/>
                <a:ext cx="2937087" cy="451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 anchor="b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lv-LV" sz="160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RIS3 programme</a:t>
                </a:r>
              </a:p>
            </p:txBody>
          </p:sp>
          <p:sp>
            <p:nvSpPr>
              <p:cNvPr id="31" name="TextBox 30">
                <a:extLst>
                  <a:ext uri="{FF2B5EF4-FFF2-40B4-BE49-F238E27FC236}"/>
                </a:extLst>
              </p:cNvPr>
              <p:cNvSpPr txBox="1"/>
              <p:nvPr/>
            </p:nvSpPr>
            <p:spPr>
              <a:xfrm>
                <a:off x="407008" y="2788102"/>
                <a:ext cx="3767607" cy="554548"/>
              </a:xfrm>
              <a:prstGeom prst="rect">
                <a:avLst/>
              </a:prstGeom>
              <a:noFill/>
            </p:spPr>
            <p:txBody>
              <a:bodyPr lIns="0" rIns="0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ü"/>
                  <a:defRPr/>
                </a:pPr>
                <a:r>
                  <a:rPr lang="en-GB" sz="105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Practical research in scientific groups</a:t>
                </a:r>
                <a:endParaRPr lang="lv-LV" sz="105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171450" indent="-171450">
                  <a:buFont typeface="Wingdings" panose="05000000000000000000" pitchFamily="2" charset="2"/>
                  <a:buChar char="ü"/>
                  <a:defRPr/>
                </a:pPr>
                <a:r>
                  <a:rPr lang="en-GB" sz="105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Post-doctoral grants</a:t>
                </a:r>
                <a:endParaRPr lang="lv-LV" sz="105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grpSp>
          <p:nvGrpSpPr>
            <p:cNvPr id="41999" name="Group 11"/>
            <p:cNvGrpSpPr>
              <a:grpSpLocks/>
            </p:cNvGrpSpPr>
            <p:nvPr/>
          </p:nvGrpSpPr>
          <p:grpSpPr bwMode="auto">
            <a:xfrm flipH="1" flipV="1">
              <a:off x="3281685" y="5745219"/>
              <a:ext cx="925830" cy="521208"/>
              <a:chOff x="7468299" y="1280503"/>
              <a:chExt cx="1233504" cy="691739"/>
            </a:xfrm>
          </p:grpSpPr>
          <p:cxnSp>
            <p:nvCxnSpPr>
              <p:cNvPr id="27" name="Straight Connector 26">
                <a:extLst>
                  <a:ext uri="{FF2B5EF4-FFF2-40B4-BE49-F238E27FC236}"/>
                </a:extLst>
              </p:cNvPr>
              <p:cNvCxnSpPr/>
              <p:nvPr/>
            </p:nvCxnSpPr>
            <p:spPr>
              <a:xfrm flipV="1">
                <a:off x="7468266" y="1280186"/>
                <a:ext cx="1192875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/>
                </a:extLst>
              </p:cNvPr>
              <p:cNvCxnSpPr/>
              <p:nvPr/>
            </p:nvCxnSpPr>
            <p:spPr>
              <a:xfrm>
                <a:off x="8661141" y="1280186"/>
                <a:ext cx="0" cy="610982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Oval 28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8620955" y="1891168"/>
                <a:ext cx="80371" cy="8006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grpSp>
          <p:nvGrpSpPr>
            <p:cNvPr id="42000" name="Group 12"/>
            <p:cNvGrpSpPr>
              <a:grpSpLocks/>
            </p:cNvGrpSpPr>
            <p:nvPr/>
          </p:nvGrpSpPr>
          <p:grpSpPr bwMode="auto">
            <a:xfrm>
              <a:off x="6219791" y="3887014"/>
              <a:ext cx="2585077" cy="1664715"/>
              <a:chOff x="230942" y="2314237"/>
              <a:chExt cx="3446769" cy="2219622"/>
            </a:xfrm>
          </p:grpSpPr>
          <p:sp>
            <p:nvSpPr>
              <p:cNvPr id="42012" name="TextBox 24"/>
              <p:cNvSpPr txBox="1">
                <a:spLocks noChangeArrowheads="1"/>
              </p:cNvSpPr>
              <p:nvPr/>
            </p:nvSpPr>
            <p:spPr bwMode="auto">
              <a:xfrm>
                <a:off x="328682" y="2314237"/>
                <a:ext cx="2937086" cy="4514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 anchor="b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lv-LV" altLang="lv-LV" sz="160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Results</a:t>
                </a:r>
                <a:endParaRPr lang="en-GB" altLang="lv-LV" sz="160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42013" name="TextBox 25"/>
              <p:cNvSpPr txBox="1">
                <a:spLocks noChangeArrowheads="1"/>
              </p:cNvSpPr>
              <p:nvPr/>
            </p:nvSpPr>
            <p:spPr bwMode="auto">
              <a:xfrm>
                <a:off x="230942" y="2769272"/>
                <a:ext cx="3446769" cy="17645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v-LV" altLang="lv-LV" sz="100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74 signed research contracts for practical research projects that plans to achieve 18 suported </a:t>
                </a:r>
                <a:r>
                  <a:rPr lang="en-GB" altLang="lv-LV" sz="100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business enterprises</a:t>
                </a:r>
                <a:endParaRPr lang="lv-LV" altLang="lv-LV" sz="100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lv-LV" altLang="lv-LV" sz="100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v-LV" altLang="lv-LV" sz="100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141 aproved project proposals in post-doctoral grants plans to achieve 28 suported </a:t>
                </a:r>
                <a:r>
                  <a:rPr lang="en-GB" altLang="lv-LV" sz="100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business enterprises</a:t>
                </a:r>
                <a:endParaRPr lang="lv-LV" altLang="lv-LV" sz="100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  <p:grpSp>
          <p:nvGrpSpPr>
            <p:cNvPr id="42001" name="Group 13"/>
            <p:cNvGrpSpPr>
              <a:grpSpLocks/>
            </p:cNvGrpSpPr>
            <p:nvPr/>
          </p:nvGrpSpPr>
          <p:grpSpPr bwMode="auto">
            <a:xfrm flipH="1" flipV="1">
              <a:off x="5537349" y="4161999"/>
              <a:ext cx="504197" cy="523772"/>
              <a:chOff x="7697666" y="864533"/>
              <a:chExt cx="671752" cy="695142"/>
            </a:xfrm>
          </p:grpSpPr>
          <p:cxnSp>
            <p:nvCxnSpPr>
              <p:cNvPr id="22" name="Straight Connector 21">
                <a:extLst>
                  <a:ext uri="{FF2B5EF4-FFF2-40B4-BE49-F238E27FC236}"/>
                </a:extLst>
              </p:cNvPr>
              <p:cNvCxnSpPr/>
              <p:nvPr/>
            </p:nvCxnSpPr>
            <p:spPr>
              <a:xfrm flipV="1">
                <a:off x="7698295" y="864802"/>
                <a:ext cx="632393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/>
                </a:extLst>
              </p:cNvPr>
              <p:cNvCxnSpPr/>
              <p:nvPr/>
            </p:nvCxnSpPr>
            <p:spPr>
              <a:xfrm>
                <a:off x="8328572" y="864802"/>
                <a:ext cx="0" cy="610983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8288388" y="1479999"/>
                <a:ext cx="80371" cy="8006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grpSp>
          <p:nvGrpSpPr>
            <p:cNvPr id="42002" name="Group 14"/>
            <p:cNvGrpSpPr>
              <a:grpSpLocks/>
            </p:cNvGrpSpPr>
            <p:nvPr/>
          </p:nvGrpSpPr>
          <p:grpSpPr bwMode="auto">
            <a:xfrm>
              <a:off x="2253008" y="2123491"/>
              <a:ext cx="2626853" cy="896713"/>
              <a:chOff x="-270936" y="2588278"/>
              <a:chExt cx="3502470" cy="1195619"/>
            </a:xfrm>
          </p:grpSpPr>
          <p:sp>
            <p:nvSpPr>
              <p:cNvPr id="42007" name="TextBox 19"/>
              <p:cNvSpPr txBox="1">
                <a:spLocks noChangeArrowheads="1"/>
              </p:cNvSpPr>
              <p:nvPr/>
            </p:nvSpPr>
            <p:spPr bwMode="auto">
              <a:xfrm>
                <a:off x="-270936" y="2588278"/>
                <a:ext cx="2937088" cy="4514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 anchor="b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lv-LV" sz="160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RIS3 indicator</a:t>
                </a:r>
              </a:p>
            </p:txBody>
          </p:sp>
          <p:sp>
            <p:nvSpPr>
              <p:cNvPr id="42008" name="TextBox 20"/>
              <p:cNvSpPr txBox="1">
                <a:spLocks noChangeArrowheads="1"/>
              </p:cNvSpPr>
              <p:nvPr/>
            </p:nvSpPr>
            <p:spPr bwMode="auto">
              <a:xfrm>
                <a:off x="-215019" y="2983677"/>
                <a:ext cx="3446553" cy="800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lv-LV" sz="110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Number of business enterprises that received </a:t>
                </a:r>
                <a:r>
                  <a:rPr lang="lv-LV" altLang="lv-LV" sz="110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funding</a:t>
                </a:r>
                <a:r>
                  <a:rPr lang="en-GB" altLang="lv-LV" sz="110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for introducing new products or technologies</a:t>
                </a:r>
              </a:p>
            </p:txBody>
          </p:sp>
        </p:grpSp>
        <p:grpSp>
          <p:nvGrpSpPr>
            <p:cNvPr id="42003" name="Group 15"/>
            <p:cNvGrpSpPr>
              <a:grpSpLocks/>
            </p:cNvGrpSpPr>
            <p:nvPr/>
          </p:nvGrpSpPr>
          <p:grpSpPr bwMode="auto">
            <a:xfrm>
              <a:off x="4951591" y="2393602"/>
              <a:ext cx="925128" cy="518804"/>
              <a:chOff x="7468299" y="1280503"/>
              <a:chExt cx="1233504" cy="691739"/>
            </a:xfrm>
          </p:grpSpPr>
          <p:cxnSp>
            <p:nvCxnSpPr>
              <p:cNvPr id="17" name="Straight Connector 16">
                <a:extLst>
                  <a:ext uri="{FF2B5EF4-FFF2-40B4-BE49-F238E27FC236}"/>
                </a:extLst>
              </p:cNvPr>
              <p:cNvCxnSpPr/>
              <p:nvPr/>
            </p:nvCxnSpPr>
            <p:spPr>
              <a:xfrm flipV="1">
                <a:off x="7468934" y="1280091"/>
                <a:ext cx="1191663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/>
                </a:extLst>
              </p:cNvPr>
              <p:cNvCxnSpPr/>
              <p:nvPr/>
            </p:nvCxnSpPr>
            <p:spPr>
              <a:xfrm>
                <a:off x="8660597" y="1280091"/>
                <a:ext cx="0" cy="611698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Oval 18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8620382" y="1891789"/>
                <a:ext cx="80432" cy="8043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eaLnBrk="1" hangingPunct="1">
                  <a:defRPr/>
                </a:pPr>
                <a:endParaRPr lang="en-GB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sp>
        <p:nvSpPr>
          <p:cNvPr id="41988" name="Title 1"/>
          <p:cNvSpPr txBox="1">
            <a:spLocks/>
          </p:cNvSpPr>
          <p:nvPr/>
        </p:nvSpPr>
        <p:spPr bwMode="auto">
          <a:xfrm>
            <a:off x="3468688" y="403225"/>
            <a:ext cx="672465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lv-LV" sz="2400">
                <a:solidFill>
                  <a:srgbClr val="79698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altLang="lv-LV" sz="240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GB" altLang="lv-LV" sz="240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GB" altLang="lv-LV" sz="2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989" name="Title 1"/>
          <p:cNvSpPr txBox="1">
            <a:spLocks/>
          </p:cNvSpPr>
          <p:nvPr/>
        </p:nvSpPr>
        <p:spPr bwMode="auto">
          <a:xfrm>
            <a:off x="3114675" y="403225"/>
            <a:ext cx="672465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lv-LV" altLang="lv-LV" sz="2800">
                <a:latin typeface="Candara" pitchFamily="34" charset="0"/>
                <a:ea typeface="Verdana" pitchFamily="34" charset="0"/>
                <a:cs typeface="Verdana" pitchFamily="34" charset="0"/>
              </a:rPr>
              <a:t>Incentives in funding </a:t>
            </a:r>
            <a:r>
              <a:rPr lang="en-GB" altLang="lv-LV" sz="2800">
                <a:latin typeface="Candara" pitchFamily="34" charset="0"/>
                <a:ea typeface="Verdana" pitchFamily="34" charset="0"/>
                <a:cs typeface="Verdana" pitchFamily="34" charset="0"/>
              </a:rPr>
              <a:t>programmes </a:t>
            </a:r>
            <a:r>
              <a:rPr lang="lv-LV" altLang="lv-LV" sz="2800">
                <a:latin typeface="Candara" pitchFamily="34" charset="0"/>
                <a:ea typeface="Verdana" pitchFamily="34" charset="0"/>
                <a:cs typeface="Verdana" pitchFamily="34" charset="0"/>
              </a:rPr>
              <a:t>towards RIS3 indicators (2)</a:t>
            </a:r>
            <a:endParaRPr lang="en-GB" altLang="lv-LV" sz="28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978276" y="1638301"/>
            <a:ext cx="2754313" cy="112871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581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657</Words>
  <Application>Microsoft Office PowerPoint</Application>
  <PresentationFormat>Widescreen</PresentationFormat>
  <Paragraphs>216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MS PGothic</vt:lpstr>
      <vt:lpstr>Arial</vt:lpstr>
      <vt:lpstr>Calibri</vt:lpstr>
      <vt:lpstr>Calibri Light</vt:lpstr>
      <vt:lpstr>Candara</vt:lpstr>
      <vt:lpstr>Times New Roman</vt:lpstr>
      <vt:lpstr>Verdana</vt:lpstr>
      <vt:lpstr>Wingdings</vt:lpstr>
      <vt:lpstr>Office Theme</vt:lpstr>
      <vt:lpstr>Background information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Izgl'itibas un zinatnes ministrija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 information</dc:title>
  <dc:creator>Ronalds Štrauhs</dc:creator>
  <cp:lastModifiedBy>Ronalds Štrauhs</cp:lastModifiedBy>
  <cp:revision>1</cp:revision>
  <dcterms:created xsi:type="dcterms:W3CDTF">2018-03-16T06:50:29Z</dcterms:created>
  <dcterms:modified xsi:type="dcterms:W3CDTF">2018-03-16T06:50:48Z</dcterms:modified>
</cp:coreProperties>
</file>