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3" r:id="rId2"/>
    <p:sldId id="442" r:id="rId3"/>
    <p:sldId id="445" r:id="rId4"/>
    <p:sldId id="447" r:id="rId5"/>
    <p:sldId id="444" r:id="rId6"/>
    <p:sldId id="443" r:id="rId7"/>
    <p:sldId id="433" r:id="rId8"/>
    <p:sldId id="440" r:id="rId9"/>
    <p:sldId id="441" r:id="rId10"/>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8" userDrawn="1">
          <p15:clr>
            <a:srgbClr val="A4A3A4"/>
          </p15:clr>
        </p15:guide>
        <p15:guide id="2" pos="2114" userDrawn="1">
          <p15:clr>
            <a:srgbClr val="A4A3A4"/>
          </p15:clr>
        </p15:guide>
        <p15:guide id="3" orient="horz" pos="3103" userDrawn="1">
          <p15:clr>
            <a:srgbClr val="A4A3A4"/>
          </p15:clr>
        </p15:guide>
        <p15:guide id="4" pos="21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MOL MARCINCAK Barbara (REGIO)" initials="JM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ED"/>
    <a:srgbClr val="FAEDD7"/>
    <a:srgbClr val="3166CF"/>
    <a:srgbClr val="20AA63"/>
    <a:srgbClr val="FFD624"/>
    <a:srgbClr val="0F5494"/>
    <a:srgbClr val="2D5EC1"/>
    <a:srgbClr val="3E6FD2"/>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3755" autoAdjust="0"/>
  </p:normalViewPr>
  <p:slideViewPr>
    <p:cSldViewPr>
      <p:cViewPr varScale="1">
        <p:scale>
          <a:sx n="45" d="100"/>
          <a:sy n="45" d="100"/>
        </p:scale>
        <p:origin x="145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5190" y="-120"/>
      </p:cViewPr>
      <p:guideLst>
        <p:guide orient="horz" pos="3098"/>
        <p:guide pos="2114"/>
        <p:guide orient="horz" pos="3103"/>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5E493-1E6D-4F1F-B537-3C5C38E5DF0A}" type="doc">
      <dgm:prSet loTypeId="urn:microsoft.com/office/officeart/2005/8/layout/radial1" loCatId="relationship" qsTypeId="urn:microsoft.com/office/officeart/2005/8/quickstyle/simple1" qsCatId="simple" csTypeId="urn:microsoft.com/office/officeart/2005/8/colors/accent1_2" csCatId="accent1" phldr="1"/>
      <dgm:spPr/>
    </dgm:pt>
    <dgm:pt modelId="{44304AD0-DC9F-4526-BDD1-404BED78F1C9}">
      <dgm:prSet custT="1"/>
      <dgm:spPr>
        <a:solidFill>
          <a:schemeClr val="accent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dirty="0" smtClean="0">
              <a:ln>
                <a:noFill/>
              </a:ln>
              <a:solidFill>
                <a:schemeClr val="bg1"/>
              </a:solidFill>
              <a:effectLst/>
              <a:latin typeface="Arial" charset="0"/>
            </a:rPr>
            <a:t>S3</a:t>
          </a:r>
        </a:p>
      </dgm:t>
    </dgm:pt>
    <dgm:pt modelId="{1DBF5A21-46C1-4B0C-9D89-35B2578537A9}" type="parTrans" cxnId="{0BA327D1-D595-4488-85BF-4E47A00D8096}">
      <dgm:prSet/>
      <dgm:spPr/>
      <dgm:t>
        <a:bodyPr/>
        <a:lstStyle/>
        <a:p>
          <a:endParaRPr lang="en-GB"/>
        </a:p>
      </dgm:t>
    </dgm:pt>
    <dgm:pt modelId="{A8F53344-4DD7-424A-AADD-07C1ED967394}" type="sibTrans" cxnId="{0BA327D1-D595-4488-85BF-4E47A00D8096}">
      <dgm:prSet/>
      <dgm:spPr/>
      <dgm:t>
        <a:bodyPr/>
        <a:lstStyle/>
        <a:p>
          <a:endParaRPr lang="en-GB"/>
        </a:p>
      </dgm:t>
    </dgm:pt>
    <dgm:pt modelId="{CB31E604-07DD-4D23-B019-6D063ED571A2}">
      <dgm:prSet custT="1"/>
      <dgm:spPr>
        <a:solidFill>
          <a:schemeClr val="accent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dirty="0" err="1" smtClean="0">
              <a:ln>
                <a:noFill/>
              </a:ln>
              <a:solidFill>
                <a:schemeClr val="bg1"/>
              </a:solidFill>
              <a:effectLst/>
              <a:latin typeface="Arial" charset="0"/>
            </a:rPr>
            <a:t>Analysis</a:t>
          </a:r>
          <a:r>
            <a:rPr kumimoji="0" lang="es-ES" sz="1600" b="1" i="0" u="none" strike="noStrike" cap="none" normalizeH="0" baseline="0" noProof="0" dirty="0" smtClean="0">
              <a:ln>
                <a:noFill/>
              </a:ln>
              <a:solidFill>
                <a:schemeClr val="bg1"/>
              </a:solidFill>
              <a:effectLst/>
              <a:latin typeface="Arial" charset="0"/>
            </a:rPr>
            <a:t> </a:t>
          </a:r>
        </a:p>
      </dgm:t>
    </dgm:pt>
    <dgm:pt modelId="{80350877-87B2-425E-A168-7960FA43F59C}" type="parTrans" cxnId="{01240409-78A9-4E1A-A60C-926D5C04BD5A}">
      <dgm:prSet/>
      <dgm:spPr/>
      <dgm:t>
        <a:bodyPr/>
        <a:lstStyle/>
        <a:p>
          <a:endParaRPr lang="en-GB" dirty="0"/>
        </a:p>
      </dgm:t>
    </dgm:pt>
    <dgm:pt modelId="{DEBA71AA-3C88-48B3-BFA3-9515F17E173B}" type="sibTrans" cxnId="{01240409-78A9-4E1A-A60C-926D5C04BD5A}">
      <dgm:prSet/>
      <dgm:spPr/>
      <dgm:t>
        <a:bodyPr/>
        <a:lstStyle/>
        <a:p>
          <a:endParaRPr lang="en-GB"/>
        </a:p>
      </dgm:t>
    </dgm:pt>
    <dgm:pt modelId="{7AA3E883-EC80-4245-B282-B1C5E9FF73E6}">
      <dgm:prSet custT="1"/>
      <dgm:spPr>
        <a:solidFill>
          <a:schemeClr val="accent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dirty="0" smtClean="0">
              <a:ln>
                <a:noFill/>
              </a:ln>
              <a:solidFill>
                <a:schemeClr val="bg1"/>
              </a:solidFill>
              <a:effectLst/>
              <a:latin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dirty="0" err="1" smtClean="0">
              <a:ln>
                <a:noFill/>
              </a:ln>
              <a:solidFill>
                <a:schemeClr val="bg1"/>
              </a:solidFill>
              <a:effectLst/>
              <a:latin typeface="Arial" charset="0"/>
            </a:rPr>
            <a:t>Process</a:t>
          </a:r>
          <a:endParaRPr kumimoji="0" lang="es-ES" sz="1600" b="1" i="0" u="none" strike="noStrike" cap="none" normalizeH="0" baseline="0" noProof="0" dirty="0" smtClean="0">
            <a:ln>
              <a:noFill/>
            </a:ln>
            <a:solidFill>
              <a:schemeClr val="bg1"/>
            </a:solidFill>
            <a:effectLst/>
            <a:latin typeface="Arial" charset="0"/>
          </a:endParaRPr>
        </a:p>
      </dgm:t>
    </dgm:pt>
    <dgm:pt modelId="{8A033127-1C63-4585-9001-71F766B63FF2}" type="parTrans" cxnId="{6F08F484-0A02-4738-9741-D7A0A71C1E5B}">
      <dgm:prSet/>
      <dgm:spPr/>
      <dgm:t>
        <a:bodyPr/>
        <a:lstStyle/>
        <a:p>
          <a:endParaRPr lang="en-GB" dirty="0"/>
        </a:p>
      </dgm:t>
    </dgm:pt>
    <dgm:pt modelId="{5131D0A5-ABDD-4333-975A-DD577CA9D144}" type="sibTrans" cxnId="{6F08F484-0A02-4738-9741-D7A0A71C1E5B}">
      <dgm:prSet/>
      <dgm:spPr/>
      <dgm:t>
        <a:bodyPr/>
        <a:lstStyle/>
        <a:p>
          <a:endParaRPr lang="en-GB"/>
        </a:p>
      </dgm:t>
    </dgm:pt>
    <dgm:pt modelId="{BE08AEF0-18FB-495D-95E5-D69AB98B8BF9}">
      <dgm:prSet custT="1"/>
      <dgm:spPr>
        <a:solidFill>
          <a:schemeClr val="accent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dirty="0" err="1" smtClean="0">
              <a:ln>
                <a:noFill/>
              </a:ln>
              <a:solidFill>
                <a:schemeClr val="bg1"/>
              </a:solidFill>
              <a:effectLst/>
              <a:latin typeface="Arial" charset="0"/>
            </a:rPr>
            <a:t>Vision</a:t>
          </a:r>
          <a:endParaRPr kumimoji="0" lang="es-ES" sz="1600" b="1" i="0" u="none" strike="noStrike" cap="none" normalizeH="0" baseline="0" noProof="0" dirty="0" smtClean="0">
            <a:ln>
              <a:noFill/>
            </a:ln>
            <a:solidFill>
              <a:schemeClr val="bg1"/>
            </a:solidFill>
            <a:effectLst/>
            <a:latin typeface="Arial" charset="0"/>
          </a:endParaRPr>
        </a:p>
      </dgm:t>
    </dgm:pt>
    <dgm:pt modelId="{010A63AB-8C8F-40A2-9A81-E753866020E2}" type="parTrans" cxnId="{ECA69155-CBF1-4C03-8373-860E830D4DEA}">
      <dgm:prSet/>
      <dgm:spPr/>
      <dgm:t>
        <a:bodyPr/>
        <a:lstStyle/>
        <a:p>
          <a:endParaRPr lang="en-GB" dirty="0"/>
        </a:p>
      </dgm:t>
    </dgm:pt>
    <dgm:pt modelId="{882BE71A-B757-4B55-84D8-C7B1D00EE58F}" type="sibTrans" cxnId="{ECA69155-CBF1-4C03-8373-860E830D4DEA}">
      <dgm:prSet/>
      <dgm:spPr/>
      <dgm:t>
        <a:bodyPr/>
        <a:lstStyle/>
        <a:p>
          <a:endParaRPr lang="en-GB"/>
        </a:p>
      </dgm:t>
    </dgm:pt>
    <dgm:pt modelId="{74C2E087-80E2-41CD-ACE1-48BFFC74859A}">
      <dgm:prSet custT="1"/>
      <dgm:spPr>
        <a:solidFill>
          <a:schemeClr val="accent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charset="0"/>
            </a:rPr>
            <a:t>(4) </a:t>
          </a:r>
          <a:r>
            <a:rPr kumimoji="0" lang="es-ES" sz="1400" b="1" i="0" u="none" strike="noStrike" cap="none" normalizeH="0" baseline="0" noProof="0" dirty="0" err="1" smtClean="0">
              <a:ln>
                <a:noFill/>
              </a:ln>
              <a:solidFill>
                <a:schemeClr val="bg1"/>
              </a:solidFill>
              <a:effectLst/>
              <a:latin typeface="Arial" charset="0"/>
            </a:rPr>
            <a:t>Priorities</a:t>
          </a:r>
          <a:endParaRPr kumimoji="0" lang="es-ES" sz="1200" b="1" i="0" u="none" strike="noStrike" cap="none" normalizeH="0" baseline="0" noProof="0" dirty="0" smtClean="0">
            <a:ln>
              <a:noFill/>
            </a:ln>
            <a:solidFill>
              <a:schemeClr val="bg1"/>
            </a:solidFill>
            <a:effectLst/>
            <a:latin typeface="Arial" charset="0"/>
          </a:endParaRPr>
        </a:p>
      </dgm:t>
    </dgm:pt>
    <dgm:pt modelId="{CB028DB1-5C50-4EB9-BF52-F4D8FE5AE3FB}" type="parTrans" cxnId="{F7D18F51-F2F0-4491-9A80-038259D608FA}">
      <dgm:prSet/>
      <dgm:spPr/>
      <dgm:t>
        <a:bodyPr/>
        <a:lstStyle/>
        <a:p>
          <a:endParaRPr lang="en-GB" dirty="0"/>
        </a:p>
      </dgm:t>
    </dgm:pt>
    <dgm:pt modelId="{EE24D108-FE0E-4E66-A8D0-E3B30D1E81F9}" type="sibTrans" cxnId="{F7D18F51-F2F0-4491-9A80-038259D608FA}">
      <dgm:prSet/>
      <dgm:spPr/>
      <dgm:t>
        <a:bodyPr/>
        <a:lstStyle/>
        <a:p>
          <a:endParaRPr lang="en-GB"/>
        </a:p>
      </dgm:t>
    </dgm:pt>
    <dgm:pt modelId="{207C32C4-9578-40A6-BC1C-DBBA7C7C1E8D}">
      <dgm:prSet custT="1"/>
      <dgm:spPr>
        <a:solidFill>
          <a:schemeClr val="accent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dirty="0" smtClean="0">
              <a:ln>
                <a:noFill/>
              </a:ln>
              <a:solidFill>
                <a:schemeClr val="bg1"/>
              </a:solidFill>
              <a:effectLst/>
              <a:latin typeface="Arial" charset="0"/>
            </a:rPr>
            <a:t>(5)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noProof="0" dirty="0" err="1" smtClean="0">
              <a:ln>
                <a:noFill/>
              </a:ln>
              <a:solidFill>
                <a:schemeClr val="bg1"/>
              </a:solidFill>
              <a:effectLst/>
              <a:latin typeface="Arial" charset="0"/>
            </a:rPr>
            <a:t>Policy</a:t>
          </a:r>
          <a:r>
            <a:rPr kumimoji="0" lang="es-ES" sz="1600" b="1" i="0" u="none" strike="noStrike" cap="none" normalizeH="0" baseline="0" noProof="0" dirty="0" smtClean="0">
              <a:ln>
                <a:noFill/>
              </a:ln>
              <a:solidFill>
                <a:schemeClr val="bg1"/>
              </a:solidFill>
              <a:effectLst/>
              <a:latin typeface="Arial" charset="0"/>
            </a:rPr>
            <a:t> mix</a:t>
          </a:r>
        </a:p>
      </dgm:t>
    </dgm:pt>
    <dgm:pt modelId="{5FD15143-AFB9-410E-A29A-AAC1F7FA2405}" type="parTrans" cxnId="{A5C9F0FD-09FF-476D-A7ED-4E82194FD21E}">
      <dgm:prSet/>
      <dgm:spPr/>
      <dgm:t>
        <a:bodyPr/>
        <a:lstStyle/>
        <a:p>
          <a:endParaRPr lang="en-GB" dirty="0"/>
        </a:p>
      </dgm:t>
    </dgm:pt>
    <dgm:pt modelId="{C2B9E4E0-2961-46C0-884F-77B9C53864C6}" type="sibTrans" cxnId="{A5C9F0FD-09FF-476D-A7ED-4E82194FD21E}">
      <dgm:prSet/>
      <dgm:spPr/>
      <dgm:t>
        <a:bodyPr/>
        <a:lstStyle/>
        <a:p>
          <a:endParaRPr lang="en-GB"/>
        </a:p>
      </dgm:t>
    </dgm:pt>
    <dgm:pt modelId="{D3F5117F-75F0-4CE2-A390-50C8AAFC64BF}">
      <dgm:prSet custT="1"/>
      <dgm:spPr>
        <a:solidFill>
          <a:schemeClr val="accent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noProof="0" dirty="0" smtClean="0">
              <a:ln>
                <a:noFill/>
              </a:ln>
              <a:solidFill>
                <a:schemeClr val="bg1"/>
              </a:solidFill>
              <a:effectLst/>
              <a:latin typeface="Arial"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noProof="0" dirty="0" smtClean="0">
              <a:ln>
                <a:noFill/>
              </a:ln>
              <a:solidFill>
                <a:schemeClr val="bg2"/>
              </a:solidFill>
              <a:effectLst/>
              <a:latin typeface="Arial" charset="0"/>
            </a:rPr>
            <a:t>Monitoring</a:t>
          </a:r>
          <a:endParaRPr kumimoji="0" lang="es-ES" sz="2400" b="1" i="0" u="none" strike="noStrike" cap="none" normalizeH="0" baseline="0" noProof="0" dirty="0" smtClean="0">
            <a:ln>
              <a:noFill/>
            </a:ln>
            <a:solidFill>
              <a:schemeClr val="bg2"/>
            </a:solidFill>
            <a:effectLst/>
            <a:latin typeface="Arial" charset="0"/>
          </a:endParaRPr>
        </a:p>
      </dgm:t>
    </dgm:pt>
    <dgm:pt modelId="{D1C038DE-B932-42A6-9656-B694B1CEFFED}" type="parTrans" cxnId="{F6E62981-10AE-49D9-B2D5-F77711A85E60}">
      <dgm:prSet/>
      <dgm:spPr/>
      <dgm:t>
        <a:bodyPr/>
        <a:lstStyle/>
        <a:p>
          <a:endParaRPr lang="en-GB" dirty="0"/>
        </a:p>
      </dgm:t>
    </dgm:pt>
    <dgm:pt modelId="{8E477283-3AA0-4B5B-B8FE-4A194722CD98}" type="sibTrans" cxnId="{F6E62981-10AE-49D9-B2D5-F77711A85E60}">
      <dgm:prSet/>
      <dgm:spPr/>
      <dgm:t>
        <a:bodyPr/>
        <a:lstStyle/>
        <a:p>
          <a:endParaRPr lang="en-GB"/>
        </a:p>
      </dgm:t>
    </dgm:pt>
    <dgm:pt modelId="{7143E071-34BD-42E9-9833-6FC154DF6712}" type="pres">
      <dgm:prSet presAssocID="{6EA5E493-1E6D-4F1F-B537-3C5C38E5DF0A}" presName="cycle" presStyleCnt="0">
        <dgm:presLayoutVars>
          <dgm:chMax val="1"/>
          <dgm:dir/>
          <dgm:animLvl val="ctr"/>
          <dgm:resizeHandles val="exact"/>
        </dgm:presLayoutVars>
      </dgm:prSet>
      <dgm:spPr/>
    </dgm:pt>
    <dgm:pt modelId="{73CEB88C-07A1-4BD0-9725-D582AEB10620}" type="pres">
      <dgm:prSet presAssocID="{44304AD0-DC9F-4526-BDD1-404BED78F1C9}" presName="centerShape" presStyleLbl="node0" presStyleIdx="0" presStyleCnt="1" custScaleX="148473" custScaleY="159077"/>
      <dgm:spPr/>
      <dgm:t>
        <a:bodyPr/>
        <a:lstStyle/>
        <a:p>
          <a:endParaRPr lang="en-GB"/>
        </a:p>
      </dgm:t>
    </dgm:pt>
    <dgm:pt modelId="{03A6B2C9-B2EA-465A-9288-D1216B81680F}" type="pres">
      <dgm:prSet presAssocID="{80350877-87B2-425E-A168-7960FA43F59C}" presName="Name9" presStyleLbl="parChTrans1D2" presStyleIdx="0" presStyleCnt="6"/>
      <dgm:spPr/>
      <dgm:t>
        <a:bodyPr/>
        <a:lstStyle/>
        <a:p>
          <a:endParaRPr lang="en-GB"/>
        </a:p>
      </dgm:t>
    </dgm:pt>
    <dgm:pt modelId="{06CEA365-961E-453B-A2C4-3CA2E831EFD3}" type="pres">
      <dgm:prSet presAssocID="{80350877-87B2-425E-A168-7960FA43F59C}" presName="connTx" presStyleLbl="parChTrans1D2" presStyleIdx="0" presStyleCnt="6"/>
      <dgm:spPr/>
      <dgm:t>
        <a:bodyPr/>
        <a:lstStyle/>
        <a:p>
          <a:endParaRPr lang="en-GB"/>
        </a:p>
      </dgm:t>
    </dgm:pt>
    <dgm:pt modelId="{D47E1128-47FE-44C9-9E52-4E72A3849F79}" type="pres">
      <dgm:prSet presAssocID="{CB31E604-07DD-4D23-B019-6D063ED571A2}" presName="node" presStyleLbl="node1" presStyleIdx="0" presStyleCnt="6" custScaleX="132015" custScaleY="142133">
        <dgm:presLayoutVars>
          <dgm:bulletEnabled val="1"/>
        </dgm:presLayoutVars>
      </dgm:prSet>
      <dgm:spPr/>
      <dgm:t>
        <a:bodyPr/>
        <a:lstStyle/>
        <a:p>
          <a:endParaRPr lang="en-GB"/>
        </a:p>
      </dgm:t>
    </dgm:pt>
    <dgm:pt modelId="{549B415B-EDAD-4E1A-A494-503381242CE9}" type="pres">
      <dgm:prSet presAssocID="{8A033127-1C63-4585-9001-71F766B63FF2}" presName="Name9" presStyleLbl="parChTrans1D2" presStyleIdx="1" presStyleCnt="6"/>
      <dgm:spPr/>
      <dgm:t>
        <a:bodyPr/>
        <a:lstStyle/>
        <a:p>
          <a:endParaRPr lang="en-GB"/>
        </a:p>
      </dgm:t>
    </dgm:pt>
    <dgm:pt modelId="{1594BB9F-2C03-44F5-BC73-BE3BD92D3A8C}" type="pres">
      <dgm:prSet presAssocID="{8A033127-1C63-4585-9001-71F766B63FF2}" presName="connTx" presStyleLbl="parChTrans1D2" presStyleIdx="1" presStyleCnt="6"/>
      <dgm:spPr/>
      <dgm:t>
        <a:bodyPr/>
        <a:lstStyle/>
        <a:p>
          <a:endParaRPr lang="en-GB"/>
        </a:p>
      </dgm:t>
    </dgm:pt>
    <dgm:pt modelId="{BE625143-5159-4C8B-8B52-6D1C94192B6D}" type="pres">
      <dgm:prSet presAssocID="{7AA3E883-EC80-4245-B282-B1C5E9FF73E6}" presName="node" presStyleLbl="node1" presStyleIdx="1" presStyleCnt="6" custScaleX="126206" custScaleY="137013" custRadScaleRad="102400" custRadScaleInc="-7439">
        <dgm:presLayoutVars>
          <dgm:bulletEnabled val="1"/>
        </dgm:presLayoutVars>
      </dgm:prSet>
      <dgm:spPr/>
      <dgm:t>
        <a:bodyPr/>
        <a:lstStyle/>
        <a:p>
          <a:endParaRPr lang="en-GB"/>
        </a:p>
      </dgm:t>
    </dgm:pt>
    <dgm:pt modelId="{35E4AEEF-DD7B-40F9-8AAE-9F8E117A217C}" type="pres">
      <dgm:prSet presAssocID="{010A63AB-8C8F-40A2-9A81-E753866020E2}" presName="Name9" presStyleLbl="parChTrans1D2" presStyleIdx="2" presStyleCnt="6"/>
      <dgm:spPr/>
      <dgm:t>
        <a:bodyPr/>
        <a:lstStyle/>
        <a:p>
          <a:endParaRPr lang="en-GB"/>
        </a:p>
      </dgm:t>
    </dgm:pt>
    <dgm:pt modelId="{5945FE92-FEE0-436C-B633-5204B8448912}" type="pres">
      <dgm:prSet presAssocID="{010A63AB-8C8F-40A2-9A81-E753866020E2}" presName="connTx" presStyleLbl="parChTrans1D2" presStyleIdx="2" presStyleCnt="6"/>
      <dgm:spPr/>
      <dgm:t>
        <a:bodyPr/>
        <a:lstStyle/>
        <a:p>
          <a:endParaRPr lang="en-GB"/>
        </a:p>
      </dgm:t>
    </dgm:pt>
    <dgm:pt modelId="{A61F3294-8D2C-42B0-9C27-F0A3F7157A78}" type="pres">
      <dgm:prSet presAssocID="{BE08AEF0-18FB-495D-95E5-D69AB98B8BF9}" presName="node" presStyleLbl="node1" presStyleIdx="2" presStyleCnt="6" custScaleX="130175" custScaleY="148665" custRadScaleRad="100343" custRadScaleInc="-4842">
        <dgm:presLayoutVars>
          <dgm:bulletEnabled val="1"/>
        </dgm:presLayoutVars>
      </dgm:prSet>
      <dgm:spPr/>
      <dgm:t>
        <a:bodyPr/>
        <a:lstStyle/>
        <a:p>
          <a:endParaRPr lang="en-GB"/>
        </a:p>
      </dgm:t>
    </dgm:pt>
    <dgm:pt modelId="{ED0EAC5F-9BA0-4CD3-A09D-F07404378BB7}" type="pres">
      <dgm:prSet presAssocID="{CB028DB1-5C50-4EB9-BF52-F4D8FE5AE3FB}" presName="Name9" presStyleLbl="parChTrans1D2" presStyleIdx="3" presStyleCnt="6"/>
      <dgm:spPr/>
      <dgm:t>
        <a:bodyPr/>
        <a:lstStyle/>
        <a:p>
          <a:endParaRPr lang="en-GB"/>
        </a:p>
      </dgm:t>
    </dgm:pt>
    <dgm:pt modelId="{E55EB051-9EFB-4746-A974-AA0929438099}" type="pres">
      <dgm:prSet presAssocID="{CB028DB1-5C50-4EB9-BF52-F4D8FE5AE3FB}" presName="connTx" presStyleLbl="parChTrans1D2" presStyleIdx="3" presStyleCnt="6"/>
      <dgm:spPr/>
      <dgm:t>
        <a:bodyPr/>
        <a:lstStyle/>
        <a:p>
          <a:endParaRPr lang="en-GB"/>
        </a:p>
      </dgm:t>
    </dgm:pt>
    <dgm:pt modelId="{8F6C681B-08DE-4495-BE7F-784F2314E10C}" type="pres">
      <dgm:prSet presAssocID="{74C2E087-80E2-41CD-ACE1-48BFFC74859A}" presName="node" presStyleLbl="node1" presStyleIdx="3" presStyleCnt="6" custScaleX="136455" custScaleY="142014">
        <dgm:presLayoutVars>
          <dgm:bulletEnabled val="1"/>
        </dgm:presLayoutVars>
      </dgm:prSet>
      <dgm:spPr/>
      <dgm:t>
        <a:bodyPr/>
        <a:lstStyle/>
        <a:p>
          <a:endParaRPr lang="en-GB"/>
        </a:p>
      </dgm:t>
    </dgm:pt>
    <dgm:pt modelId="{140D898A-E8F3-4466-8F35-E239D412C0E4}" type="pres">
      <dgm:prSet presAssocID="{5FD15143-AFB9-410E-A29A-AAC1F7FA2405}" presName="Name9" presStyleLbl="parChTrans1D2" presStyleIdx="4" presStyleCnt="6"/>
      <dgm:spPr/>
      <dgm:t>
        <a:bodyPr/>
        <a:lstStyle/>
        <a:p>
          <a:endParaRPr lang="en-GB"/>
        </a:p>
      </dgm:t>
    </dgm:pt>
    <dgm:pt modelId="{7BF9C5A9-11A5-4874-800D-E1C595C76351}" type="pres">
      <dgm:prSet presAssocID="{5FD15143-AFB9-410E-A29A-AAC1F7FA2405}" presName="connTx" presStyleLbl="parChTrans1D2" presStyleIdx="4" presStyleCnt="6"/>
      <dgm:spPr/>
      <dgm:t>
        <a:bodyPr/>
        <a:lstStyle/>
        <a:p>
          <a:endParaRPr lang="en-GB"/>
        </a:p>
      </dgm:t>
    </dgm:pt>
    <dgm:pt modelId="{3409BFA0-EDB1-462A-ADBC-DA34FE4BC3B0}" type="pres">
      <dgm:prSet presAssocID="{207C32C4-9578-40A6-BC1C-DBBA7C7C1E8D}" presName="node" presStyleLbl="node1" presStyleIdx="4" presStyleCnt="6" custScaleX="123306" custScaleY="140373">
        <dgm:presLayoutVars>
          <dgm:bulletEnabled val="1"/>
        </dgm:presLayoutVars>
      </dgm:prSet>
      <dgm:spPr/>
      <dgm:t>
        <a:bodyPr/>
        <a:lstStyle/>
        <a:p>
          <a:endParaRPr lang="en-GB"/>
        </a:p>
      </dgm:t>
    </dgm:pt>
    <dgm:pt modelId="{1E12A390-A52A-4AF3-AFE0-C10C65488AA7}" type="pres">
      <dgm:prSet presAssocID="{D1C038DE-B932-42A6-9656-B694B1CEFFED}" presName="Name9" presStyleLbl="parChTrans1D2" presStyleIdx="5" presStyleCnt="6"/>
      <dgm:spPr/>
      <dgm:t>
        <a:bodyPr/>
        <a:lstStyle/>
        <a:p>
          <a:endParaRPr lang="en-GB"/>
        </a:p>
      </dgm:t>
    </dgm:pt>
    <dgm:pt modelId="{B9395734-4762-4C29-8572-9F9D24FFFDAD}" type="pres">
      <dgm:prSet presAssocID="{D1C038DE-B932-42A6-9656-B694B1CEFFED}" presName="connTx" presStyleLbl="parChTrans1D2" presStyleIdx="5" presStyleCnt="6"/>
      <dgm:spPr/>
      <dgm:t>
        <a:bodyPr/>
        <a:lstStyle/>
        <a:p>
          <a:endParaRPr lang="en-GB"/>
        </a:p>
      </dgm:t>
    </dgm:pt>
    <dgm:pt modelId="{19DB7557-A3A1-4B4B-8096-CF88A94D1EE4}" type="pres">
      <dgm:prSet presAssocID="{D3F5117F-75F0-4CE2-A390-50C8AAFC64BF}" presName="node" presStyleLbl="node1" presStyleIdx="5" presStyleCnt="6" custScaleX="233282" custScaleY="215979">
        <dgm:presLayoutVars>
          <dgm:bulletEnabled val="1"/>
        </dgm:presLayoutVars>
      </dgm:prSet>
      <dgm:spPr/>
      <dgm:t>
        <a:bodyPr/>
        <a:lstStyle/>
        <a:p>
          <a:endParaRPr lang="en-GB"/>
        </a:p>
      </dgm:t>
    </dgm:pt>
  </dgm:ptLst>
  <dgm:cxnLst>
    <dgm:cxn modelId="{37D7F572-7F87-4C3B-88C3-5137F16A2ACB}" type="presOf" srcId="{8A033127-1C63-4585-9001-71F766B63FF2}" destId="{1594BB9F-2C03-44F5-BC73-BE3BD92D3A8C}" srcOrd="1" destOrd="0" presId="urn:microsoft.com/office/officeart/2005/8/layout/radial1"/>
    <dgm:cxn modelId="{A5C9F0FD-09FF-476D-A7ED-4E82194FD21E}" srcId="{44304AD0-DC9F-4526-BDD1-404BED78F1C9}" destId="{207C32C4-9578-40A6-BC1C-DBBA7C7C1E8D}" srcOrd="4" destOrd="0" parTransId="{5FD15143-AFB9-410E-A29A-AAC1F7FA2405}" sibTransId="{C2B9E4E0-2961-46C0-884F-77B9C53864C6}"/>
    <dgm:cxn modelId="{A1D7FE7F-8C0C-4A6C-86D3-A4D660F283F2}" type="presOf" srcId="{D1C038DE-B932-42A6-9656-B694B1CEFFED}" destId="{B9395734-4762-4C29-8572-9F9D24FFFDAD}" srcOrd="1" destOrd="0" presId="urn:microsoft.com/office/officeart/2005/8/layout/radial1"/>
    <dgm:cxn modelId="{4FED2AA1-CDB0-434E-853C-6B5A63876CC8}" type="presOf" srcId="{010A63AB-8C8F-40A2-9A81-E753866020E2}" destId="{5945FE92-FEE0-436C-B633-5204B8448912}" srcOrd="1" destOrd="0" presId="urn:microsoft.com/office/officeart/2005/8/layout/radial1"/>
    <dgm:cxn modelId="{EAD822F4-DA5D-487A-8E7B-799C1FF5A3F8}" type="presOf" srcId="{6EA5E493-1E6D-4F1F-B537-3C5C38E5DF0A}" destId="{7143E071-34BD-42E9-9833-6FC154DF6712}" srcOrd="0" destOrd="0" presId="urn:microsoft.com/office/officeart/2005/8/layout/radial1"/>
    <dgm:cxn modelId="{F6E62981-10AE-49D9-B2D5-F77711A85E60}" srcId="{44304AD0-DC9F-4526-BDD1-404BED78F1C9}" destId="{D3F5117F-75F0-4CE2-A390-50C8AAFC64BF}" srcOrd="5" destOrd="0" parTransId="{D1C038DE-B932-42A6-9656-B694B1CEFFED}" sibTransId="{8E477283-3AA0-4B5B-B8FE-4A194722CD98}"/>
    <dgm:cxn modelId="{FD51C6A5-A8B1-41B3-ABDE-4E40D1813888}" type="presOf" srcId="{5FD15143-AFB9-410E-A29A-AAC1F7FA2405}" destId="{140D898A-E8F3-4466-8F35-E239D412C0E4}" srcOrd="0" destOrd="0" presId="urn:microsoft.com/office/officeart/2005/8/layout/radial1"/>
    <dgm:cxn modelId="{C804477F-AFC8-4B9E-AD96-2B8B75601282}" type="presOf" srcId="{44304AD0-DC9F-4526-BDD1-404BED78F1C9}" destId="{73CEB88C-07A1-4BD0-9725-D582AEB10620}" srcOrd="0" destOrd="0" presId="urn:microsoft.com/office/officeart/2005/8/layout/radial1"/>
    <dgm:cxn modelId="{785623F7-AD64-40BF-8D21-73DB5747F537}" type="presOf" srcId="{74C2E087-80E2-41CD-ACE1-48BFFC74859A}" destId="{8F6C681B-08DE-4495-BE7F-784F2314E10C}" srcOrd="0" destOrd="0" presId="urn:microsoft.com/office/officeart/2005/8/layout/radial1"/>
    <dgm:cxn modelId="{F7D18F51-F2F0-4491-9A80-038259D608FA}" srcId="{44304AD0-DC9F-4526-BDD1-404BED78F1C9}" destId="{74C2E087-80E2-41CD-ACE1-48BFFC74859A}" srcOrd="3" destOrd="0" parTransId="{CB028DB1-5C50-4EB9-BF52-F4D8FE5AE3FB}" sibTransId="{EE24D108-FE0E-4E66-A8D0-E3B30D1E81F9}"/>
    <dgm:cxn modelId="{E3895A2D-BB6D-4A89-8F22-CF083EAEB103}" type="presOf" srcId="{7AA3E883-EC80-4245-B282-B1C5E9FF73E6}" destId="{BE625143-5159-4C8B-8B52-6D1C94192B6D}" srcOrd="0" destOrd="0" presId="urn:microsoft.com/office/officeart/2005/8/layout/radial1"/>
    <dgm:cxn modelId="{6AEB109C-A789-43CE-9FAA-904FC5087B81}" type="presOf" srcId="{BE08AEF0-18FB-495D-95E5-D69AB98B8BF9}" destId="{A61F3294-8D2C-42B0-9C27-F0A3F7157A78}" srcOrd="0" destOrd="0" presId="urn:microsoft.com/office/officeart/2005/8/layout/radial1"/>
    <dgm:cxn modelId="{0BA327D1-D595-4488-85BF-4E47A00D8096}" srcId="{6EA5E493-1E6D-4F1F-B537-3C5C38E5DF0A}" destId="{44304AD0-DC9F-4526-BDD1-404BED78F1C9}" srcOrd="0" destOrd="0" parTransId="{1DBF5A21-46C1-4B0C-9D89-35B2578537A9}" sibTransId="{A8F53344-4DD7-424A-AADD-07C1ED967394}"/>
    <dgm:cxn modelId="{48D014C3-EF07-4827-B5FC-4BAF6AABA971}" type="presOf" srcId="{CB028DB1-5C50-4EB9-BF52-F4D8FE5AE3FB}" destId="{ED0EAC5F-9BA0-4CD3-A09D-F07404378BB7}" srcOrd="0" destOrd="0" presId="urn:microsoft.com/office/officeart/2005/8/layout/radial1"/>
    <dgm:cxn modelId="{45041207-50F0-4117-8356-F24364E2801C}" type="presOf" srcId="{80350877-87B2-425E-A168-7960FA43F59C}" destId="{03A6B2C9-B2EA-465A-9288-D1216B81680F}" srcOrd="0" destOrd="0" presId="urn:microsoft.com/office/officeart/2005/8/layout/radial1"/>
    <dgm:cxn modelId="{ABD46B4F-834E-4293-A6EA-D46DC0F5D309}" type="presOf" srcId="{5FD15143-AFB9-410E-A29A-AAC1F7FA2405}" destId="{7BF9C5A9-11A5-4874-800D-E1C595C76351}" srcOrd="1" destOrd="0" presId="urn:microsoft.com/office/officeart/2005/8/layout/radial1"/>
    <dgm:cxn modelId="{9C4AA625-F99C-4FF4-8A9E-A919F1066A65}" type="presOf" srcId="{D3F5117F-75F0-4CE2-A390-50C8AAFC64BF}" destId="{19DB7557-A3A1-4B4B-8096-CF88A94D1EE4}" srcOrd="0" destOrd="0" presId="urn:microsoft.com/office/officeart/2005/8/layout/radial1"/>
    <dgm:cxn modelId="{6F08F484-0A02-4738-9741-D7A0A71C1E5B}" srcId="{44304AD0-DC9F-4526-BDD1-404BED78F1C9}" destId="{7AA3E883-EC80-4245-B282-B1C5E9FF73E6}" srcOrd="1" destOrd="0" parTransId="{8A033127-1C63-4585-9001-71F766B63FF2}" sibTransId="{5131D0A5-ABDD-4333-975A-DD577CA9D144}"/>
    <dgm:cxn modelId="{66FDE470-1AAD-4279-BB24-473284AB4960}" type="presOf" srcId="{8A033127-1C63-4585-9001-71F766B63FF2}" destId="{549B415B-EDAD-4E1A-A494-503381242CE9}" srcOrd="0" destOrd="0" presId="urn:microsoft.com/office/officeart/2005/8/layout/radial1"/>
    <dgm:cxn modelId="{C74BFA28-C90B-48BD-8599-8A739CE67F78}" type="presOf" srcId="{D1C038DE-B932-42A6-9656-B694B1CEFFED}" destId="{1E12A390-A52A-4AF3-AFE0-C10C65488AA7}" srcOrd="0" destOrd="0" presId="urn:microsoft.com/office/officeart/2005/8/layout/radial1"/>
    <dgm:cxn modelId="{F5592FA6-4668-4157-8238-530EFC02F5E4}" type="presOf" srcId="{CB028DB1-5C50-4EB9-BF52-F4D8FE5AE3FB}" destId="{E55EB051-9EFB-4746-A974-AA0929438099}" srcOrd="1" destOrd="0" presId="urn:microsoft.com/office/officeart/2005/8/layout/radial1"/>
    <dgm:cxn modelId="{2625A12D-A323-4243-9195-5634EBC1F85B}" type="presOf" srcId="{CB31E604-07DD-4D23-B019-6D063ED571A2}" destId="{D47E1128-47FE-44C9-9E52-4E72A3849F79}" srcOrd="0" destOrd="0" presId="urn:microsoft.com/office/officeart/2005/8/layout/radial1"/>
    <dgm:cxn modelId="{E2C3FA6C-D5DF-473A-886A-BDAFF7FAE7AE}" type="presOf" srcId="{80350877-87B2-425E-A168-7960FA43F59C}" destId="{06CEA365-961E-453B-A2C4-3CA2E831EFD3}" srcOrd="1" destOrd="0" presId="urn:microsoft.com/office/officeart/2005/8/layout/radial1"/>
    <dgm:cxn modelId="{ECA69155-CBF1-4C03-8373-860E830D4DEA}" srcId="{44304AD0-DC9F-4526-BDD1-404BED78F1C9}" destId="{BE08AEF0-18FB-495D-95E5-D69AB98B8BF9}" srcOrd="2" destOrd="0" parTransId="{010A63AB-8C8F-40A2-9A81-E753866020E2}" sibTransId="{882BE71A-B757-4B55-84D8-C7B1D00EE58F}"/>
    <dgm:cxn modelId="{01240409-78A9-4E1A-A60C-926D5C04BD5A}" srcId="{44304AD0-DC9F-4526-BDD1-404BED78F1C9}" destId="{CB31E604-07DD-4D23-B019-6D063ED571A2}" srcOrd="0" destOrd="0" parTransId="{80350877-87B2-425E-A168-7960FA43F59C}" sibTransId="{DEBA71AA-3C88-48B3-BFA3-9515F17E173B}"/>
    <dgm:cxn modelId="{EAA7D419-CDFC-4AAC-BD2A-B9779898D38B}" type="presOf" srcId="{010A63AB-8C8F-40A2-9A81-E753866020E2}" destId="{35E4AEEF-DD7B-40F9-8AAE-9F8E117A217C}" srcOrd="0" destOrd="0" presId="urn:microsoft.com/office/officeart/2005/8/layout/radial1"/>
    <dgm:cxn modelId="{B47967F5-DEED-4323-B934-55D70D0205F3}" type="presOf" srcId="{207C32C4-9578-40A6-BC1C-DBBA7C7C1E8D}" destId="{3409BFA0-EDB1-462A-ADBC-DA34FE4BC3B0}" srcOrd="0" destOrd="0" presId="urn:microsoft.com/office/officeart/2005/8/layout/radial1"/>
    <dgm:cxn modelId="{1A9DBEC4-F1A8-4A45-A0B4-6971B1252A22}" type="presParOf" srcId="{7143E071-34BD-42E9-9833-6FC154DF6712}" destId="{73CEB88C-07A1-4BD0-9725-D582AEB10620}" srcOrd="0" destOrd="0" presId="urn:microsoft.com/office/officeart/2005/8/layout/radial1"/>
    <dgm:cxn modelId="{9F543D28-3E24-4DA4-858A-4FFE73304EDA}" type="presParOf" srcId="{7143E071-34BD-42E9-9833-6FC154DF6712}" destId="{03A6B2C9-B2EA-465A-9288-D1216B81680F}" srcOrd="1" destOrd="0" presId="urn:microsoft.com/office/officeart/2005/8/layout/radial1"/>
    <dgm:cxn modelId="{87EE1C00-BB69-418C-ADEC-3203900D9F6D}" type="presParOf" srcId="{03A6B2C9-B2EA-465A-9288-D1216B81680F}" destId="{06CEA365-961E-453B-A2C4-3CA2E831EFD3}" srcOrd="0" destOrd="0" presId="urn:microsoft.com/office/officeart/2005/8/layout/radial1"/>
    <dgm:cxn modelId="{A0F5F5D5-A78E-41BA-BD1E-F1D27030820B}" type="presParOf" srcId="{7143E071-34BD-42E9-9833-6FC154DF6712}" destId="{D47E1128-47FE-44C9-9E52-4E72A3849F79}" srcOrd="2" destOrd="0" presId="urn:microsoft.com/office/officeart/2005/8/layout/radial1"/>
    <dgm:cxn modelId="{587F9A6E-0348-4186-8330-A42D0EE3BA3E}" type="presParOf" srcId="{7143E071-34BD-42E9-9833-6FC154DF6712}" destId="{549B415B-EDAD-4E1A-A494-503381242CE9}" srcOrd="3" destOrd="0" presId="urn:microsoft.com/office/officeart/2005/8/layout/radial1"/>
    <dgm:cxn modelId="{3678577A-922E-4E0C-A3F9-42D735B4EDC0}" type="presParOf" srcId="{549B415B-EDAD-4E1A-A494-503381242CE9}" destId="{1594BB9F-2C03-44F5-BC73-BE3BD92D3A8C}" srcOrd="0" destOrd="0" presId="urn:microsoft.com/office/officeart/2005/8/layout/radial1"/>
    <dgm:cxn modelId="{67E119FC-0D12-487F-A1C6-A4AEE63246E8}" type="presParOf" srcId="{7143E071-34BD-42E9-9833-6FC154DF6712}" destId="{BE625143-5159-4C8B-8B52-6D1C94192B6D}" srcOrd="4" destOrd="0" presId="urn:microsoft.com/office/officeart/2005/8/layout/radial1"/>
    <dgm:cxn modelId="{A4BE3CDC-600C-4E81-ADF1-20C1D1FD50BA}" type="presParOf" srcId="{7143E071-34BD-42E9-9833-6FC154DF6712}" destId="{35E4AEEF-DD7B-40F9-8AAE-9F8E117A217C}" srcOrd="5" destOrd="0" presId="urn:microsoft.com/office/officeart/2005/8/layout/radial1"/>
    <dgm:cxn modelId="{AEBDEEC4-760B-4146-A034-40650AA44992}" type="presParOf" srcId="{35E4AEEF-DD7B-40F9-8AAE-9F8E117A217C}" destId="{5945FE92-FEE0-436C-B633-5204B8448912}" srcOrd="0" destOrd="0" presId="urn:microsoft.com/office/officeart/2005/8/layout/radial1"/>
    <dgm:cxn modelId="{CDB520E7-4216-4764-AF0D-BF7C88FA8251}" type="presParOf" srcId="{7143E071-34BD-42E9-9833-6FC154DF6712}" destId="{A61F3294-8D2C-42B0-9C27-F0A3F7157A78}" srcOrd="6" destOrd="0" presId="urn:microsoft.com/office/officeart/2005/8/layout/radial1"/>
    <dgm:cxn modelId="{E79F037F-BC4C-425A-BF63-33B4545FC0F8}" type="presParOf" srcId="{7143E071-34BD-42E9-9833-6FC154DF6712}" destId="{ED0EAC5F-9BA0-4CD3-A09D-F07404378BB7}" srcOrd="7" destOrd="0" presId="urn:microsoft.com/office/officeart/2005/8/layout/radial1"/>
    <dgm:cxn modelId="{6EE68F31-9EC3-4F67-92F1-F47EA9715D9A}" type="presParOf" srcId="{ED0EAC5F-9BA0-4CD3-A09D-F07404378BB7}" destId="{E55EB051-9EFB-4746-A974-AA0929438099}" srcOrd="0" destOrd="0" presId="urn:microsoft.com/office/officeart/2005/8/layout/radial1"/>
    <dgm:cxn modelId="{0A18F23F-5240-42E2-A05F-E4140208F02E}" type="presParOf" srcId="{7143E071-34BD-42E9-9833-6FC154DF6712}" destId="{8F6C681B-08DE-4495-BE7F-784F2314E10C}" srcOrd="8" destOrd="0" presId="urn:microsoft.com/office/officeart/2005/8/layout/radial1"/>
    <dgm:cxn modelId="{63BEC08C-8E8F-44C0-9AC3-AB80921E2C6B}" type="presParOf" srcId="{7143E071-34BD-42E9-9833-6FC154DF6712}" destId="{140D898A-E8F3-4466-8F35-E239D412C0E4}" srcOrd="9" destOrd="0" presId="urn:microsoft.com/office/officeart/2005/8/layout/radial1"/>
    <dgm:cxn modelId="{9CA749E4-750A-4CED-B56F-1B1438432CFE}" type="presParOf" srcId="{140D898A-E8F3-4466-8F35-E239D412C0E4}" destId="{7BF9C5A9-11A5-4874-800D-E1C595C76351}" srcOrd="0" destOrd="0" presId="urn:microsoft.com/office/officeart/2005/8/layout/radial1"/>
    <dgm:cxn modelId="{5B3E4B88-BE74-41FC-A8CE-2DFABDBA73C2}" type="presParOf" srcId="{7143E071-34BD-42E9-9833-6FC154DF6712}" destId="{3409BFA0-EDB1-462A-ADBC-DA34FE4BC3B0}" srcOrd="10" destOrd="0" presId="urn:microsoft.com/office/officeart/2005/8/layout/radial1"/>
    <dgm:cxn modelId="{C9E825C7-6995-4FD6-83D1-36E91B74CB3F}" type="presParOf" srcId="{7143E071-34BD-42E9-9833-6FC154DF6712}" destId="{1E12A390-A52A-4AF3-AFE0-C10C65488AA7}" srcOrd="11" destOrd="0" presId="urn:microsoft.com/office/officeart/2005/8/layout/radial1"/>
    <dgm:cxn modelId="{5F96266D-E1C0-4D59-9BDA-5669F37721EA}" type="presParOf" srcId="{1E12A390-A52A-4AF3-AFE0-C10C65488AA7}" destId="{B9395734-4762-4C29-8572-9F9D24FFFDAD}" srcOrd="0" destOrd="0" presId="urn:microsoft.com/office/officeart/2005/8/layout/radial1"/>
    <dgm:cxn modelId="{3E65F985-426E-4E27-971A-1DBD60C22A91}" type="presParOf" srcId="{7143E071-34BD-42E9-9833-6FC154DF6712}" destId="{19DB7557-A3A1-4B4B-8096-CF88A94D1EE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9AE48-0997-4C2C-8A0E-DACE9D33DD0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4F96E6AE-D134-4EFD-948A-0B9C6ACF3339}">
      <dgm:prSet phldrT="[Text]"/>
      <dgm:spPr/>
      <dgm:t>
        <a:bodyPr/>
        <a:lstStyle/>
        <a:p>
          <a:r>
            <a:rPr lang="pl-PL" dirty="0" smtClean="0"/>
            <a:t>A </a:t>
          </a:r>
          <a:r>
            <a:rPr lang="pl-PL" dirty="0" err="1" smtClean="0"/>
            <a:t>smarter</a:t>
          </a:r>
          <a:r>
            <a:rPr lang="pl-PL" dirty="0" smtClean="0"/>
            <a:t> Europe</a:t>
          </a:r>
          <a:endParaRPr lang="en-GB" dirty="0"/>
        </a:p>
      </dgm:t>
    </dgm:pt>
    <dgm:pt modelId="{541ADEFE-0939-4F9F-B6D6-2AD90EF553AF}" type="parTrans" cxnId="{E87C3A19-7C4A-4521-AF96-FFDED9C1215D}">
      <dgm:prSet/>
      <dgm:spPr/>
      <dgm:t>
        <a:bodyPr/>
        <a:lstStyle/>
        <a:p>
          <a:endParaRPr lang="en-GB"/>
        </a:p>
      </dgm:t>
    </dgm:pt>
    <dgm:pt modelId="{6847BF1A-51AA-4086-9856-A4463C438379}" type="sibTrans" cxnId="{E87C3A19-7C4A-4521-AF96-FFDED9C1215D}">
      <dgm:prSet/>
      <dgm:spPr/>
      <dgm:t>
        <a:bodyPr/>
        <a:lstStyle/>
        <a:p>
          <a:endParaRPr lang="en-GB"/>
        </a:p>
      </dgm:t>
    </dgm:pt>
    <dgm:pt modelId="{15F478A7-663C-4D39-B3D4-52F05C6C7E49}">
      <dgm:prSet phldrT="[Text]"/>
      <dgm:spPr/>
      <dgm:t>
        <a:bodyPr/>
        <a:lstStyle/>
        <a:p>
          <a:r>
            <a:rPr lang="pl-PL" b="0" dirty="0" err="1" smtClean="0">
              <a:solidFill>
                <a:schemeClr val="bg2"/>
              </a:solidFill>
            </a:rPr>
            <a:t>Enhance</a:t>
          </a:r>
          <a:r>
            <a:rPr lang="pl-PL" b="0" dirty="0" smtClean="0">
              <a:solidFill>
                <a:schemeClr val="bg2"/>
              </a:solidFill>
            </a:rPr>
            <a:t> </a:t>
          </a:r>
          <a:r>
            <a:rPr lang="pl-PL" b="1" dirty="0" smtClean="0">
              <a:solidFill>
                <a:schemeClr val="bg2"/>
              </a:solidFill>
            </a:rPr>
            <a:t>R&amp;I </a:t>
          </a:r>
          <a:r>
            <a:rPr lang="pl-PL" b="1" dirty="0" err="1" smtClean="0">
              <a:solidFill>
                <a:schemeClr val="bg2"/>
              </a:solidFill>
            </a:rPr>
            <a:t>capacities</a:t>
          </a:r>
          <a:r>
            <a:rPr lang="pl-PL" b="1" dirty="0" smtClean="0">
              <a:solidFill>
                <a:schemeClr val="bg2"/>
              </a:solidFill>
            </a:rPr>
            <a:t> </a:t>
          </a:r>
          <a:r>
            <a:rPr lang="pl-PL" b="0" dirty="0" smtClean="0">
              <a:solidFill>
                <a:schemeClr val="bg2"/>
              </a:solidFill>
            </a:rPr>
            <a:t>and </a:t>
          </a:r>
          <a:r>
            <a:rPr lang="pl-PL" b="1" dirty="0" err="1" smtClean="0">
              <a:solidFill>
                <a:schemeClr val="bg2"/>
              </a:solidFill>
            </a:rPr>
            <a:t>uptake</a:t>
          </a:r>
          <a:r>
            <a:rPr lang="pl-PL" b="1" dirty="0" smtClean="0">
              <a:solidFill>
                <a:schemeClr val="bg2"/>
              </a:solidFill>
            </a:rPr>
            <a:t> of </a:t>
          </a:r>
          <a:r>
            <a:rPr lang="pl-PL" b="1" dirty="0" err="1" smtClean="0">
              <a:solidFill>
                <a:schemeClr val="bg2"/>
              </a:solidFill>
            </a:rPr>
            <a:t>advanced</a:t>
          </a:r>
          <a:r>
            <a:rPr lang="pl-PL" b="1" dirty="0" smtClean="0">
              <a:solidFill>
                <a:schemeClr val="bg2"/>
              </a:solidFill>
            </a:rPr>
            <a:t> </a:t>
          </a:r>
          <a:r>
            <a:rPr lang="pl-PL" b="1" dirty="0" err="1" smtClean="0">
              <a:solidFill>
                <a:schemeClr val="bg2"/>
              </a:solidFill>
            </a:rPr>
            <a:t>technologies</a:t>
          </a:r>
          <a:endParaRPr lang="en-GB" b="1" dirty="0">
            <a:solidFill>
              <a:schemeClr val="bg2"/>
            </a:solidFill>
          </a:endParaRPr>
        </a:p>
      </dgm:t>
    </dgm:pt>
    <dgm:pt modelId="{0AE20E62-54ED-4D3C-AEE7-5A12A859228B}" type="parTrans" cxnId="{05D8910F-EF2F-4252-BDF8-757F1E93490C}">
      <dgm:prSet/>
      <dgm:spPr/>
      <dgm:t>
        <a:bodyPr/>
        <a:lstStyle/>
        <a:p>
          <a:endParaRPr lang="en-GB"/>
        </a:p>
      </dgm:t>
    </dgm:pt>
    <dgm:pt modelId="{1E63F59E-EFAF-46F8-AF13-F5851A1929D6}" type="sibTrans" cxnId="{05D8910F-EF2F-4252-BDF8-757F1E93490C}">
      <dgm:prSet/>
      <dgm:spPr/>
      <dgm:t>
        <a:bodyPr/>
        <a:lstStyle/>
        <a:p>
          <a:endParaRPr lang="en-GB"/>
        </a:p>
      </dgm:t>
    </dgm:pt>
    <dgm:pt modelId="{A220774E-CFCC-4685-A64E-A0B2FAB76E14}">
      <dgm:prSet phldrT="[Text]"/>
      <dgm:spPr/>
      <dgm:t>
        <a:bodyPr/>
        <a:lstStyle/>
        <a:p>
          <a:r>
            <a:rPr lang="pl-PL" b="1" dirty="0" err="1" smtClean="0">
              <a:solidFill>
                <a:schemeClr val="bg2"/>
              </a:solidFill>
            </a:rPr>
            <a:t>Digitalisation</a:t>
          </a:r>
          <a:r>
            <a:rPr lang="pl-PL" dirty="0" smtClean="0">
              <a:solidFill>
                <a:schemeClr val="bg2"/>
              </a:solidFill>
            </a:rPr>
            <a:t> – for </a:t>
          </a:r>
          <a:r>
            <a:rPr lang="pl-PL" dirty="0" err="1" smtClean="0">
              <a:solidFill>
                <a:schemeClr val="bg2"/>
              </a:solidFill>
            </a:rPr>
            <a:t>citizens</a:t>
          </a:r>
          <a:r>
            <a:rPr lang="pl-PL" dirty="0" smtClean="0">
              <a:solidFill>
                <a:schemeClr val="bg2"/>
              </a:solidFill>
            </a:rPr>
            <a:t>, </a:t>
          </a:r>
          <a:r>
            <a:rPr lang="pl-PL" dirty="0" err="1" smtClean="0">
              <a:solidFill>
                <a:schemeClr val="bg2"/>
              </a:solidFill>
            </a:rPr>
            <a:t>companies</a:t>
          </a:r>
          <a:r>
            <a:rPr lang="pl-PL" dirty="0" smtClean="0">
              <a:solidFill>
                <a:schemeClr val="bg2"/>
              </a:solidFill>
            </a:rPr>
            <a:t> and </a:t>
          </a:r>
          <a:r>
            <a:rPr lang="pl-PL" dirty="0" err="1" smtClean="0">
              <a:solidFill>
                <a:schemeClr val="bg2"/>
              </a:solidFill>
            </a:rPr>
            <a:t>government</a:t>
          </a:r>
          <a:endParaRPr lang="en-GB" dirty="0">
            <a:solidFill>
              <a:schemeClr val="bg2"/>
            </a:solidFill>
          </a:endParaRPr>
        </a:p>
      </dgm:t>
    </dgm:pt>
    <dgm:pt modelId="{1D691315-5BDC-4DBB-8289-7818D48342FB}" type="parTrans" cxnId="{86EA7A32-1BDF-438F-9DE3-6385B7776FA7}">
      <dgm:prSet/>
      <dgm:spPr/>
      <dgm:t>
        <a:bodyPr/>
        <a:lstStyle/>
        <a:p>
          <a:endParaRPr lang="en-GB"/>
        </a:p>
      </dgm:t>
    </dgm:pt>
    <dgm:pt modelId="{82A4DA50-AF97-465A-BCDA-075CA5F97342}" type="sibTrans" cxnId="{86EA7A32-1BDF-438F-9DE3-6385B7776FA7}">
      <dgm:prSet/>
      <dgm:spPr/>
      <dgm:t>
        <a:bodyPr/>
        <a:lstStyle/>
        <a:p>
          <a:endParaRPr lang="en-GB"/>
        </a:p>
      </dgm:t>
    </dgm:pt>
    <dgm:pt modelId="{A27F6AEE-F543-4A22-8602-53AF1B84BACA}">
      <dgm:prSet phldrT="[Text]"/>
      <dgm:spPr/>
      <dgm:t>
        <a:bodyPr/>
        <a:lstStyle/>
        <a:p>
          <a:r>
            <a:rPr lang="pl-PL" dirty="0" smtClean="0">
              <a:solidFill>
                <a:schemeClr val="bg2"/>
              </a:solidFill>
            </a:rPr>
            <a:t>Development of </a:t>
          </a:r>
          <a:r>
            <a:rPr lang="pl-PL" b="1" dirty="0" err="1" smtClean="0">
              <a:solidFill>
                <a:schemeClr val="bg2"/>
              </a:solidFill>
            </a:rPr>
            <a:t>skills</a:t>
          </a:r>
          <a:r>
            <a:rPr lang="pl-PL" b="1" dirty="0" smtClean="0">
              <a:solidFill>
                <a:schemeClr val="bg2"/>
              </a:solidFill>
            </a:rPr>
            <a:t> for smart </a:t>
          </a:r>
          <a:r>
            <a:rPr lang="pl-PL" b="1" dirty="0" err="1" smtClean="0">
              <a:solidFill>
                <a:schemeClr val="bg2"/>
              </a:solidFill>
            </a:rPr>
            <a:t>specialisation</a:t>
          </a:r>
          <a:r>
            <a:rPr lang="pl-PL" b="1" dirty="0" smtClean="0">
              <a:solidFill>
                <a:schemeClr val="bg2"/>
              </a:solidFill>
            </a:rPr>
            <a:t>, </a:t>
          </a:r>
          <a:endParaRPr lang="en-GB" b="1" dirty="0">
            <a:solidFill>
              <a:schemeClr val="bg2"/>
            </a:solidFill>
          </a:endParaRPr>
        </a:p>
      </dgm:t>
    </dgm:pt>
    <dgm:pt modelId="{8C8E33B4-22AC-45E9-BE82-3F2C477BFB69}" type="parTrans" cxnId="{D65A0110-E93A-4A76-9397-2224406A2F1F}">
      <dgm:prSet/>
      <dgm:spPr/>
      <dgm:t>
        <a:bodyPr/>
        <a:lstStyle/>
        <a:p>
          <a:endParaRPr lang="en-GB"/>
        </a:p>
      </dgm:t>
    </dgm:pt>
    <dgm:pt modelId="{6C429C1B-5FA0-47DC-8B37-ADC2FB4B8FC4}" type="sibTrans" cxnId="{D65A0110-E93A-4A76-9397-2224406A2F1F}">
      <dgm:prSet/>
      <dgm:spPr/>
      <dgm:t>
        <a:bodyPr/>
        <a:lstStyle/>
        <a:p>
          <a:endParaRPr lang="en-GB"/>
        </a:p>
      </dgm:t>
    </dgm:pt>
    <dgm:pt modelId="{3E006661-CD71-4D44-A1A1-2A48DF33884B}">
      <dgm:prSet phldrT="[Text]"/>
      <dgm:spPr/>
      <dgm:t>
        <a:bodyPr/>
        <a:lstStyle/>
        <a:p>
          <a:r>
            <a:rPr lang="pl-PL" dirty="0" err="1" smtClean="0">
              <a:solidFill>
                <a:schemeClr val="bg2"/>
              </a:solidFill>
            </a:rPr>
            <a:t>Competitiveness</a:t>
          </a:r>
          <a:r>
            <a:rPr lang="pl-PL" dirty="0" smtClean="0">
              <a:solidFill>
                <a:schemeClr val="bg2"/>
              </a:solidFill>
            </a:rPr>
            <a:t> and </a:t>
          </a:r>
          <a:r>
            <a:rPr lang="pl-PL" b="1" dirty="0" err="1" smtClean="0">
              <a:solidFill>
                <a:schemeClr val="bg2"/>
              </a:solidFill>
            </a:rPr>
            <a:t>growth</a:t>
          </a:r>
          <a:r>
            <a:rPr lang="pl-PL" b="1" dirty="0" smtClean="0">
              <a:solidFill>
                <a:schemeClr val="bg2"/>
              </a:solidFill>
            </a:rPr>
            <a:t> of </a:t>
          </a:r>
          <a:r>
            <a:rPr lang="pl-PL" b="1" dirty="0" err="1" smtClean="0">
              <a:solidFill>
                <a:schemeClr val="bg2"/>
              </a:solidFill>
            </a:rPr>
            <a:t>SMEs</a:t>
          </a:r>
          <a:endParaRPr lang="en-GB" dirty="0">
            <a:solidFill>
              <a:schemeClr val="bg2"/>
            </a:solidFill>
          </a:endParaRPr>
        </a:p>
      </dgm:t>
    </dgm:pt>
    <dgm:pt modelId="{B5FACFC3-B81D-4B40-99CC-532951A9E523}" type="parTrans" cxnId="{CB033ACF-72C4-43DA-BEA0-37D3D91785A7}">
      <dgm:prSet/>
      <dgm:spPr/>
      <dgm:t>
        <a:bodyPr/>
        <a:lstStyle/>
        <a:p>
          <a:endParaRPr lang="en-GB"/>
        </a:p>
      </dgm:t>
    </dgm:pt>
    <dgm:pt modelId="{291A624A-7F04-4977-8677-B0609EA49851}" type="sibTrans" cxnId="{CB033ACF-72C4-43DA-BEA0-37D3D91785A7}">
      <dgm:prSet/>
      <dgm:spPr/>
      <dgm:t>
        <a:bodyPr/>
        <a:lstStyle/>
        <a:p>
          <a:endParaRPr lang="en-GB"/>
        </a:p>
      </dgm:t>
    </dgm:pt>
    <dgm:pt modelId="{2232DE96-D7D5-4F39-807F-BD765CF2F0DA}" type="pres">
      <dgm:prSet presAssocID="{D569AE48-0997-4C2C-8A0E-DACE9D33DD0F}" presName="diagram" presStyleCnt="0">
        <dgm:presLayoutVars>
          <dgm:chMax val="1"/>
          <dgm:dir/>
          <dgm:animLvl val="ctr"/>
          <dgm:resizeHandles val="exact"/>
        </dgm:presLayoutVars>
      </dgm:prSet>
      <dgm:spPr/>
      <dgm:t>
        <a:bodyPr/>
        <a:lstStyle/>
        <a:p>
          <a:endParaRPr lang="en-GB"/>
        </a:p>
      </dgm:t>
    </dgm:pt>
    <dgm:pt modelId="{5F4ED952-EC66-4451-A675-C1F6B493F080}" type="pres">
      <dgm:prSet presAssocID="{D569AE48-0997-4C2C-8A0E-DACE9D33DD0F}" presName="matrix" presStyleCnt="0"/>
      <dgm:spPr/>
    </dgm:pt>
    <dgm:pt modelId="{A0EEB9C4-175A-4D98-B17E-193557FDC42B}" type="pres">
      <dgm:prSet presAssocID="{D569AE48-0997-4C2C-8A0E-DACE9D33DD0F}" presName="tile1" presStyleLbl="node1" presStyleIdx="0" presStyleCnt="4" custScaleY="103982"/>
      <dgm:spPr/>
      <dgm:t>
        <a:bodyPr/>
        <a:lstStyle/>
        <a:p>
          <a:endParaRPr lang="en-GB"/>
        </a:p>
      </dgm:t>
    </dgm:pt>
    <dgm:pt modelId="{4AB819E4-E0FF-4534-A8C8-2C1A6BA5CC75}" type="pres">
      <dgm:prSet presAssocID="{D569AE48-0997-4C2C-8A0E-DACE9D33DD0F}" presName="tile1text" presStyleLbl="node1" presStyleIdx="0" presStyleCnt="4">
        <dgm:presLayoutVars>
          <dgm:chMax val="0"/>
          <dgm:chPref val="0"/>
          <dgm:bulletEnabled val="1"/>
        </dgm:presLayoutVars>
      </dgm:prSet>
      <dgm:spPr/>
      <dgm:t>
        <a:bodyPr/>
        <a:lstStyle/>
        <a:p>
          <a:endParaRPr lang="en-GB"/>
        </a:p>
      </dgm:t>
    </dgm:pt>
    <dgm:pt modelId="{142F5BBB-07FE-43BD-A5D0-091F273E9A72}" type="pres">
      <dgm:prSet presAssocID="{D569AE48-0997-4C2C-8A0E-DACE9D33DD0F}" presName="tile2" presStyleLbl="node1" presStyleIdx="1" presStyleCnt="4"/>
      <dgm:spPr/>
      <dgm:t>
        <a:bodyPr/>
        <a:lstStyle/>
        <a:p>
          <a:endParaRPr lang="en-GB"/>
        </a:p>
      </dgm:t>
    </dgm:pt>
    <dgm:pt modelId="{A9E2BAFB-D519-462A-A3D8-04A45A58F9B1}" type="pres">
      <dgm:prSet presAssocID="{D569AE48-0997-4C2C-8A0E-DACE9D33DD0F}" presName="tile2text" presStyleLbl="node1" presStyleIdx="1" presStyleCnt="4">
        <dgm:presLayoutVars>
          <dgm:chMax val="0"/>
          <dgm:chPref val="0"/>
          <dgm:bulletEnabled val="1"/>
        </dgm:presLayoutVars>
      </dgm:prSet>
      <dgm:spPr/>
      <dgm:t>
        <a:bodyPr/>
        <a:lstStyle/>
        <a:p>
          <a:endParaRPr lang="en-GB"/>
        </a:p>
      </dgm:t>
    </dgm:pt>
    <dgm:pt modelId="{DD9E049C-0A80-41ED-A74B-D731031EECB4}" type="pres">
      <dgm:prSet presAssocID="{D569AE48-0997-4C2C-8A0E-DACE9D33DD0F}" presName="tile3" presStyleLbl="node1" presStyleIdx="2" presStyleCnt="4" custLinFactNeighborX="-783" custLinFactNeighborY="24806"/>
      <dgm:spPr/>
      <dgm:t>
        <a:bodyPr/>
        <a:lstStyle/>
        <a:p>
          <a:endParaRPr lang="en-GB"/>
        </a:p>
      </dgm:t>
    </dgm:pt>
    <dgm:pt modelId="{13F1370D-FEB5-4B60-A4F4-37DC181E863D}" type="pres">
      <dgm:prSet presAssocID="{D569AE48-0997-4C2C-8A0E-DACE9D33DD0F}" presName="tile3text" presStyleLbl="node1" presStyleIdx="2" presStyleCnt="4">
        <dgm:presLayoutVars>
          <dgm:chMax val="0"/>
          <dgm:chPref val="0"/>
          <dgm:bulletEnabled val="1"/>
        </dgm:presLayoutVars>
      </dgm:prSet>
      <dgm:spPr/>
      <dgm:t>
        <a:bodyPr/>
        <a:lstStyle/>
        <a:p>
          <a:endParaRPr lang="en-GB"/>
        </a:p>
      </dgm:t>
    </dgm:pt>
    <dgm:pt modelId="{1D49C624-E00F-45ED-8579-8E4A537BA66D}" type="pres">
      <dgm:prSet presAssocID="{D569AE48-0997-4C2C-8A0E-DACE9D33DD0F}" presName="tile4" presStyleLbl="node1" presStyleIdx="3" presStyleCnt="4"/>
      <dgm:spPr/>
      <dgm:t>
        <a:bodyPr/>
        <a:lstStyle/>
        <a:p>
          <a:endParaRPr lang="en-GB"/>
        </a:p>
      </dgm:t>
    </dgm:pt>
    <dgm:pt modelId="{5BA3AB66-DC48-4E27-B9DF-0F487FD01286}" type="pres">
      <dgm:prSet presAssocID="{D569AE48-0997-4C2C-8A0E-DACE9D33DD0F}" presName="tile4text" presStyleLbl="node1" presStyleIdx="3" presStyleCnt="4">
        <dgm:presLayoutVars>
          <dgm:chMax val="0"/>
          <dgm:chPref val="0"/>
          <dgm:bulletEnabled val="1"/>
        </dgm:presLayoutVars>
      </dgm:prSet>
      <dgm:spPr/>
      <dgm:t>
        <a:bodyPr/>
        <a:lstStyle/>
        <a:p>
          <a:endParaRPr lang="en-GB"/>
        </a:p>
      </dgm:t>
    </dgm:pt>
    <dgm:pt modelId="{9AC88171-49AF-4374-9C3E-A547E5B34CEF}" type="pres">
      <dgm:prSet presAssocID="{D569AE48-0997-4C2C-8A0E-DACE9D33DD0F}" presName="centerTile" presStyleLbl="fgShp" presStyleIdx="0" presStyleCnt="1">
        <dgm:presLayoutVars>
          <dgm:chMax val="0"/>
          <dgm:chPref val="0"/>
        </dgm:presLayoutVars>
      </dgm:prSet>
      <dgm:spPr/>
      <dgm:t>
        <a:bodyPr/>
        <a:lstStyle/>
        <a:p>
          <a:endParaRPr lang="en-GB"/>
        </a:p>
      </dgm:t>
    </dgm:pt>
  </dgm:ptLst>
  <dgm:cxnLst>
    <dgm:cxn modelId="{9B24F2CD-B48F-431B-81D9-797BC7CE2235}" type="presOf" srcId="{A27F6AEE-F543-4A22-8602-53AF1B84BACA}" destId="{13F1370D-FEB5-4B60-A4F4-37DC181E863D}" srcOrd="1" destOrd="0" presId="urn:microsoft.com/office/officeart/2005/8/layout/matrix1"/>
    <dgm:cxn modelId="{28E9119B-7163-45C8-BD09-5B6A133CD158}" type="presOf" srcId="{A220774E-CFCC-4685-A64E-A0B2FAB76E14}" destId="{142F5BBB-07FE-43BD-A5D0-091F273E9A72}" srcOrd="0" destOrd="0" presId="urn:microsoft.com/office/officeart/2005/8/layout/matrix1"/>
    <dgm:cxn modelId="{63D199B7-550C-4551-8333-EE5EF382CC60}" type="presOf" srcId="{3E006661-CD71-4D44-A1A1-2A48DF33884B}" destId="{1D49C624-E00F-45ED-8579-8E4A537BA66D}" srcOrd="0" destOrd="0" presId="urn:microsoft.com/office/officeart/2005/8/layout/matrix1"/>
    <dgm:cxn modelId="{E87C3A19-7C4A-4521-AF96-FFDED9C1215D}" srcId="{D569AE48-0997-4C2C-8A0E-DACE9D33DD0F}" destId="{4F96E6AE-D134-4EFD-948A-0B9C6ACF3339}" srcOrd="0" destOrd="0" parTransId="{541ADEFE-0939-4F9F-B6D6-2AD90EF553AF}" sibTransId="{6847BF1A-51AA-4086-9856-A4463C438379}"/>
    <dgm:cxn modelId="{86EA7A32-1BDF-438F-9DE3-6385B7776FA7}" srcId="{4F96E6AE-D134-4EFD-948A-0B9C6ACF3339}" destId="{A220774E-CFCC-4685-A64E-A0B2FAB76E14}" srcOrd="1" destOrd="0" parTransId="{1D691315-5BDC-4DBB-8289-7818D48342FB}" sibTransId="{82A4DA50-AF97-465A-BCDA-075CA5F97342}"/>
    <dgm:cxn modelId="{34F78DC6-A7E3-4F59-AB99-936E0C3827D2}" type="presOf" srcId="{D569AE48-0997-4C2C-8A0E-DACE9D33DD0F}" destId="{2232DE96-D7D5-4F39-807F-BD765CF2F0DA}" srcOrd="0" destOrd="0" presId="urn:microsoft.com/office/officeart/2005/8/layout/matrix1"/>
    <dgm:cxn modelId="{3B7441F0-CEC0-4F12-860D-33B799D48709}" type="presOf" srcId="{A220774E-CFCC-4685-A64E-A0B2FAB76E14}" destId="{A9E2BAFB-D519-462A-A3D8-04A45A58F9B1}" srcOrd="1" destOrd="0" presId="urn:microsoft.com/office/officeart/2005/8/layout/matrix1"/>
    <dgm:cxn modelId="{F1ADBBFE-F45F-4E23-84DD-FBF55B40C056}" type="presOf" srcId="{3E006661-CD71-4D44-A1A1-2A48DF33884B}" destId="{5BA3AB66-DC48-4E27-B9DF-0F487FD01286}" srcOrd="1" destOrd="0" presId="urn:microsoft.com/office/officeart/2005/8/layout/matrix1"/>
    <dgm:cxn modelId="{C9B707B8-89B1-480B-A754-DBAC88BB8507}" type="presOf" srcId="{A27F6AEE-F543-4A22-8602-53AF1B84BACA}" destId="{DD9E049C-0A80-41ED-A74B-D731031EECB4}" srcOrd="0" destOrd="0" presId="urn:microsoft.com/office/officeart/2005/8/layout/matrix1"/>
    <dgm:cxn modelId="{CE0A6115-79A5-4C48-8B1D-E0E7C62BAB8A}" type="presOf" srcId="{15F478A7-663C-4D39-B3D4-52F05C6C7E49}" destId="{4AB819E4-E0FF-4534-A8C8-2C1A6BA5CC75}" srcOrd="1" destOrd="0" presId="urn:microsoft.com/office/officeart/2005/8/layout/matrix1"/>
    <dgm:cxn modelId="{CB033ACF-72C4-43DA-BEA0-37D3D91785A7}" srcId="{4F96E6AE-D134-4EFD-948A-0B9C6ACF3339}" destId="{3E006661-CD71-4D44-A1A1-2A48DF33884B}" srcOrd="3" destOrd="0" parTransId="{B5FACFC3-B81D-4B40-99CC-532951A9E523}" sibTransId="{291A624A-7F04-4977-8677-B0609EA49851}"/>
    <dgm:cxn modelId="{05D8910F-EF2F-4252-BDF8-757F1E93490C}" srcId="{4F96E6AE-D134-4EFD-948A-0B9C6ACF3339}" destId="{15F478A7-663C-4D39-B3D4-52F05C6C7E49}" srcOrd="0" destOrd="0" parTransId="{0AE20E62-54ED-4D3C-AEE7-5A12A859228B}" sibTransId="{1E63F59E-EFAF-46F8-AF13-F5851A1929D6}"/>
    <dgm:cxn modelId="{25F28108-A0F0-49A6-AE3C-0F9243E86F7D}" type="presOf" srcId="{15F478A7-663C-4D39-B3D4-52F05C6C7E49}" destId="{A0EEB9C4-175A-4D98-B17E-193557FDC42B}" srcOrd="0" destOrd="0" presId="urn:microsoft.com/office/officeart/2005/8/layout/matrix1"/>
    <dgm:cxn modelId="{D65A0110-E93A-4A76-9397-2224406A2F1F}" srcId="{4F96E6AE-D134-4EFD-948A-0B9C6ACF3339}" destId="{A27F6AEE-F543-4A22-8602-53AF1B84BACA}" srcOrd="2" destOrd="0" parTransId="{8C8E33B4-22AC-45E9-BE82-3F2C477BFB69}" sibTransId="{6C429C1B-5FA0-47DC-8B37-ADC2FB4B8FC4}"/>
    <dgm:cxn modelId="{8D56BCD4-E9E3-49A3-8177-13065E7D3338}" type="presOf" srcId="{4F96E6AE-D134-4EFD-948A-0B9C6ACF3339}" destId="{9AC88171-49AF-4374-9C3E-A547E5B34CEF}" srcOrd="0" destOrd="0" presId="urn:microsoft.com/office/officeart/2005/8/layout/matrix1"/>
    <dgm:cxn modelId="{0BFE6C93-B23F-4FC6-8F45-5E2DE0E435F9}" type="presParOf" srcId="{2232DE96-D7D5-4F39-807F-BD765CF2F0DA}" destId="{5F4ED952-EC66-4451-A675-C1F6B493F080}" srcOrd="0" destOrd="0" presId="urn:microsoft.com/office/officeart/2005/8/layout/matrix1"/>
    <dgm:cxn modelId="{AAC25C75-6B23-48B2-A06A-65DA6A714800}" type="presParOf" srcId="{5F4ED952-EC66-4451-A675-C1F6B493F080}" destId="{A0EEB9C4-175A-4D98-B17E-193557FDC42B}" srcOrd="0" destOrd="0" presId="urn:microsoft.com/office/officeart/2005/8/layout/matrix1"/>
    <dgm:cxn modelId="{8150BAAD-41E8-4E0F-9B5C-A3810512F9ED}" type="presParOf" srcId="{5F4ED952-EC66-4451-A675-C1F6B493F080}" destId="{4AB819E4-E0FF-4534-A8C8-2C1A6BA5CC75}" srcOrd="1" destOrd="0" presId="urn:microsoft.com/office/officeart/2005/8/layout/matrix1"/>
    <dgm:cxn modelId="{666DDF89-E429-458E-AB16-A4819720DCC0}" type="presParOf" srcId="{5F4ED952-EC66-4451-A675-C1F6B493F080}" destId="{142F5BBB-07FE-43BD-A5D0-091F273E9A72}" srcOrd="2" destOrd="0" presId="urn:microsoft.com/office/officeart/2005/8/layout/matrix1"/>
    <dgm:cxn modelId="{4F43C879-6F84-462B-839C-E5722DAC5364}" type="presParOf" srcId="{5F4ED952-EC66-4451-A675-C1F6B493F080}" destId="{A9E2BAFB-D519-462A-A3D8-04A45A58F9B1}" srcOrd="3" destOrd="0" presId="urn:microsoft.com/office/officeart/2005/8/layout/matrix1"/>
    <dgm:cxn modelId="{0753E2E4-D9FF-42E0-BD26-0D3D91061B03}" type="presParOf" srcId="{5F4ED952-EC66-4451-A675-C1F6B493F080}" destId="{DD9E049C-0A80-41ED-A74B-D731031EECB4}" srcOrd="4" destOrd="0" presId="urn:microsoft.com/office/officeart/2005/8/layout/matrix1"/>
    <dgm:cxn modelId="{519DB0CE-6CB2-41C0-A4B3-F95DCDDE9C4A}" type="presParOf" srcId="{5F4ED952-EC66-4451-A675-C1F6B493F080}" destId="{13F1370D-FEB5-4B60-A4F4-37DC181E863D}" srcOrd="5" destOrd="0" presId="urn:microsoft.com/office/officeart/2005/8/layout/matrix1"/>
    <dgm:cxn modelId="{73861139-F375-4D5F-9570-258C9E6A22ED}" type="presParOf" srcId="{5F4ED952-EC66-4451-A675-C1F6B493F080}" destId="{1D49C624-E00F-45ED-8579-8E4A537BA66D}" srcOrd="6" destOrd="0" presId="urn:microsoft.com/office/officeart/2005/8/layout/matrix1"/>
    <dgm:cxn modelId="{575955B3-2774-4AC0-AA2E-7CEDFAED0AA0}" type="presParOf" srcId="{5F4ED952-EC66-4451-A675-C1F6B493F080}" destId="{5BA3AB66-DC48-4E27-B9DF-0F487FD01286}" srcOrd="7" destOrd="0" presId="urn:microsoft.com/office/officeart/2005/8/layout/matrix1"/>
    <dgm:cxn modelId="{7BBFCB9A-B9F9-47ED-8619-0C8A790A773C}" type="presParOf" srcId="{2232DE96-D7D5-4F39-807F-BD765CF2F0DA}" destId="{9AC88171-49AF-4374-9C3E-A547E5B34CE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EB88C-07A1-4BD0-9725-D582AEB10620}">
      <dsp:nvSpPr>
        <dsp:cNvPr id="0" name=""/>
        <dsp:cNvSpPr/>
      </dsp:nvSpPr>
      <dsp:spPr>
        <a:xfrm>
          <a:off x="1668687" y="1113340"/>
          <a:ext cx="1618097" cy="1733662"/>
        </a:xfrm>
        <a:prstGeom prst="ellipse">
          <a:avLst/>
        </a:prstGeom>
        <a:solidFill>
          <a:schemeClr val="accent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600" b="1" i="0" u="none" strike="noStrike" kern="1200" cap="none" normalizeH="0" baseline="0" dirty="0" smtClean="0">
              <a:ln>
                <a:noFill/>
              </a:ln>
              <a:solidFill>
                <a:schemeClr val="bg1"/>
              </a:solidFill>
              <a:effectLst/>
              <a:latin typeface="Arial" charset="0"/>
            </a:rPr>
            <a:t>S3</a:t>
          </a:r>
        </a:p>
      </dsp:txBody>
      <dsp:txXfrm>
        <a:off x="1905652" y="1367229"/>
        <a:ext cx="1144167" cy="1225884"/>
      </dsp:txXfrm>
    </dsp:sp>
    <dsp:sp modelId="{03A6B2C9-B2EA-465A-9288-D1216B81680F}">
      <dsp:nvSpPr>
        <dsp:cNvPr id="0" name=""/>
        <dsp:cNvSpPr/>
      </dsp:nvSpPr>
      <dsp:spPr>
        <a:xfrm rot="5400000">
          <a:off x="2366609" y="1202144"/>
          <a:ext cx="222255" cy="44648"/>
        </a:xfrm>
        <a:custGeom>
          <a:avLst/>
          <a:gdLst/>
          <a:ahLst/>
          <a:cxnLst/>
          <a:rect l="0" t="0" r="0" b="0"/>
          <a:pathLst>
            <a:path>
              <a:moveTo>
                <a:pt x="0" y="22324"/>
              </a:moveTo>
              <a:lnTo>
                <a:pt x="222255" y="2232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2472180" y="1218912"/>
        <a:ext cx="11112" cy="11112"/>
      </dsp:txXfrm>
    </dsp:sp>
    <dsp:sp modelId="{D47E1128-47FE-44C9-9E52-4E72A3849F79}">
      <dsp:nvSpPr>
        <dsp:cNvPr id="0" name=""/>
        <dsp:cNvSpPr/>
      </dsp:nvSpPr>
      <dsp:spPr>
        <a:xfrm>
          <a:off x="1758369" y="-213406"/>
          <a:ext cx="1438734" cy="1549002"/>
        </a:xfrm>
        <a:prstGeom prst="ellipse">
          <a:avLst/>
        </a:prstGeom>
        <a:solidFill>
          <a:schemeClr val="accent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Arial" charset="0"/>
            </a:rPr>
            <a:t>(1)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kern="1200" cap="none" normalizeH="0" baseline="0" noProof="0" dirty="0" err="1" smtClean="0">
              <a:ln>
                <a:noFill/>
              </a:ln>
              <a:solidFill>
                <a:schemeClr val="bg1"/>
              </a:solidFill>
              <a:effectLst/>
              <a:latin typeface="Arial" charset="0"/>
            </a:rPr>
            <a:t>Analysis</a:t>
          </a:r>
          <a:r>
            <a:rPr kumimoji="0" lang="es-ES" sz="1600" b="1" i="0" u="none" strike="noStrike" kern="1200" cap="none" normalizeH="0" baseline="0" noProof="0" dirty="0" smtClean="0">
              <a:ln>
                <a:noFill/>
              </a:ln>
              <a:solidFill>
                <a:schemeClr val="bg1"/>
              </a:solidFill>
              <a:effectLst/>
              <a:latin typeface="Arial" charset="0"/>
            </a:rPr>
            <a:t> </a:t>
          </a:r>
        </a:p>
      </dsp:txBody>
      <dsp:txXfrm>
        <a:off x="1969067" y="13440"/>
        <a:ext cx="1017338" cy="1095310"/>
      </dsp:txXfrm>
    </dsp:sp>
    <dsp:sp modelId="{549B415B-EDAD-4E1A-A494-503381242CE9}">
      <dsp:nvSpPr>
        <dsp:cNvPr id="0" name=""/>
        <dsp:cNvSpPr/>
      </dsp:nvSpPr>
      <dsp:spPr>
        <a:xfrm rot="8865786">
          <a:off x="3106295" y="1537993"/>
          <a:ext cx="74413" cy="44648"/>
        </a:xfrm>
        <a:custGeom>
          <a:avLst/>
          <a:gdLst/>
          <a:ahLst/>
          <a:cxnLst/>
          <a:rect l="0" t="0" r="0" b="0"/>
          <a:pathLst>
            <a:path>
              <a:moveTo>
                <a:pt x="0" y="22324"/>
              </a:moveTo>
              <a:lnTo>
                <a:pt x="74413" y="2232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3141641" y="1558457"/>
        <a:ext cx="3720" cy="3720"/>
      </dsp:txXfrm>
    </dsp:sp>
    <dsp:sp modelId="{BE625143-5159-4C8B-8B52-6D1C94192B6D}">
      <dsp:nvSpPr>
        <dsp:cNvPr id="0" name=""/>
        <dsp:cNvSpPr/>
      </dsp:nvSpPr>
      <dsp:spPr>
        <a:xfrm>
          <a:off x="3018980" y="458548"/>
          <a:ext cx="1375426" cy="1493203"/>
        </a:xfrm>
        <a:prstGeom prst="ellipse">
          <a:avLst/>
        </a:prstGeom>
        <a:solidFill>
          <a:schemeClr val="accent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kern="1200" cap="none" normalizeH="0" baseline="0" noProof="0" dirty="0" smtClean="0">
              <a:ln>
                <a:noFill/>
              </a:ln>
              <a:solidFill>
                <a:schemeClr val="bg1"/>
              </a:solidFill>
              <a:effectLst/>
              <a:latin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kern="1200" cap="none" normalizeH="0" baseline="0" noProof="0" dirty="0" err="1" smtClean="0">
              <a:ln>
                <a:noFill/>
              </a:ln>
              <a:solidFill>
                <a:schemeClr val="bg1"/>
              </a:solidFill>
              <a:effectLst/>
              <a:latin typeface="Arial" charset="0"/>
            </a:rPr>
            <a:t>Process</a:t>
          </a:r>
          <a:endParaRPr kumimoji="0" lang="es-ES" sz="1600" b="1" i="0" u="none" strike="noStrike" kern="1200" cap="none" normalizeH="0" baseline="0" noProof="0" dirty="0" smtClean="0">
            <a:ln>
              <a:noFill/>
            </a:ln>
            <a:solidFill>
              <a:schemeClr val="bg1"/>
            </a:solidFill>
            <a:effectLst/>
            <a:latin typeface="Arial" charset="0"/>
          </a:endParaRPr>
        </a:p>
      </dsp:txBody>
      <dsp:txXfrm>
        <a:off x="3220406" y="677223"/>
        <a:ext cx="972574" cy="1055853"/>
      </dsp:txXfrm>
    </dsp:sp>
    <dsp:sp modelId="{35E4AEEF-DD7B-40F9-8AAE-9F8E117A217C}">
      <dsp:nvSpPr>
        <dsp:cNvPr id="0" name=""/>
        <dsp:cNvSpPr/>
      </dsp:nvSpPr>
      <dsp:spPr>
        <a:xfrm rot="12538418">
          <a:off x="3059256" y="2320366"/>
          <a:ext cx="146381" cy="44648"/>
        </a:xfrm>
        <a:custGeom>
          <a:avLst/>
          <a:gdLst/>
          <a:ahLst/>
          <a:cxnLst/>
          <a:rect l="0" t="0" r="0" b="0"/>
          <a:pathLst>
            <a:path>
              <a:moveTo>
                <a:pt x="0" y="22324"/>
              </a:moveTo>
              <a:lnTo>
                <a:pt x="146381" y="2232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rot="10800000">
        <a:off x="3128788" y="2339031"/>
        <a:ext cx="7319" cy="7319"/>
      </dsp:txXfrm>
    </dsp:sp>
    <dsp:sp modelId="{A61F3294-8D2C-42B0-9C27-F0A3F7157A78}">
      <dsp:nvSpPr>
        <dsp:cNvPr id="0" name=""/>
        <dsp:cNvSpPr/>
      </dsp:nvSpPr>
      <dsp:spPr>
        <a:xfrm>
          <a:off x="2997353" y="1850559"/>
          <a:ext cx="1418681" cy="1620190"/>
        </a:xfrm>
        <a:prstGeom prst="ellipse">
          <a:avLst/>
        </a:prstGeom>
        <a:solidFill>
          <a:schemeClr val="accent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kern="1200" cap="none" normalizeH="0" baseline="0" noProof="0" dirty="0" err="1" smtClean="0">
              <a:ln>
                <a:noFill/>
              </a:ln>
              <a:solidFill>
                <a:schemeClr val="bg1"/>
              </a:solidFill>
              <a:effectLst/>
              <a:latin typeface="Arial" charset="0"/>
            </a:rPr>
            <a:t>Vision</a:t>
          </a:r>
          <a:endParaRPr kumimoji="0" lang="es-ES" sz="1600" b="1" i="0" u="none" strike="noStrike" kern="1200" cap="none" normalizeH="0" baseline="0" noProof="0" dirty="0" smtClean="0">
            <a:ln>
              <a:noFill/>
            </a:ln>
            <a:solidFill>
              <a:schemeClr val="bg1"/>
            </a:solidFill>
            <a:effectLst/>
            <a:latin typeface="Arial" charset="0"/>
          </a:endParaRPr>
        </a:p>
      </dsp:txBody>
      <dsp:txXfrm>
        <a:off x="3205114" y="2087830"/>
        <a:ext cx="1003159" cy="1145648"/>
      </dsp:txXfrm>
    </dsp:sp>
    <dsp:sp modelId="{ED0EAC5F-9BA0-4CD3-A09D-F07404378BB7}">
      <dsp:nvSpPr>
        <dsp:cNvPr id="0" name=""/>
        <dsp:cNvSpPr/>
      </dsp:nvSpPr>
      <dsp:spPr>
        <a:xfrm rot="16200000">
          <a:off x="2366933" y="2713875"/>
          <a:ext cx="221606" cy="44648"/>
        </a:xfrm>
        <a:custGeom>
          <a:avLst/>
          <a:gdLst/>
          <a:ahLst/>
          <a:cxnLst/>
          <a:rect l="0" t="0" r="0" b="0"/>
          <a:pathLst>
            <a:path>
              <a:moveTo>
                <a:pt x="0" y="22324"/>
              </a:moveTo>
              <a:lnTo>
                <a:pt x="221606" y="2232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2472196" y="2730659"/>
        <a:ext cx="11080" cy="11080"/>
      </dsp:txXfrm>
    </dsp:sp>
    <dsp:sp modelId="{8F6C681B-08DE-4495-BE7F-784F2314E10C}">
      <dsp:nvSpPr>
        <dsp:cNvPr id="0" name=""/>
        <dsp:cNvSpPr/>
      </dsp:nvSpPr>
      <dsp:spPr>
        <a:xfrm>
          <a:off x="1734175" y="2625396"/>
          <a:ext cx="1487122" cy="1547705"/>
        </a:xfrm>
        <a:prstGeom prst="ellipse">
          <a:avLst/>
        </a:prstGeom>
        <a:solidFill>
          <a:schemeClr val="accent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chemeClr val="bg1"/>
              </a:solidFill>
              <a:effectLst/>
              <a:latin typeface="Arial" charset="0"/>
            </a:rPr>
            <a:t>(4) </a:t>
          </a:r>
          <a:r>
            <a:rPr kumimoji="0" lang="es-ES" sz="1400" b="1" i="0" u="none" strike="noStrike" kern="1200" cap="none" normalizeH="0" baseline="0" noProof="0" dirty="0" err="1" smtClean="0">
              <a:ln>
                <a:noFill/>
              </a:ln>
              <a:solidFill>
                <a:schemeClr val="bg1"/>
              </a:solidFill>
              <a:effectLst/>
              <a:latin typeface="Arial" charset="0"/>
            </a:rPr>
            <a:t>Priorities</a:t>
          </a:r>
          <a:endParaRPr kumimoji="0" lang="es-ES" sz="1200" b="1" i="0" u="none" strike="noStrike" kern="1200" cap="none" normalizeH="0" baseline="0" noProof="0" dirty="0" smtClean="0">
            <a:ln>
              <a:noFill/>
            </a:ln>
            <a:solidFill>
              <a:schemeClr val="bg1"/>
            </a:solidFill>
            <a:effectLst/>
            <a:latin typeface="Arial" charset="0"/>
          </a:endParaRPr>
        </a:p>
      </dsp:txBody>
      <dsp:txXfrm>
        <a:off x="1951959" y="2852052"/>
        <a:ext cx="1051554" cy="1094393"/>
      </dsp:txXfrm>
    </dsp:sp>
    <dsp:sp modelId="{140D898A-E8F3-4466-8F35-E239D412C0E4}">
      <dsp:nvSpPr>
        <dsp:cNvPr id="0" name=""/>
        <dsp:cNvSpPr/>
      </dsp:nvSpPr>
      <dsp:spPr>
        <a:xfrm rot="19800000">
          <a:off x="1759129" y="2345230"/>
          <a:ext cx="95283" cy="44648"/>
        </a:xfrm>
        <a:custGeom>
          <a:avLst/>
          <a:gdLst/>
          <a:ahLst/>
          <a:cxnLst/>
          <a:rect l="0" t="0" r="0" b="0"/>
          <a:pathLst>
            <a:path>
              <a:moveTo>
                <a:pt x="0" y="22324"/>
              </a:moveTo>
              <a:lnTo>
                <a:pt x="95283" y="2232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1804389" y="2365172"/>
        <a:ext cx="4764" cy="4764"/>
      </dsp:txXfrm>
    </dsp:sp>
    <dsp:sp modelId="{3409BFA0-EDB1-462A-ADBC-DA34FE4BC3B0}">
      <dsp:nvSpPr>
        <dsp:cNvPr id="0" name=""/>
        <dsp:cNvSpPr/>
      </dsp:nvSpPr>
      <dsp:spPr>
        <a:xfrm>
          <a:off x="576869" y="1924800"/>
          <a:ext cx="1343821" cy="1529821"/>
        </a:xfrm>
        <a:prstGeom prst="ellipse">
          <a:avLst/>
        </a:prstGeom>
        <a:solidFill>
          <a:schemeClr val="accent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kern="1200" cap="none" normalizeH="0" baseline="0" noProof="0" dirty="0" smtClean="0">
              <a:ln>
                <a:noFill/>
              </a:ln>
              <a:solidFill>
                <a:schemeClr val="bg1"/>
              </a:solidFill>
              <a:effectLst/>
              <a:latin typeface="Arial" charset="0"/>
            </a:rPr>
            <a:t>(5)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kern="1200" cap="none" normalizeH="0" baseline="0" noProof="0" dirty="0" err="1" smtClean="0">
              <a:ln>
                <a:noFill/>
              </a:ln>
              <a:solidFill>
                <a:schemeClr val="bg1"/>
              </a:solidFill>
              <a:effectLst/>
              <a:latin typeface="Arial" charset="0"/>
            </a:rPr>
            <a:t>Policy</a:t>
          </a:r>
          <a:r>
            <a:rPr kumimoji="0" lang="es-ES" sz="1600" b="1" i="0" u="none" strike="noStrike" kern="1200" cap="none" normalizeH="0" baseline="0" noProof="0" dirty="0" smtClean="0">
              <a:ln>
                <a:noFill/>
              </a:ln>
              <a:solidFill>
                <a:schemeClr val="bg1"/>
              </a:solidFill>
              <a:effectLst/>
              <a:latin typeface="Arial" charset="0"/>
            </a:rPr>
            <a:t> mix</a:t>
          </a:r>
        </a:p>
      </dsp:txBody>
      <dsp:txXfrm>
        <a:off x="773667" y="2148837"/>
        <a:ext cx="950225" cy="1081747"/>
      </dsp:txXfrm>
    </dsp:sp>
    <dsp:sp modelId="{1E12A390-A52A-4AF3-AFE0-C10C65488AA7}">
      <dsp:nvSpPr>
        <dsp:cNvPr id="0" name=""/>
        <dsp:cNvSpPr/>
      </dsp:nvSpPr>
      <dsp:spPr>
        <a:xfrm rot="1800000">
          <a:off x="1722048" y="1708853"/>
          <a:ext cx="648832" cy="44648"/>
        </a:xfrm>
        <a:custGeom>
          <a:avLst/>
          <a:gdLst/>
          <a:ahLst/>
          <a:cxnLst/>
          <a:rect l="0" t="0" r="0" b="0"/>
          <a:pathLst>
            <a:path>
              <a:moveTo>
                <a:pt x="0" y="22324"/>
              </a:moveTo>
              <a:lnTo>
                <a:pt x="648832" y="2232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2030244" y="1714956"/>
        <a:ext cx="32441" cy="32441"/>
      </dsp:txXfrm>
    </dsp:sp>
    <dsp:sp modelId="{19DB7557-A3A1-4B4B-8096-CF88A94D1EE4}">
      <dsp:nvSpPr>
        <dsp:cNvPr id="0" name=""/>
        <dsp:cNvSpPr/>
      </dsp:nvSpPr>
      <dsp:spPr>
        <a:xfrm>
          <a:off x="-22404" y="93735"/>
          <a:ext cx="2542368" cy="2353795"/>
        </a:xfrm>
        <a:prstGeom prst="ellipse">
          <a:avLst/>
        </a:prstGeom>
        <a:solidFill>
          <a:schemeClr val="accent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kern="1200" cap="none" normalizeH="0" baseline="0" noProof="0" dirty="0" smtClean="0">
              <a:ln>
                <a:noFill/>
              </a:ln>
              <a:solidFill>
                <a:schemeClr val="bg1"/>
              </a:solidFill>
              <a:effectLst/>
              <a:latin typeface="Arial"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kern="1200" cap="none" normalizeH="0" baseline="0" noProof="0" dirty="0" smtClean="0">
              <a:ln>
                <a:noFill/>
              </a:ln>
              <a:solidFill>
                <a:schemeClr val="bg2"/>
              </a:solidFill>
              <a:effectLst/>
              <a:latin typeface="Arial" charset="0"/>
            </a:rPr>
            <a:t>Monitoring</a:t>
          </a:r>
          <a:endParaRPr kumimoji="0" lang="es-ES" sz="2400" b="1" i="0" u="none" strike="noStrike" kern="1200" cap="none" normalizeH="0" baseline="0" noProof="0" dirty="0" smtClean="0">
            <a:ln>
              <a:noFill/>
            </a:ln>
            <a:solidFill>
              <a:schemeClr val="bg2"/>
            </a:solidFill>
            <a:effectLst/>
            <a:latin typeface="Arial" charset="0"/>
          </a:endParaRPr>
        </a:p>
      </dsp:txBody>
      <dsp:txXfrm>
        <a:off x="349917" y="438440"/>
        <a:ext cx="1797726" cy="1664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EB9C4-175A-4D98-B17E-193557FDC42B}">
      <dsp:nvSpPr>
        <dsp:cNvPr id="0" name=""/>
        <dsp:cNvSpPr/>
      </dsp:nvSpPr>
      <dsp:spPr>
        <a:xfrm rot="16200000">
          <a:off x="467542" y="-487771"/>
          <a:ext cx="2112914" cy="30480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l-PL" sz="2200" b="0" kern="1200" dirty="0" err="1" smtClean="0">
              <a:solidFill>
                <a:schemeClr val="bg2"/>
              </a:solidFill>
            </a:rPr>
            <a:t>Enhance</a:t>
          </a:r>
          <a:r>
            <a:rPr lang="pl-PL" sz="2200" b="0" kern="1200" dirty="0" smtClean="0">
              <a:solidFill>
                <a:schemeClr val="bg2"/>
              </a:solidFill>
            </a:rPr>
            <a:t> </a:t>
          </a:r>
          <a:r>
            <a:rPr lang="pl-PL" sz="2200" b="1" kern="1200" dirty="0" smtClean="0">
              <a:solidFill>
                <a:schemeClr val="bg2"/>
              </a:solidFill>
            </a:rPr>
            <a:t>R&amp;I </a:t>
          </a:r>
          <a:r>
            <a:rPr lang="pl-PL" sz="2200" b="1" kern="1200" dirty="0" err="1" smtClean="0">
              <a:solidFill>
                <a:schemeClr val="bg2"/>
              </a:solidFill>
            </a:rPr>
            <a:t>capacities</a:t>
          </a:r>
          <a:r>
            <a:rPr lang="pl-PL" sz="2200" b="1" kern="1200" dirty="0" smtClean="0">
              <a:solidFill>
                <a:schemeClr val="bg2"/>
              </a:solidFill>
            </a:rPr>
            <a:t> </a:t>
          </a:r>
          <a:r>
            <a:rPr lang="pl-PL" sz="2200" b="0" kern="1200" dirty="0" smtClean="0">
              <a:solidFill>
                <a:schemeClr val="bg2"/>
              </a:solidFill>
            </a:rPr>
            <a:t>and </a:t>
          </a:r>
          <a:r>
            <a:rPr lang="pl-PL" sz="2200" b="1" kern="1200" dirty="0" err="1" smtClean="0">
              <a:solidFill>
                <a:schemeClr val="bg2"/>
              </a:solidFill>
            </a:rPr>
            <a:t>uptake</a:t>
          </a:r>
          <a:r>
            <a:rPr lang="pl-PL" sz="2200" b="1" kern="1200" dirty="0" smtClean="0">
              <a:solidFill>
                <a:schemeClr val="bg2"/>
              </a:solidFill>
            </a:rPr>
            <a:t> of </a:t>
          </a:r>
          <a:r>
            <a:rPr lang="pl-PL" sz="2200" b="1" kern="1200" dirty="0" err="1" smtClean="0">
              <a:solidFill>
                <a:schemeClr val="bg2"/>
              </a:solidFill>
            </a:rPr>
            <a:t>advanced</a:t>
          </a:r>
          <a:r>
            <a:rPr lang="pl-PL" sz="2200" b="1" kern="1200" dirty="0" smtClean="0">
              <a:solidFill>
                <a:schemeClr val="bg2"/>
              </a:solidFill>
            </a:rPr>
            <a:t> </a:t>
          </a:r>
          <a:r>
            <a:rPr lang="pl-PL" sz="2200" b="1" kern="1200" dirty="0" err="1" smtClean="0">
              <a:solidFill>
                <a:schemeClr val="bg2"/>
              </a:solidFill>
            </a:rPr>
            <a:t>technologies</a:t>
          </a:r>
          <a:endParaRPr lang="en-GB" sz="2200" b="1" kern="1200" dirty="0">
            <a:solidFill>
              <a:schemeClr val="bg2"/>
            </a:solidFill>
          </a:endParaRPr>
        </a:p>
      </dsp:txBody>
      <dsp:txXfrm rot="5400000">
        <a:off x="0" y="-20228"/>
        <a:ext cx="3048000" cy="1584685"/>
      </dsp:txXfrm>
    </dsp:sp>
    <dsp:sp modelId="{142F5BBB-07FE-43BD-A5D0-091F273E9A72}">
      <dsp:nvSpPr>
        <dsp:cNvPr id="0" name=""/>
        <dsp:cNvSpPr/>
      </dsp:nvSpPr>
      <dsp:spPr>
        <a:xfrm>
          <a:off x="3048000" y="20228"/>
          <a:ext cx="3048000" cy="20320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l-PL" sz="2200" b="1" kern="1200" dirty="0" err="1" smtClean="0">
              <a:solidFill>
                <a:schemeClr val="bg2"/>
              </a:solidFill>
            </a:rPr>
            <a:t>Digitalisation</a:t>
          </a:r>
          <a:r>
            <a:rPr lang="pl-PL" sz="2200" kern="1200" dirty="0" smtClean="0">
              <a:solidFill>
                <a:schemeClr val="bg2"/>
              </a:solidFill>
            </a:rPr>
            <a:t> – for </a:t>
          </a:r>
          <a:r>
            <a:rPr lang="pl-PL" sz="2200" kern="1200" dirty="0" err="1" smtClean="0">
              <a:solidFill>
                <a:schemeClr val="bg2"/>
              </a:solidFill>
            </a:rPr>
            <a:t>citizens</a:t>
          </a:r>
          <a:r>
            <a:rPr lang="pl-PL" sz="2200" kern="1200" dirty="0" smtClean="0">
              <a:solidFill>
                <a:schemeClr val="bg2"/>
              </a:solidFill>
            </a:rPr>
            <a:t>, </a:t>
          </a:r>
          <a:r>
            <a:rPr lang="pl-PL" sz="2200" kern="1200" dirty="0" err="1" smtClean="0">
              <a:solidFill>
                <a:schemeClr val="bg2"/>
              </a:solidFill>
            </a:rPr>
            <a:t>companies</a:t>
          </a:r>
          <a:r>
            <a:rPr lang="pl-PL" sz="2200" kern="1200" dirty="0" smtClean="0">
              <a:solidFill>
                <a:schemeClr val="bg2"/>
              </a:solidFill>
            </a:rPr>
            <a:t> and </a:t>
          </a:r>
          <a:r>
            <a:rPr lang="pl-PL" sz="2200" kern="1200" dirty="0" err="1" smtClean="0">
              <a:solidFill>
                <a:schemeClr val="bg2"/>
              </a:solidFill>
            </a:rPr>
            <a:t>government</a:t>
          </a:r>
          <a:endParaRPr lang="en-GB" sz="2200" kern="1200" dirty="0">
            <a:solidFill>
              <a:schemeClr val="bg2"/>
            </a:solidFill>
          </a:endParaRPr>
        </a:p>
      </dsp:txBody>
      <dsp:txXfrm>
        <a:off x="3048000" y="20228"/>
        <a:ext cx="3048000" cy="1524000"/>
      </dsp:txXfrm>
    </dsp:sp>
    <dsp:sp modelId="{DD9E049C-0A80-41ED-A74B-D731031EECB4}">
      <dsp:nvSpPr>
        <dsp:cNvPr id="0" name=""/>
        <dsp:cNvSpPr/>
      </dsp:nvSpPr>
      <dsp:spPr>
        <a:xfrm rot="10800000">
          <a:off x="0" y="2052228"/>
          <a:ext cx="3048000" cy="20320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l-PL" sz="2200" kern="1200" dirty="0" smtClean="0">
              <a:solidFill>
                <a:schemeClr val="bg2"/>
              </a:solidFill>
            </a:rPr>
            <a:t>Development of </a:t>
          </a:r>
          <a:r>
            <a:rPr lang="pl-PL" sz="2200" b="1" kern="1200" dirty="0" err="1" smtClean="0">
              <a:solidFill>
                <a:schemeClr val="bg2"/>
              </a:solidFill>
            </a:rPr>
            <a:t>skills</a:t>
          </a:r>
          <a:r>
            <a:rPr lang="pl-PL" sz="2200" b="1" kern="1200" dirty="0" smtClean="0">
              <a:solidFill>
                <a:schemeClr val="bg2"/>
              </a:solidFill>
            </a:rPr>
            <a:t> for smart </a:t>
          </a:r>
          <a:r>
            <a:rPr lang="pl-PL" sz="2200" b="1" kern="1200" dirty="0" err="1" smtClean="0">
              <a:solidFill>
                <a:schemeClr val="bg2"/>
              </a:solidFill>
            </a:rPr>
            <a:t>specialisation</a:t>
          </a:r>
          <a:r>
            <a:rPr lang="pl-PL" sz="2200" b="1" kern="1200" dirty="0" smtClean="0">
              <a:solidFill>
                <a:schemeClr val="bg2"/>
              </a:solidFill>
            </a:rPr>
            <a:t>, </a:t>
          </a:r>
          <a:endParaRPr lang="en-GB" sz="2200" b="1" kern="1200" dirty="0">
            <a:solidFill>
              <a:schemeClr val="bg2"/>
            </a:solidFill>
          </a:endParaRPr>
        </a:p>
      </dsp:txBody>
      <dsp:txXfrm rot="10800000">
        <a:off x="0" y="2560228"/>
        <a:ext cx="3048000" cy="1524000"/>
      </dsp:txXfrm>
    </dsp:sp>
    <dsp:sp modelId="{1D49C624-E00F-45ED-8579-8E4A537BA66D}">
      <dsp:nvSpPr>
        <dsp:cNvPr id="0" name=""/>
        <dsp:cNvSpPr/>
      </dsp:nvSpPr>
      <dsp:spPr>
        <a:xfrm rot="5400000">
          <a:off x="3556000" y="1544228"/>
          <a:ext cx="2032000" cy="3048000"/>
        </a:xfrm>
        <a:prstGeom prst="round1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l-PL" sz="2200" kern="1200" dirty="0" err="1" smtClean="0">
              <a:solidFill>
                <a:schemeClr val="bg2"/>
              </a:solidFill>
            </a:rPr>
            <a:t>Competitiveness</a:t>
          </a:r>
          <a:r>
            <a:rPr lang="pl-PL" sz="2200" kern="1200" dirty="0" smtClean="0">
              <a:solidFill>
                <a:schemeClr val="bg2"/>
              </a:solidFill>
            </a:rPr>
            <a:t> and </a:t>
          </a:r>
          <a:r>
            <a:rPr lang="pl-PL" sz="2200" b="1" kern="1200" dirty="0" err="1" smtClean="0">
              <a:solidFill>
                <a:schemeClr val="bg2"/>
              </a:solidFill>
            </a:rPr>
            <a:t>growth</a:t>
          </a:r>
          <a:r>
            <a:rPr lang="pl-PL" sz="2200" b="1" kern="1200" dirty="0" smtClean="0">
              <a:solidFill>
                <a:schemeClr val="bg2"/>
              </a:solidFill>
            </a:rPr>
            <a:t> of </a:t>
          </a:r>
          <a:r>
            <a:rPr lang="pl-PL" sz="2200" b="1" kern="1200" dirty="0" err="1" smtClean="0">
              <a:solidFill>
                <a:schemeClr val="bg2"/>
              </a:solidFill>
            </a:rPr>
            <a:t>SMEs</a:t>
          </a:r>
          <a:endParaRPr lang="en-GB" sz="2200" kern="1200" dirty="0">
            <a:solidFill>
              <a:schemeClr val="bg2"/>
            </a:solidFill>
          </a:endParaRPr>
        </a:p>
      </dsp:txBody>
      <dsp:txXfrm rot="-5400000">
        <a:off x="3048000" y="2560228"/>
        <a:ext cx="3048000" cy="1524000"/>
      </dsp:txXfrm>
    </dsp:sp>
    <dsp:sp modelId="{9AC88171-49AF-4374-9C3E-A547E5B34CEF}">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smtClean="0"/>
            <a:t>A </a:t>
          </a:r>
          <a:r>
            <a:rPr lang="pl-PL" sz="2200" kern="1200" dirty="0" err="1" smtClean="0"/>
            <a:t>smarter</a:t>
          </a:r>
          <a:r>
            <a:rPr lang="pl-PL" sz="2200" kern="1200" dirty="0" smtClean="0"/>
            <a:t> Europe</a:t>
          </a:r>
          <a:endParaRPr lang="en-GB" sz="2200" kern="1200" dirty="0"/>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7" y="4680945"/>
            <a:ext cx="5375267" cy="4435076"/>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54118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lvl1pPr eaLnBrk="0" hangingPunct="0">
              <a:defRPr sz="1200">
                <a:solidFill>
                  <a:srgbClr val="0F5494"/>
                </a:solidFill>
                <a:latin typeface="Verdana" pitchFamily="34" charset="0"/>
              </a:defRPr>
            </a:lvl1pPr>
            <a:lvl2pPr marL="735000" indent="-282692" eaLnBrk="0" hangingPunct="0">
              <a:defRPr sz="1200">
                <a:solidFill>
                  <a:srgbClr val="0F5494"/>
                </a:solidFill>
                <a:latin typeface="Verdana" pitchFamily="34" charset="0"/>
              </a:defRPr>
            </a:lvl2pPr>
            <a:lvl3pPr marL="1130770" indent="-226154" eaLnBrk="0" hangingPunct="0">
              <a:defRPr sz="1200">
                <a:solidFill>
                  <a:srgbClr val="0F5494"/>
                </a:solidFill>
                <a:latin typeface="Verdana" pitchFamily="34" charset="0"/>
              </a:defRPr>
            </a:lvl3pPr>
            <a:lvl4pPr marL="1583078" indent="-226154" eaLnBrk="0" hangingPunct="0">
              <a:defRPr sz="1200">
                <a:solidFill>
                  <a:srgbClr val="0F5494"/>
                </a:solidFill>
                <a:latin typeface="Verdana" pitchFamily="34" charset="0"/>
              </a:defRPr>
            </a:lvl4pPr>
            <a:lvl5pPr marL="2035386" indent="-226154" eaLnBrk="0" hangingPunct="0">
              <a:defRPr sz="1200">
                <a:solidFill>
                  <a:srgbClr val="0F5494"/>
                </a:solidFill>
                <a:latin typeface="Verdana" pitchFamily="34" charset="0"/>
              </a:defRPr>
            </a:lvl5pPr>
            <a:lvl6pPr marL="2487694" indent="-226154" eaLnBrk="0" fontAlgn="base" hangingPunct="0">
              <a:spcBef>
                <a:spcPct val="0"/>
              </a:spcBef>
              <a:spcAft>
                <a:spcPct val="0"/>
              </a:spcAft>
              <a:defRPr sz="1200">
                <a:solidFill>
                  <a:srgbClr val="0F5494"/>
                </a:solidFill>
                <a:latin typeface="Verdana" pitchFamily="34" charset="0"/>
              </a:defRPr>
            </a:lvl6pPr>
            <a:lvl7pPr marL="2940002" indent="-226154" eaLnBrk="0" fontAlgn="base" hangingPunct="0">
              <a:spcBef>
                <a:spcPct val="0"/>
              </a:spcBef>
              <a:spcAft>
                <a:spcPct val="0"/>
              </a:spcAft>
              <a:defRPr sz="1200">
                <a:solidFill>
                  <a:srgbClr val="0F5494"/>
                </a:solidFill>
                <a:latin typeface="Verdana" pitchFamily="34" charset="0"/>
              </a:defRPr>
            </a:lvl7pPr>
            <a:lvl8pPr marL="3392310" indent="-226154" eaLnBrk="0" fontAlgn="base" hangingPunct="0">
              <a:spcBef>
                <a:spcPct val="0"/>
              </a:spcBef>
              <a:spcAft>
                <a:spcPct val="0"/>
              </a:spcAft>
              <a:defRPr sz="1200">
                <a:solidFill>
                  <a:srgbClr val="0F5494"/>
                </a:solidFill>
                <a:latin typeface="Verdana" pitchFamily="34" charset="0"/>
              </a:defRPr>
            </a:lvl8pPr>
            <a:lvl9pPr marL="3844618" indent="-226154" eaLnBrk="0" fontAlgn="base" hangingPunct="0">
              <a:spcBef>
                <a:spcPct val="0"/>
              </a:spcBef>
              <a:spcAft>
                <a:spcPct val="0"/>
              </a:spcAft>
              <a:defRPr sz="1200">
                <a:solidFill>
                  <a:srgbClr val="0F5494"/>
                </a:solidFill>
                <a:latin typeface="Verdana" pitchFamily="34" charset="0"/>
              </a:defRPr>
            </a:lvl9pPr>
          </a:lstStyle>
          <a:p>
            <a:pPr eaLnBrk="1" hangingPunct="1"/>
            <a:fld id="{C463AFD5-0889-4A92-AEFC-3EDBB0ED5342}" type="slidenum">
              <a:rPr lang="en-GB" smtClean="0">
                <a:solidFill>
                  <a:schemeClr val="tx1"/>
                </a:solidFill>
                <a:latin typeface="Arial" pitchFamily="34" charset="0"/>
              </a:rPr>
              <a:pPr eaLnBrk="1" hangingPunct="1"/>
              <a:t>2</a:t>
            </a:fld>
            <a:endParaRPr lang="en-GB" smtClean="0">
              <a:solidFill>
                <a:schemeClr val="tx1"/>
              </a:solidFill>
              <a:latin typeface="Arial" pitchFamily="34" charset="0"/>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p:spPr>
        <p:txBody>
          <a:bodyPr/>
          <a:lstStyle/>
          <a:p>
            <a:r>
              <a:rPr lang="en-GB" dirty="0" smtClean="0"/>
              <a:t>Smart </a:t>
            </a:r>
            <a:r>
              <a:rPr lang="en-GB" dirty="0"/>
              <a:t>specialisation strategies are based on </a:t>
            </a:r>
            <a:r>
              <a:rPr lang="pl-PL" dirty="0" err="1" smtClean="0"/>
              <a:t>six</a:t>
            </a:r>
            <a:r>
              <a:rPr lang="en-GB" dirty="0" smtClean="0"/>
              <a:t> </a:t>
            </a:r>
            <a:r>
              <a:rPr lang="en-GB" dirty="0"/>
              <a:t>fundamental methodological elements, any country or region has to undertake:</a:t>
            </a:r>
          </a:p>
          <a:p>
            <a:r>
              <a:rPr lang="en-GB" dirty="0"/>
              <a:t> </a:t>
            </a:r>
            <a:r>
              <a:rPr lang="en-GB" dirty="0" smtClean="0"/>
              <a:t>1</a:t>
            </a:r>
            <a:r>
              <a:rPr lang="en-GB" dirty="0"/>
              <a:t>. Analysing one's strengths, weaknesses, competitive advantages and potential for excellence</a:t>
            </a:r>
          </a:p>
          <a:p>
            <a:r>
              <a:rPr lang="en-GB" dirty="0"/>
              <a:t>2. Involving innovation stakeholders, in particular the business community for validation, buy-in and leverage of the strategy and its priorities</a:t>
            </a:r>
          </a:p>
          <a:p>
            <a:r>
              <a:rPr lang="en-GB" dirty="0"/>
              <a:t>3. Developing a joint vision for the region and identifying priority areas for innovation support </a:t>
            </a:r>
            <a:endParaRPr lang="pl-PL" dirty="0" smtClean="0"/>
          </a:p>
          <a:p>
            <a:r>
              <a:rPr lang="pl-PL" dirty="0"/>
              <a:t>4</a:t>
            </a:r>
            <a:r>
              <a:rPr lang="en-GB" dirty="0" smtClean="0"/>
              <a:t>. </a:t>
            </a:r>
            <a:r>
              <a:rPr lang="pl-PL" dirty="0" err="1" smtClean="0"/>
              <a:t>Setting</a:t>
            </a:r>
            <a:r>
              <a:rPr lang="pl-PL" dirty="0" smtClean="0"/>
              <a:t> a </a:t>
            </a:r>
            <a:r>
              <a:rPr lang="pl-PL" dirty="0" err="1" smtClean="0"/>
              <a:t>limited</a:t>
            </a:r>
            <a:r>
              <a:rPr lang="pl-PL" dirty="0" smtClean="0"/>
              <a:t> </a:t>
            </a:r>
            <a:r>
              <a:rPr lang="pl-PL" dirty="0" err="1" smtClean="0"/>
              <a:t>number</a:t>
            </a:r>
            <a:r>
              <a:rPr lang="pl-PL" dirty="0" smtClean="0"/>
              <a:t> of </a:t>
            </a:r>
            <a:r>
              <a:rPr lang="pl-PL" dirty="0" err="1" smtClean="0"/>
              <a:t>innovation</a:t>
            </a:r>
            <a:r>
              <a:rPr lang="pl-PL" dirty="0" smtClean="0"/>
              <a:t>- and </a:t>
            </a:r>
            <a:r>
              <a:rPr lang="pl-PL" dirty="0" err="1" smtClean="0"/>
              <a:t>knowledge-based</a:t>
            </a:r>
            <a:r>
              <a:rPr lang="pl-PL" dirty="0" smtClean="0"/>
              <a:t> development </a:t>
            </a:r>
            <a:r>
              <a:rPr lang="pl-PL" dirty="0" err="1" smtClean="0"/>
              <a:t>priorities</a:t>
            </a:r>
            <a:r>
              <a:rPr lang="pl-PL" dirty="0" smtClean="0"/>
              <a:t> in </a:t>
            </a:r>
            <a:r>
              <a:rPr lang="pl-PL" dirty="0" err="1" smtClean="0"/>
              <a:t>line</a:t>
            </a:r>
            <a:r>
              <a:rPr lang="pl-PL" dirty="0" smtClean="0"/>
              <a:t> with </a:t>
            </a:r>
            <a:r>
              <a:rPr lang="pl-PL" dirty="0" err="1" smtClean="0"/>
              <a:t>existing</a:t>
            </a:r>
            <a:r>
              <a:rPr lang="pl-PL" dirty="0" smtClean="0"/>
              <a:t> </a:t>
            </a:r>
            <a:r>
              <a:rPr lang="pl-PL" dirty="0" err="1" smtClean="0"/>
              <a:t>or</a:t>
            </a:r>
            <a:r>
              <a:rPr lang="pl-PL" dirty="0" smtClean="0"/>
              <a:t> </a:t>
            </a:r>
            <a:r>
              <a:rPr lang="pl-PL" dirty="0" err="1" smtClean="0"/>
              <a:t>potential</a:t>
            </a:r>
            <a:r>
              <a:rPr lang="pl-PL" dirty="0" smtClean="0"/>
              <a:t> </a:t>
            </a:r>
            <a:r>
              <a:rPr lang="pl-PL" dirty="0" err="1" smtClean="0"/>
              <a:t>activities</a:t>
            </a:r>
            <a:r>
              <a:rPr lang="pl-PL" dirty="0" smtClean="0"/>
              <a:t> </a:t>
            </a:r>
            <a:r>
              <a:rPr lang="pl-PL" dirty="0" err="1" smtClean="0"/>
              <a:t>identified</a:t>
            </a:r>
            <a:r>
              <a:rPr lang="pl-PL" dirty="0" smtClean="0"/>
              <a:t> in </a:t>
            </a:r>
            <a:r>
              <a:rPr lang="pl-PL" dirty="0" err="1" smtClean="0"/>
              <a:t>an</a:t>
            </a:r>
            <a:r>
              <a:rPr lang="pl-PL" dirty="0" smtClean="0"/>
              <a:t> </a:t>
            </a:r>
            <a:r>
              <a:rPr lang="pl-PL" dirty="0" err="1" smtClean="0"/>
              <a:t>enterpreneurial</a:t>
            </a:r>
            <a:r>
              <a:rPr lang="pl-PL" dirty="0" smtClean="0"/>
              <a:t> </a:t>
            </a:r>
            <a:r>
              <a:rPr lang="pl-PL" dirty="0" err="1" smtClean="0"/>
              <a:t>discovery</a:t>
            </a:r>
            <a:r>
              <a:rPr lang="pl-PL" dirty="0" smtClean="0"/>
              <a:t> </a:t>
            </a:r>
            <a:r>
              <a:rPr lang="pl-PL" dirty="0" err="1" smtClean="0"/>
              <a:t>process</a:t>
            </a:r>
            <a:endParaRPr lang="pl-PL" dirty="0" smtClean="0"/>
          </a:p>
          <a:p>
            <a:r>
              <a:rPr lang="pl-PL" dirty="0" smtClean="0"/>
              <a:t>5. </a:t>
            </a:r>
            <a:r>
              <a:rPr lang="pl-PL" dirty="0" err="1" smtClean="0"/>
              <a:t>Defining</a:t>
            </a:r>
            <a:r>
              <a:rPr lang="pl-PL" dirty="0" smtClean="0"/>
              <a:t> a </a:t>
            </a:r>
            <a:r>
              <a:rPr lang="pl-PL" dirty="0" err="1" smtClean="0"/>
              <a:t>coherent</a:t>
            </a:r>
            <a:r>
              <a:rPr lang="pl-PL" dirty="0" smtClean="0"/>
              <a:t> policy mix, </a:t>
            </a:r>
            <a:r>
              <a:rPr lang="pl-PL" dirty="0" err="1" smtClean="0"/>
              <a:t>roadmaps</a:t>
            </a:r>
            <a:r>
              <a:rPr lang="pl-PL" dirty="0" smtClean="0"/>
              <a:t> and </a:t>
            </a:r>
            <a:r>
              <a:rPr lang="pl-PL" dirty="0" err="1" smtClean="0"/>
              <a:t>action</a:t>
            </a:r>
            <a:r>
              <a:rPr lang="pl-PL" dirty="0" smtClean="0"/>
              <a:t> </a:t>
            </a:r>
            <a:r>
              <a:rPr lang="pl-PL" dirty="0" err="1" smtClean="0"/>
              <a:t>plans</a:t>
            </a:r>
            <a:r>
              <a:rPr lang="pl-PL" dirty="0" smtClean="0"/>
              <a:t> </a:t>
            </a:r>
            <a:r>
              <a:rPr lang="pl-PL" dirty="0" err="1" smtClean="0"/>
              <a:t>including</a:t>
            </a:r>
            <a:r>
              <a:rPr lang="pl-PL" dirty="0" smtClean="0"/>
              <a:t> </a:t>
            </a:r>
            <a:r>
              <a:rPr lang="pl-PL" dirty="0" err="1" smtClean="0"/>
              <a:t>external</a:t>
            </a:r>
            <a:r>
              <a:rPr lang="pl-PL" dirty="0" smtClean="0"/>
              <a:t> </a:t>
            </a:r>
            <a:r>
              <a:rPr lang="pl-PL" dirty="0" err="1" smtClean="0"/>
              <a:t>links</a:t>
            </a:r>
            <a:r>
              <a:rPr lang="pl-PL" dirty="0" smtClean="0"/>
              <a:t> to </a:t>
            </a:r>
            <a:r>
              <a:rPr lang="pl-PL" dirty="0" err="1" smtClean="0"/>
              <a:t>maximise</a:t>
            </a:r>
            <a:r>
              <a:rPr lang="pl-PL" dirty="0" smtClean="0"/>
              <a:t> </a:t>
            </a:r>
            <a:r>
              <a:rPr lang="pl-PL" dirty="0" err="1" smtClean="0"/>
              <a:t>cooperation</a:t>
            </a:r>
            <a:r>
              <a:rPr lang="pl-PL" dirty="0" smtClean="0"/>
              <a:t> </a:t>
            </a:r>
            <a:r>
              <a:rPr lang="pl-PL" dirty="0" err="1" smtClean="0"/>
              <a:t>potential</a:t>
            </a:r>
            <a:r>
              <a:rPr lang="pl-PL" dirty="0" smtClean="0"/>
              <a:t> and </a:t>
            </a:r>
            <a:r>
              <a:rPr lang="pl-PL" dirty="0" err="1" smtClean="0"/>
              <a:t>position</a:t>
            </a:r>
            <a:r>
              <a:rPr lang="pl-PL" dirty="0" smtClean="0"/>
              <a:t> in </a:t>
            </a:r>
            <a:r>
              <a:rPr lang="pl-PL" dirty="0" err="1" smtClean="0"/>
              <a:t>global</a:t>
            </a:r>
            <a:r>
              <a:rPr lang="pl-PL" dirty="0" smtClean="0"/>
              <a:t> </a:t>
            </a:r>
            <a:r>
              <a:rPr lang="pl-PL" dirty="0" err="1" smtClean="0"/>
              <a:t>value</a:t>
            </a:r>
            <a:r>
              <a:rPr lang="pl-PL" dirty="0" smtClean="0"/>
              <a:t> </a:t>
            </a:r>
            <a:r>
              <a:rPr lang="pl-PL" dirty="0" err="1" smtClean="0"/>
              <a:t>chains</a:t>
            </a:r>
            <a:endParaRPr lang="en-GB" dirty="0"/>
          </a:p>
          <a:p>
            <a:r>
              <a:rPr lang="pl-PL" dirty="0" smtClean="0"/>
              <a:t>6</a:t>
            </a:r>
            <a:r>
              <a:rPr lang="en-GB" dirty="0" smtClean="0"/>
              <a:t>. </a:t>
            </a:r>
            <a:r>
              <a:rPr lang="en-GB" dirty="0"/>
              <a:t>Setting clear, measurable and realistic targets, monitoring their achievement and, adjusting policies and funding flows, if needed.</a:t>
            </a:r>
          </a:p>
          <a:p>
            <a:r>
              <a:rPr lang="en-GB" dirty="0"/>
              <a:t> </a:t>
            </a:r>
            <a:r>
              <a:rPr lang="en-GB" dirty="0" smtClean="0"/>
              <a:t>Such </a:t>
            </a:r>
            <a:r>
              <a:rPr lang="en-GB" dirty="0"/>
              <a:t>smart specialisation strategies have to be developed and then implemented in an </a:t>
            </a:r>
            <a:r>
              <a:rPr lang="en-GB" b="1" dirty="0"/>
              <a:t>inclusive process</a:t>
            </a:r>
            <a:r>
              <a:rPr lang="en-GB" dirty="0"/>
              <a:t>, that creates real ownership. It’s the famous ‘triple helix’ with academia (universities, research institutes), government/public sector and of course industry/business who jointly identify these future growth areas for the regions. This so-called </a:t>
            </a:r>
            <a:r>
              <a:rPr lang="en-GB" b="1" dirty="0"/>
              <a:t>'entrepreneurial discovery' process</a:t>
            </a:r>
            <a:r>
              <a:rPr lang="en-GB" dirty="0"/>
              <a:t> is based on the assumption that entrepreneurs know best where their future opportunities lie.</a:t>
            </a:r>
          </a:p>
          <a:p>
            <a:r>
              <a:rPr lang="en-GB" dirty="0"/>
              <a:t>This sounds like </a:t>
            </a:r>
            <a:r>
              <a:rPr lang="en-GB" b="1" dirty="0"/>
              <a:t>common sense</a:t>
            </a:r>
            <a:r>
              <a:rPr lang="en-GB" dirty="0"/>
              <a:t>, but it reflects cutting edge research into the factors of regional growth. </a:t>
            </a:r>
          </a:p>
        </p:txBody>
      </p:sp>
    </p:spTree>
    <p:extLst>
      <p:ext uri="{BB962C8B-B14F-4D97-AF65-F5344CB8AC3E}">
        <p14:creationId xmlns:p14="http://schemas.microsoft.com/office/powerpoint/2010/main" val="224084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297357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8581B1-C5A5-4C42-ADEA-0FAC68DFDCB6}" type="slidenum">
              <a:rPr lang="en-GB" altLang="en-US">
                <a:solidFill>
                  <a:srgbClr val="000000"/>
                </a:solidFill>
                <a:latin typeface="Arial" panose="020B0604020202020204" pitchFamily="34" charset="0"/>
              </a:rPr>
              <a:pPr>
                <a:spcBef>
                  <a:spcPct val="0"/>
                </a:spcBef>
              </a:pPr>
              <a:t>4</a:t>
            </a:fld>
            <a:endParaRPr lang="en-GB" altLang="en-US">
              <a:solidFill>
                <a:srgbClr val="000000"/>
              </a:solidFill>
              <a:latin typeface="Arial" panose="020B0604020202020204" pitchFamily="34" charset="0"/>
            </a:endParaRPr>
          </a:p>
        </p:txBody>
      </p:sp>
      <p:sp>
        <p:nvSpPr>
          <p:cNvPr id="15363" name="Rectangle 2"/>
          <p:cNvSpPr>
            <a:spLocks noGrp="1" noRot="1" noChangeAspect="1" noChangeArrowheads="1" noTextEdit="1"/>
          </p:cNvSpPr>
          <p:nvPr>
            <p:ph type="sldImg"/>
          </p:nvPr>
        </p:nvSpPr>
        <p:spPr bwMode="auto">
          <a:xfrm>
            <a:off x="9175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xfrm>
            <a:off x="904875" y="4540250"/>
            <a:ext cx="5437188" cy="465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6" tIns="45458" rIns="90916" bIns="45458"/>
          <a:lstStyle/>
          <a:p>
            <a:endParaRPr lang="en-GB" altLang="en-US" dirty="0" smtClean="0"/>
          </a:p>
        </p:txBody>
      </p:sp>
    </p:spTree>
    <p:extLst>
      <p:ext uri="{BB962C8B-B14F-4D97-AF65-F5344CB8AC3E}">
        <p14:creationId xmlns:p14="http://schemas.microsoft.com/office/powerpoint/2010/main" val="34417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75371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63049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70458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073786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2"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 y="6286501"/>
            <a:ext cx="9137498" cy="57149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479"/>
          <a:stretch/>
        </p:blipFill>
        <p:spPr>
          <a:xfrm>
            <a:off x="3609974" y="0"/>
            <a:ext cx="5534025" cy="6857999"/>
          </a:xfrm>
          <a:prstGeom prst="rect">
            <a:avLst/>
          </a:prstGeom>
        </p:spPr>
      </p:pic>
      <p:pic>
        <p:nvPicPr>
          <p:cNvPr id="4"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248" y="5592996"/>
            <a:ext cx="2015901" cy="528919"/>
          </a:xfrm>
          <a:prstGeom prst="rect">
            <a:avLst/>
          </a:prstGeom>
          <a:noFill/>
          <a:ln w="9525">
            <a:noFill/>
            <a:miter lim="800000"/>
            <a:headEnd/>
            <a:tailEnd/>
          </a:ln>
        </p:spPr>
      </p:pic>
    </p:spTree>
    <p:extLst>
      <p:ext uri="{BB962C8B-B14F-4D97-AF65-F5344CB8AC3E}">
        <p14:creationId xmlns:p14="http://schemas.microsoft.com/office/powerpoint/2010/main" val="29203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AA7850-24E5-E042-B0C8-20A3C694EB4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F969E1DA-16A7-D749-A42D-D5F62BF81D2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D26B9982-01F3-5D43-8BC2-2048FCE8DA67}"/>
              </a:ext>
            </a:extLst>
          </p:cNvPr>
          <p:cNvSpPr>
            <a:spLocks noGrp="1" noChangeArrowheads="1"/>
          </p:cNvSpPr>
          <p:nvPr>
            <p:ph type="sldNum" sz="quarter" idx="12"/>
          </p:nvPr>
        </p:nvSpPr>
        <p:spPr>
          <a:ln/>
        </p:spPr>
        <p:txBody>
          <a:bodyPr/>
          <a:lstStyle>
            <a:lvl1pPr>
              <a:defRPr/>
            </a:lvl1pPr>
          </a:lstStyle>
          <a:p>
            <a:fld id="{02D7613C-3A64-3C43-9DF2-89E9F49B34AD}" type="slidenum">
              <a:rPr lang="en-GB" altLang="en-US"/>
              <a:pPr/>
              <a:t>‹#›</a:t>
            </a:fld>
            <a:endParaRPr lang="en-GB" altLang="en-US"/>
          </a:p>
        </p:txBody>
      </p:sp>
    </p:spTree>
    <p:extLst>
      <p:ext uri="{BB962C8B-B14F-4D97-AF65-F5344CB8AC3E}">
        <p14:creationId xmlns:p14="http://schemas.microsoft.com/office/powerpoint/2010/main" val="2598672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 id="2147483755" r:id="rId4"/>
    <p:sldLayoutId id="2147483758" r:id="rId5"/>
  </p:sldLayoutIdLst>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07504" y="1340768"/>
            <a:ext cx="4320480" cy="3600400"/>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pl-PL" sz="2800" dirty="0" smtClean="0">
                <a:solidFill>
                  <a:schemeClr val="tx2"/>
                </a:solidFill>
              </a:rPr>
              <a:t>Smart </a:t>
            </a:r>
            <a:r>
              <a:rPr lang="pl-PL" sz="2800" dirty="0" err="1" smtClean="0">
                <a:solidFill>
                  <a:schemeClr val="tx2"/>
                </a:solidFill>
              </a:rPr>
              <a:t>Specialisation</a:t>
            </a:r>
            <a:r>
              <a:rPr lang="pl-PL" sz="2800" dirty="0" smtClean="0">
                <a:solidFill>
                  <a:schemeClr val="tx2"/>
                </a:solidFill>
              </a:rPr>
              <a:t>:</a:t>
            </a:r>
            <a:br>
              <a:rPr lang="pl-PL" sz="2800" dirty="0" smtClean="0">
                <a:solidFill>
                  <a:schemeClr val="tx2"/>
                </a:solidFill>
              </a:rPr>
            </a:br>
            <a:r>
              <a:rPr lang="pl-PL" sz="2800" dirty="0" smtClean="0">
                <a:solidFill>
                  <a:schemeClr val="tx2"/>
                </a:solidFill>
              </a:rPr>
              <a:t>monitoring and </a:t>
            </a:r>
            <a:r>
              <a:rPr lang="pl-PL" sz="2800" dirty="0" err="1" smtClean="0">
                <a:solidFill>
                  <a:schemeClr val="tx2"/>
                </a:solidFill>
              </a:rPr>
              <a:t>evaluation</a:t>
            </a:r>
            <a:r>
              <a:rPr lang="pl-PL" sz="2800" dirty="0" smtClean="0">
                <a:solidFill>
                  <a:schemeClr val="tx2"/>
                </a:solidFill>
              </a:rPr>
              <a:t> </a:t>
            </a:r>
            <a:r>
              <a:rPr lang="en-US" sz="2800" dirty="0">
                <a:solidFill>
                  <a:schemeClr val="tx2"/>
                </a:solidFill>
              </a:rPr>
              <a:t/>
            </a:r>
            <a:br>
              <a:rPr lang="en-US" sz="2800" dirty="0">
                <a:solidFill>
                  <a:schemeClr val="tx2"/>
                </a:solidFill>
              </a:rPr>
            </a:br>
            <a:r>
              <a:rPr lang="en-US" sz="2800" dirty="0">
                <a:solidFill>
                  <a:schemeClr val="tx2"/>
                </a:solidFill>
              </a:rPr>
              <a:t/>
            </a:r>
            <a:br>
              <a:rPr lang="en-US" sz="2800" dirty="0">
                <a:solidFill>
                  <a:schemeClr val="tx2"/>
                </a:solidFill>
              </a:rPr>
            </a:br>
            <a:r>
              <a:rPr lang="pl-PL" sz="1600" dirty="0" smtClean="0">
                <a:solidFill>
                  <a:schemeClr val="tx2"/>
                </a:solidFill>
              </a:rPr>
              <a:t>Marek Przeor</a:t>
            </a:r>
            <a:r>
              <a:rPr lang="en-US" sz="1600" dirty="0">
                <a:solidFill>
                  <a:schemeClr val="tx2"/>
                </a:solidFill>
              </a:rPr>
              <a:t/>
            </a:r>
            <a:br>
              <a:rPr lang="en-US" sz="1600" dirty="0">
                <a:solidFill>
                  <a:schemeClr val="tx2"/>
                </a:solidFill>
              </a:rPr>
            </a:br>
            <a:r>
              <a:rPr lang="en-US" sz="1600" dirty="0">
                <a:solidFill>
                  <a:schemeClr val="tx2"/>
                </a:solidFill>
              </a:rPr>
              <a:t>DG Regional and Urban </a:t>
            </a:r>
            <a:r>
              <a:rPr lang="en-US" sz="1600" dirty="0" smtClean="0">
                <a:solidFill>
                  <a:schemeClr val="tx2"/>
                </a:solidFill>
              </a:rPr>
              <a:t>Policy</a:t>
            </a:r>
            <a:r>
              <a:rPr lang="pl-PL" sz="1600" dirty="0" smtClean="0">
                <a:solidFill>
                  <a:schemeClr val="tx2"/>
                </a:solidFill>
              </a:rPr>
              <a:t/>
            </a:r>
            <a:br>
              <a:rPr lang="pl-PL" sz="1600" dirty="0" smtClean="0">
                <a:solidFill>
                  <a:schemeClr val="tx2"/>
                </a:solidFill>
              </a:rPr>
            </a:br>
            <a:r>
              <a:rPr lang="pl-PL" sz="1600" dirty="0" smtClean="0">
                <a:solidFill>
                  <a:schemeClr val="tx2"/>
                </a:solidFill>
              </a:rPr>
              <a:t>24 January 2019</a:t>
            </a:r>
            <a:endParaRPr lang="en-GB" sz="2800" dirty="0">
              <a:solidFill>
                <a:schemeClr val="tx2"/>
              </a:solidFill>
            </a:endParaRPr>
          </a:p>
        </p:txBody>
      </p:sp>
      <p:sp>
        <p:nvSpPr>
          <p:cNvPr id="6" name="Rectangle 5"/>
          <p:cNvSpPr/>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7" name="TextBox 4"/>
          <p:cNvSpPr txBox="1"/>
          <p:nvPr/>
        </p:nvSpPr>
        <p:spPr>
          <a:xfrm>
            <a:off x="457306" y="5589240"/>
            <a:ext cx="2592288" cy="1015663"/>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en-GB" sz="2000" b="0" i="1" dirty="0">
                <a:solidFill>
                  <a:schemeClr val="bg1"/>
                </a:solidFill>
                <a:latin typeface="Arial" panose="020B0604020202020204" pitchFamily="34" charset="0"/>
                <a:cs typeface="Arial" panose="020B0604020202020204" pitchFamily="34" charset="0"/>
              </a:rPr>
              <a:t>#</a:t>
            </a:r>
            <a:r>
              <a:rPr lang="en-GB" sz="2000" b="0" i="1" dirty="0" err="1">
                <a:solidFill>
                  <a:schemeClr val="bg1"/>
                </a:solidFill>
                <a:latin typeface="Arial" panose="020B0604020202020204" pitchFamily="34" charset="0"/>
                <a:cs typeface="Arial" panose="020B0604020202020204" pitchFamily="34" charset="0"/>
              </a:rPr>
              <a:t>CohesionPolicy</a:t>
            </a:r>
            <a:r>
              <a:rPr lang="en-GB" sz="2000" b="0" i="1" dirty="0">
                <a:solidFill>
                  <a:schemeClr val="bg1"/>
                </a:solidFill>
                <a:latin typeface="Arial" panose="020B0604020202020204" pitchFamily="34" charset="0"/>
                <a:cs typeface="Arial" panose="020B0604020202020204" pitchFamily="34" charset="0"/>
              </a:rPr>
              <a:t> #</a:t>
            </a:r>
            <a:r>
              <a:rPr lang="en-GB" sz="2000" b="0" i="1" dirty="0" err="1">
                <a:solidFill>
                  <a:schemeClr val="bg1"/>
                </a:solidFill>
                <a:latin typeface="Arial" panose="020B0604020202020204" pitchFamily="34" charset="0"/>
                <a:cs typeface="Arial" panose="020B0604020202020204" pitchFamily="34" charset="0"/>
              </a:rPr>
              <a:t>EUinmyRegion</a:t>
            </a:r>
            <a:endParaRPr lang="en-GB" sz="2000" b="0" i="1" dirty="0">
              <a:solidFill>
                <a:schemeClr val="bg1"/>
              </a:solidFill>
              <a:latin typeface="Arial" panose="020B0604020202020204" pitchFamily="34" charset="0"/>
              <a:cs typeface="Arial" panose="020B0604020202020204" pitchFamily="34" charset="0"/>
            </a:endParaRPr>
          </a:p>
          <a:p>
            <a:endParaRPr lang="en-GB" sz="2000" b="0" i="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56"/>
          <p:cNvSpPr>
            <a:spLocks noChangeArrowheads="1"/>
          </p:cNvSpPr>
          <p:nvPr/>
        </p:nvSpPr>
        <p:spPr bwMode="auto">
          <a:xfrm>
            <a:off x="149706" y="657943"/>
            <a:ext cx="8964612" cy="59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pl-PL" sz="2400" b="1"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Monitoring was from the </a:t>
            </a:r>
            <a:r>
              <a:rPr lang="pl-PL" sz="2400" b="1"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very</a:t>
            </a:r>
            <a:r>
              <a:rPr lang="pl-PL" sz="2400" b="1"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 </a:t>
            </a:r>
            <a:r>
              <a:rPr lang="pl-PL" sz="2400" b="1"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beginning</a:t>
            </a:r>
            <a:r>
              <a:rPr lang="pl-PL" sz="2400" b="1"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 one of </a:t>
            </a:r>
            <a:r>
              <a:rPr lang="pl-PL" sz="2400" b="1"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fundamental</a:t>
            </a:r>
            <a:r>
              <a:rPr lang="pl-PL" sz="2400" b="1"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 </a:t>
            </a:r>
            <a:r>
              <a:rPr lang="pl-PL" sz="2400" b="1"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methodological</a:t>
            </a:r>
            <a:r>
              <a:rPr lang="pl-PL" sz="2400" b="1"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 </a:t>
            </a:r>
            <a:r>
              <a:rPr lang="pl-PL" sz="2400" b="1"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elements</a:t>
            </a:r>
            <a:r>
              <a:rPr lang="pl-PL" sz="2400" b="1"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 of Smart </a:t>
            </a:r>
            <a:r>
              <a:rPr lang="pl-PL" sz="2400" b="1"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Specialisation</a:t>
            </a:r>
            <a:r>
              <a:rPr lang="pl-PL" sz="2400" b="1"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rPr>
              <a:t> (S3)</a:t>
            </a:r>
            <a:endParaRPr lang="en-GB" sz="2400" b="1" dirty="0">
              <a:solidFill>
                <a:schemeClr val="accent6"/>
              </a:solidFill>
              <a:effectLst>
                <a:outerShdw blurRad="38100" dist="38100" dir="2700000" algn="tl">
                  <a:srgbClr val="000000">
                    <a:alpha val="43137"/>
                  </a:srgbClr>
                </a:outerShdw>
              </a:effectLst>
              <a:latin typeface="Arial" pitchFamily="34" charset="0"/>
              <a:ea typeface="ＭＳ Ｐゴシック" charset="-128"/>
              <a:cs typeface="+mj-cs"/>
            </a:endParaRPr>
          </a:p>
        </p:txBody>
      </p:sp>
      <p:graphicFrame>
        <p:nvGraphicFramePr>
          <p:cNvPr id="2" name="Diagram 1"/>
          <p:cNvGraphicFramePr/>
          <p:nvPr>
            <p:extLst>
              <p:ext uri="{D42A27DB-BD31-4B8C-83A1-F6EECF244321}">
                <p14:modId xmlns:p14="http://schemas.microsoft.com/office/powerpoint/2010/main" val="1894323939"/>
              </p:ext>
            </p:extLst>
          </p:nvPr>
        </p:nvGraphicFramePr>
        <p:xfrm>
          <a:off x="4644008" y="2421632"/>
          <a:ext cx="4393630" cy="3959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211638" y="6537325"/>
            <a:ext cx="792162" cy="338138"/>
          </a:xfrm>
          <a:prstGeom prst="rect">
            <a:avLst/>
          </a:prstGeom>
          <a:solidFill>
            <a:schemeClr val="accent2">
              <a:lumMod val="75000"/>
            </a:schemeClr>
          </a:solidFill>
        </p:spPr>
        <p:txBody>
          <a:bodyPr>
            <a:spAutoFit/>
          </a:bodyPr>
          <a:lstStyle/>
          <a:p>
            <a:pPr algn="ctr">
              <a:defRPr/>
            </a:pPr>
            <a:r>
              <a:rPr lang="es-ES" sz="800" b="1" dirty="0">
                <a:solidFill>
                  <a:schemeClr val="bg1"/>
                </a:solidFill>
              </a:rPr>
              <a:t>Política de cohesión</a:t>
            </a:r>
          </a:p>
        </p:txBody>
      </p:sp>
      <p:sp>
        <p:nvSpPr>
          <p:cNvPr id="33799" name="Text Box 55"/>
          <p:cNvSpPr txBox="1">
            <a:spLocks noChangeArrowheads="1"/>
          </p:cNvSpPr>
          <p:nvPr/>
        </p:nvSpPr>
        <p:spPr bwMode="auto">
          <a:xfrm>
            <a:off x="179388" y="2133600"/>
            <a:ext cx="4608512"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pPr>
            <a:r>
              <a:rPr lang="en-GB" sz="1800" dirty="0" smtClean="0">
                <a:solidFill>
                  <a:srgbClr val="003399"/>
                </a:solidFill>
                <a:latin typeface="Arial" pitchFamily="34" charset="0"/>
              </a:rPr>
              <a:t>1</a:t>
            </a:r>
            <a:r>
              <a:rPr lang="en-GB" sz="1800" dirty="0">
                <a:solidFill>
                  <a:srgbClr val="003399"/>
                </a:solidFill>
                <a:latin typeface="Arial" pitchFamily="34" charset="0"/>
              </a:rPr>
              <a:t>: </a:t>
            </a:r>
            <a:r>
              <a:rPr lang="en-GB" sz="1800" dirty="0" err="1" smtClean="0">
                <a:solidFill>
                  <a:srgbClr val="003399"/>
                </a:solidFill>
                <a:latin typeface="Arial" pitchFamily="34" charset="0"/>
              </a:rPr>
              <a:t>Analysi</a:t>
            </a:r>
            <a:r>
              <a:rPr lang="pl-PL" sz="1800" dirty="0" err="1" smtClean="0">
                <a:solidFill>
                  <a:srgbClr val="003399"/>
                </a:solidFill>
                <a:latin typeface="Arial" pitchFamily="34" charset="0"/>
              </a:rPr>
              <a:t>ng</a:t>
            </a:r>
            <a:r>
              <a:rPr lang="pl-PL" sz="1800" dirty="0" smtClean="0">
                <a:solidFill>
                  <a:srgbClr val="003399"/>
                </a:solidFill>
                <a:latin typeface="Arial" pitchFamily="34" charset="0"/>
              </a:rPr>
              <a:t> one'</a:t>
            </a:r>
            <a:r>
              <a:rPr lang="en-GB" sz="1800" dirty="0" smtClean="0">
                <a:solidFill>
                  <a:srgbClr val="003399"/>
                </a:solidFill>
                <a:latin typeface="Arial" pitchFamily="34" charset="0"/>
              </a:rPr>
              <a:t>s </a:t>
            </a:r>
            <a:r>
              <a:rPr lang="pl-PL" sz="1800" dirty="0" err="1" smtClean="0">
                <a:solidFill>
                  <a:srgbClr val="003399"/>
                </a:solidFill>
                <a:latin typeface="Arial" pitchFamily="34" charset="0"/>
              </a:rPr>
              <a:t>strengths</a:t>
            </a:r>
            <a:r>
              <a:rPr lang="pl-PL" sz="1800" dirty="0" smtClean="0">
                <a:solidFill>
                  <a:srgbClr val="003399"/>
                </a:solidFill>
                <a:latin typeface="Arial" pitchFamily="34" charset="0"/>
              </a:rPr>
              <a:t>, </a:t>
            </a:r>
            <a:r>
              <a:rPr lang="pl-PL" sz="1800" dirty="0" err="1" smtClean="0">
                <a:solidFill>
                  <a:srgbClr val="003399"/>
                </a:solidFill>
                <a:latin typeface="Arial" pitchFamily="34" charset="0"/>
              </a:rPr>
              <a:t>weaknesses</a:t>
            </a:r>
            <a:r>
              <a:rPr lang="pl-PL" sz="1800" dirty="0" smtClean="0">
                <a:solidFill>
                  <a:srgbClr val="003399"/>
                </a:solidFill>
                <a:latin typeface="Arial" pitchFamily="34" charset="0"/>
              </a:rPr>
              <a:t>, </a:t>
            </a:r>
            <a:r>
              <a:rPr lang="pl-PL" sz="1800" dirty="0" err="1" smtClean="0">
                <a:solidFill>
                  <a:srgbClr val="003399"/>
                </a:solidFill>
                <a:latin typeface="Arial" pitchFamily="34" charset="0"/>
              </a:rPr>
              <a:t>competitive</a:t>
            </a:r>
            <a:r>
              <a:rPr lang="pl-PL" sz="1800" dirty="0" smtClean="0">
                <a:solidFill>
                  <a:srgbClr val="003399"/>
                </a:solidFill>
                <a:latin typeface="Arial" pitchFamily="34" charset="0"/>
              </a:rPr>
              <a:t> </a:t>
            </a:r>
            <a:r>
              <a:rPr lang="pl-PL" sz="1800" dirty="0" err="1" smtClean="0">
                <a:solidFill>
                  <a:srgbClr val="003399"/>
                </a:solidFill>
                <a:latin typeface="Arial" pitchFamily="34" charset="0"/>
              </a:rPr>
              <a:t>advantages</a:t>
            </a:r>
            <a:r>
              <a:rPr lang="pl-PL" sz="1800" dirty="0">
                <a:solidFill>
                  <a:srgbClr val="003399"/>
                </a:solidFill>
                <a:latin typeface="Arial" pitchFamily="34" charset="0"/>
              </a:rPr>
              <a:t> </a:t>
            </a:r>
            <a:r>
              <a:rPr lang="pl-PL" sz="1800" dirty="0" smtClean="0">
                <a:solidFill>
                  <a:srgbClr val="003399"/>
                </a:solidFill>
                <a:latin typeface="Arial" pitchFamily="34" charset="0"/>
              </a:rPr>
              <a:t>and </a:t>
            </a:r>
            <a:r>
              <a:rPr lang="pl-PL" sz="1800" dirty="0" err="1" smtClean="0">
                <a:solidFill>
                  <a:srgbClr val="003399"/>
                </a:solidFill>
                <a:latin typeface="Arial" pitchFamily="34" charset="0"/>
              </a:rPr>
              <a:t>potential</a:t>
            </a:r>
            <a:r>
              <a:rPr lang="pl-PL" sz="1800" dirty="0" smtClean="0">
                <a:solidFill>
                  <a:srgbClr val="003399"/>
                </a:solidFill>
                <a:latin typeface="Arial" pitchFamily="34" charset="0"/>
              </a:rPr>
              <a:t> for excellence</a:t>
            </a:r>
            <a:endParaRPr lang="en-GB" sz="1800" dirty="0">
              <a:solidFill>
                <a:srgbClr val="003399"/>
              </a:solidFill>
              <a:latin typeface="Arial" pitchFamily="34" charset="0"/>
            </a:endParaRPr>
          </a:p>
          <a:p>
            <a:pPr eaLnBrk="1" hangingPunct="1">
              <a:spcBef>
                <a:spcPct val="50000"/>
              </a:spcBef>
            </a:pPr>
            <a:r>
              <a:rPr lang="en-GB" sz="1800" dirty="0" smtClean="0">
                <a:solidFill>
                  <a:srgbClr val="003399"/>
                </a:solidFill>
                <a:latin typeface="Arial" pitchFamily="34" charset="0"/>
              </a:rPr>
              <a:t>2</a:t>
            </a:r>
            <a:r>
              <a:rPr lang="en-GB" sz="1800" dirty="0">
                <a:solidFill>
                  <a:srgbClr val="003399"/>
                </a:solidFill>
                <a:latin typeface="Arial" pitchFamily="34" charset="0"/>
              </a:rPr>
              <a:t>: </a:t>
            </a:r>
            <a:r>
              <a:rPr lang="pl-PL" sz="1800" dirty="0" err="1" smtClean="0">
                <a:solidFill>
                  <a:srgbClr val="003399"/>
                </a:solidFill>
                <a:latin typeface="Arial" pitchFamily="34" charset="0"/>
              </a:rPr>
              <a:t>Involving</a:t>
            </a:r>
            <a:r>
              <a:rPr lang="pl-PL" sz="1800" dirty="0" smtClean="0">
                <a:solidFill>
                  <a:srgbClr val="003399"/>
                </a:solidFill>
                <a:latin typeface="Arial" pitchFamily="34" charset="0"/>
              </a:rPr>
              <a:t> </a:t>
            </a:r>
            <a:r>
              <a:rPr lang="pl-PL" sz="1800" dirty="0" err="1" smtClean="0">
                <a:solidFill>
                  <a:srgbClr val="003399"/>
                </a:solidFill>
                <a:latin typeface="Arial" pitchFamily="34" charset="0"/>
              </a:rPr>
              <a:t>innovation</a:t>
            </a:r>
            <a:r>
              <a:rPr lang="pl-PL" sz="1800" dirty="0" smtClean="0">
                <a:solidFill>
                  <a:srgbClr val="003399"/>
                </a:solidFill>
                <a:latin typeface="Arial" pitchFamily="34" charset="0"/>
              </a:rPr>
              <a:t> </a:t>
            </a:r>
            <a:r>
              <a:rPr lang="pl-PL" sz="1800" dirty="0" err="1" smtClean="0">
                <a:solidFill>
                  <a:srgbClr val="003399"/>
                </a:solidFill>
                <a:latin typeface="Arial" pitchFamily="34" charset="0"/>
              </a:rPr>
              <a:t>stakeholders</a:t>
            </a:r>
            <a:r>
              <a:rPr lang="pl-PL" sz="1800" dirty="0" smtClean="0">
                <a:solidFill>
                  <a:srgbClr val="003399"/>
                </a:solidFill>
                <a:latin typeface="Arial" pitchFamily="34" charset="0"/>
              </a:rPr>
              <a:t>, in </a:t>
            </a:r>
            <a:r>
              <a:rPr lang="pl-PL" sz="1800" dirty="0" err="1" smtClean="0">
                <a:solidFill>
                  <a:srgbClr val="003399"/>
                </a:solidFill>
                <a:latin typeface="Arial" pitchFamily="34" charset="0"/>
              </a:rPr>
              <a:t>particular</a:t>
            </a:r>
            <a:r>
              <a:rPr lang="pl-PL" sz="1800" dirty="0" smtClean="0">
                <a:solidFill>
                  <a:srgbClr val="003399"/>
                </a:solidFill>
                <a:latin typeface="Arial" pitchFamily="34" charset="0"/>
              </a:rPr>
              <a:t> the business </a:t>
            </a:r>
            <a:r>
              <a:rPr lang="pl-PL" sz="1800" dirty="0" err="1" smtClean="0">
                <a:solidFill>
                  <a:srgbClr val="003399"/>
                </a:solidFill>
                <a:latin typeface="Arial" pitchFamily="34" charset="0"/>
              </a:rPr>
              <a:t>community</a:t>
            </a:r>
            <a:r>
              <a:rPr lang="pl-PL" sz="1800" dirty="0" smtClean="0">
                <a:solidFill>
                  <a:srgbClr val="003399"/>
                </a:solidFill>
                <a:latin typeface="Arial" pitchFamily="34" charset="0"/>
              </a:rPr>
              <a:t> </a:t>
            </a:r>
          </a:p>
          <a:p>
            <a:pPr eaLnBrk="1" hangingPunct="1">
              <a:spcBef>
                <a:spcPct val="50000"/>
              </a:spcBef>
            </a:pPr>
            <a:r>
              <a:rPr lang="en-GB" sz="1800" dirty="0" smtClean="0">
                <a:solidFill>
                  <a:srgbClr val="003399"/>
                </a:solidFill>
                <a:latin typeface="Arial" pitchFamily="34" charset="0"/>
              </a:rPr>
              <a:t>3: Elaboration of an overall vision for the future of the region</a:t>
            </a:r>
          </a:p>
          <a:p>
            <a:pPr eaLnBrk="1" hangingPunct="1">
              <a:spcBef>
                <a:spcPct val="50000"/>
              </a:spcBef>
            </a:pPr>
            <a:r>
              <a:rPr lang="en-GB" sz="1800" dirty="0" smtClean="0">
                <a:solidFill>
                  <a:srgbClr val="003399"/>
                </a:solidFill>
                <a:latin typeface="Arial" pitchFamily="34" charset="0"/>
              </a:rPr>
              <a:t>4</a:t>
            </a:r>
            <a:r>
              <a:rPr lang="en-GB" sz="1800" dirty="0">
                <a:solidFill>
                  <a:srgbClr val="003399"/>
                </a:solidFill>
                <a:latin typeface="Arial" pitchFamily="34" charset="0"/>
              </a:rPr>
              <a:t>: Selection of priorities for </a:t>
            </a:r>
            <a:r>
              <a:rPr lang="en-GB" sz="1800" dirty="0" smtClean="0">
                <a:solidFill>
                  <a:srgbClr val="003399"/>
                </a:solidFill>
                <a:latin typeface="Arial" pitchFamily="34" charset="0"/>
              </a:rPr>
              <a:t>S3 </a:t>
            </a:r>
            <a:r>
              <a:rPr lang="en-GB" sz="1800" dirty="0">
                <a:solidFill>
                  <a:srgbClr val="003399"/>
                </a:solidFill>
                <a:latin typeface="Arial" pitchFamily="34" charset="0"/>
              </a:rPr>
              <a:t>+ definition of objectives</a:t>
            </a:r>
          </a:p>
          <a:p>
            <a:pPr eaLnBrk="1" hangingPunct="1">
              <a:spcBef>
                <a:spcPct val="50000"/>
              </a:spcBef>
            </a:pPr>
            <a:r>
              <a:rPr lang="en-GB" sz="1800" dirty="0" smtClean="0">
                <a:solidFill>
                  <a:srgbClr val="003399"/>
                </a:solidFill>
                <a:latin typeface="Arial" pitchFamily="34" charset="0"/>
              </a:rPr>
              <a:t>5</a:t>
            </a:r>
            <a:r>
              <a:rPr lang="en-GB" sz="1800" dirty="0">
                <a:solidFill>
                  <a:srgbClr val="003399"/>
                </a:solidFill>
                <a:latin typeface="Arial" pitchFamily="34" charset="0"/>
              </a:rPr>
              <a:t>: Definition of coherent policy mix, roadmaps and action </a:t>
            </a:r>
            <a:r>
              <a:rPr lang="en-GB" sz="1800" dirty="0" smtClean="0">
                <a:solidFill>
                  <a:srgbClr val="003399"/>
                </a:solidFill>
                <a:latin typeface="Arial" pitchFamily="34" charset="0"/>
              </a:rPr>
              <a:t>plan</a:t>
            </a:r>
            <a:r>
              <a:rPr lang="pl-PL" sz="1800" dirty="0" smtClean="0">
                <a:solidFill>
                  <a:srgbClr val="003399"/>
                </a:solidFill>
                <a:latin typeface="Arial" pitchFamily="34" charset="0"/>
              </a:rPr>
              <a:t>s</a:t>
            </a:r>
            <a:endParaRPr lang="en-GB" sz="1800" dirty="0">
              <a:solidFill>
                <a:srgbClr val="003399"/>
              </a:solidFill>
              <a:latin typeface="Arial" pitchFamily="34" charset="0"/>
            </a:endParaRPr>
          </a:p>
          <a:p>
            <a:pPr eaLnBrk="1" hangingPunct="1">
              <a:spcBef>
                <a:spcPct val="50000"/>
              </a:spcBef>
            </a:pPr>
            <a:r>
              <a:rPr lang="en-GB" sz="1800" dirty="0" smtClean="0">
                <a:solidFill>
                  <a:srgbClr val="003399"/>
                </a:solidFill>
                <a:latin typeface="Arial" pitchFamily="34" charset="0"/>
              </a:rPr>
              <a:t>6</a:t>
            </a:r>
            <a:r>
              <a:rPr lang="en-GB" sz="1800" dirty="0">
                <a:solidFill>
                  <a:srgbClr val="003399"/>
                </a:solidFill>
                <a:latin typeface="Arial" pitchFamily="34" charset="0"/>
              </a:rPr>
              <a:t>: Integration of monitoring and evaluation mechanisms</a:t>
            </a:r>
          </a:p>
        </p:txBody>
      </p:sp>
      <p:pic>
        <p:nvPicPr>
          <p:cNvPr id="6" name="Picture 6"/>
          <p:cNvPicPr>
            <a:picLocks noChangeAspect="1" noChangeArrowheads="1"/>
          </p:cNvPicPr>
          <p:nvPr/>
        </p:nvPicPr>
        <p:blipFill>
          <a:blip r:embed="rId8" cstate="print"/>
          <a:srcRect/>
          <a:stretch>
            <a:fillRect/>
          </a:stretch>
        </p:blipFill>
        <p:spPr bwMode="auto">
          <a:xfrm rot="644075">
            <a:off x="984536" y="1638013"/>
            <a:ext cx="2854325" cy="4054475"/>
          </a:xfrm>
          <a:prstGeom prst="rect">
            <a:avLst/>
          </a:prstGeom>
          <a:noFill/>
          <a:ln w="9525" algn="ctr">
            <a:solidFill>
              <a:schemeClr val="tx1"/>
            </a:solidFill>
            <a:miter lim="800000"/>
            <a:headEnd/>
            <a:tailEnd/>
          </a:ln>
          <a:effectLst>
            <a:outerShdw blurRad="304800" dist="292100" dir="2700000" algn="ctr" rotWithShape="0">
              <a:schemeClr val="bg2"/>
            </a:outerShdw>
          </a:effectLst>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1454524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799"/>
                                        </p:tgtEl>
                                        <p:attrNameLst>
                                          <p:attrName>style.visibility</p:attrName>
                                        </p:attrNameLst>
                                      </p:cBhvr>
                                      <p:to>
                                        <p:strVal val="visible"/>
                                      </p:to>
                                    </p:set>
                                    <p:animEffect transition="in" filter="wipe(up)">
                                      <p:cBhvr>
                                        <p:cTn id="10"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37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67544" y="332656"/>
            <a:ext cx="8534400" cy="790575"/>
          </a:xfrm>
          <a:solidFill>
            <a:schemeClr val="bg1"/>
          </a:solidFill>
        </p:spPr>
        <p:txBody>
          <a:bodyPr/>
          <a:lstStyle/>
          <a:p>
            <a:pPr indent="0" algn="ct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A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range</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of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support</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has</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been</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prepared</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to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help</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regions/</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member</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states</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a:t>
            </a:r>
            <a:r>
              <a:rPr lang="pl-PL" altLang="en-US" sz="2400" kern="1200" dirty="0" err="1"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build</a:t>
            </a:r>
            <a:r>
              <a:rPr lang="pl-PL" altLang="en-US" sz="2400" kern="1200" dirty="0" smtClean="0">
                <a:solidFill>
                  <a:schemeClr val="accent6"/>
                </a:solidFill>
                <a:effectLst>
                  <a:outerShdw blurRad="38100" dist="38100" dir="2700000" algn="tl">
                    <a:srgbClr val="000000">
                      <a:alpha val="43137"/>
                    </a:srgbClr>
                  </a:outerShdw>
                </a:effectLst>
                <a:latin typeface="Arial" pitchFamily="34" charset="0"/>
                <a:ea typeface="ＭＳ Ｐゴシック" charset="-128"/>
              </a:rPr>
              <a:t> a monitoring  </a:t>
            </a:r>
            <a:endParaRPr lang="en-GB" altLang="en-US" sz="2400" dirty="0" smtClean="0">
              <a:solidFill>
                <a:schemeClr val="accent2"/>
              </a:solidFill>
              <a:latin typeface="Garamond" panose="02020404030301010803" pitchFamily="18" charset="0"/>
            </a:endParaRPr>
          </a:p>
        </p:txBody>
      </p:sp>
      <p:sp>
        <p:nvSpPr>
          <p:cNvPr id="4" name="Content Placeholder 2"/>
          <p:cNvSpPr txBox="1">
            <a:spLocks/>
          </p:cNvSpPr>
          <p:nvPr/>
        </p:nvSpPr>
        <p:spPr>
          <a:xfrm>
            <a:off x="611560" y="1484784"/>
            <a:ext cx="7920880" cy="4608512"/>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1200"/>
              </a:spcAft>
              <a:buClr>
                <a:schemeClr val="tx1"/>
              </a:buClr>
              <a:buNone/>
            </a:pPr>
            <a:r>
              <a:rPr lang="pl-PL" sz="2000" b="0" i="0" kern="0" dirty="0" err="1" smtClean="0">
                <a:solidFill>
                  <a:schemeClr val="bg2"/>
                </a:solidFill>
                <a:latin typeface="Arial" panose="020B0604020202020204" pitchFamily="34" charset="0"/>
                <a:cs typeface="Arial" panose="020B0604020202020204" pitchFamily="34" charset="0"/>
              </a:rPr>
              <a:t>Specific</a:t>
            </a:r>
            <a:r>
              <a:rPr lang="pl-PL" sz="2000" b="0" i="0" kern="0" dirty="0" smtClean="0">
                <a:solidFill>
                  <a:schemeClr val="bg2"/>
                </a:solidFill>
                <a:latin typeface="Arial" panose="020B0604020202020204" pitchFamily="34" charset="0"/>
                <a:cs typeface="Arial" panose="020B0604020202020204" pitchFamily="34" charset="0"/>
              </a:rPr>
              <a:t> for monitoring smart </a:t>
            </a:r>
            <a:r>
              <a:rPr lang="pl-PL" sz="2000" b="0" i="0" kern="0" dirty="0" err="1" smtClean="0">
                <a:solidFill>
                  <a:schemeClr val="bg2"/>
                </a:solidFill>
                <a:latin typeface="Arial" panose="020B0604020202020204" pitchFamily="34" charset="0"/>
                <a:cs typeface="Arial" panose="020B0604020202020204" pitchFamily="34" charset="0"/>
              </a:rPr>
              <a:t>specialisation</a:t>
            </a:r>
            <a:r>
              <a:rPr lang="pl-PL" sz="2000" b="0" i="0" kern="0" dirty="0" smtClean="0">
                <a:solidFill>
                  <a:schemeClr val="bg2"/>
                </a:solidFill>
                <a:latin typeface="Arial" panose="020B0604020202020204" pitchFamily="34" charset="0"/>
                <a:cs typeface="Arial" panose="020B0604020202020204" pitchFamily="34" charset="0"/>
              </a:rPr>
              <a:t> </a:t>
            </a:r>
            <a:r>
              <a:rPr lang="pl-PL" sz="2000" b="0" i="0" kern="0" dirty="0" err="1" smtClean="0">
                <a:solidFill>
                  <a:schemeClr val="bg2"/>
                </a:solidFill>
                <a:latin typeface="Arial" panose="020B0604020202020204" pitchFamily="34" charset="0"/>
                <a:cs typeface="Arial" panose="020B0604020202020204" pitchFamily="34" charset="0"/>
              </a:rPr>
              <a:t>strategies</a:t>
            </a:r>
            <a:r>
              <a:rPr lang="pl-PL" sz="2000" b="0" i="0" kern="0" dirty="0" smtClean="0">
                <a:solidFill>
                  <a:schemeClr val="bg2"/>
                </a:solidFill>
                <a:latin typeface="Arial" panose="020B0604020202020204" pitchFamily="34" charset="0"/>
                <a:cs typeface="Arial" panose="020B0604020202020204" pitchFamily="34" charset="0"/>
              </a:rPr>
              <a:t>:</a:t>
            </a:r>
          </a:p>
          <a:p>
            <a:pPr>
              <a:spcAft>
                <a:spcPts val="1200"/>
              </a:spcAft>
              <a:buClr>
                <a:schemeClr val="tx1"/>
              </a:buClr>
            </a:pPr>
            <a:r>
              <a:rPr lang="pl-PL" sz="2000" b="0" i="0" kern="0" dirty="0" smtClean="0">
                <a:solidFill>
                  <a:schemeClr val="bg2"/>
                </a:solidFill>
                <a:latin typeface="Arial" panose="020B0604020202020204" pitchFamily="34" charset="0"/>
                <a:cs typeface="Arial" panose="020B0604020202020204" pitchFamily="34" charset="0"/>
              </a:rPr>
              <a:t>Technical Assistance from the </a:t>
            </a:r>
            <a:r>
              <a:rPr lang="pl-PL" sz="2000" b="0" i="0" kern="0" dirty="0" err="1" smtClean="0">
                <a:solidFill>
                  <a:schemeClr val="bg2"/>
                </a:solidFill>
                <a:latin typeface="Arial" panose="020B0604020202020204" pitchFamily="34" charset="0"/>
                <a:cs typeface="Arial" panose="020B0604020202020204" pitchFamily="34" charset="0"/>
              </a:rPr>
              <a:t>Operational</a:t>
            </a:r>
            <a:r>
              <a:rPr lang="pl-PL" sz="2000" b="0" i="0" kern="0" dirty="0" smtClean="0">
                <a:solidFill>
                  <a:schemeClr val="bg2"/>
                </a:solidFill>
                <a:latin typeface="Arial" panose="020B0604020202020204" pitchFamily="34" charset="0"/>
                <a:cs typeface="Arial" panose="020B0604020202020204" pitchFamily="34" charset="0"/>
              </a:rPr>
              <a:t> </a:t>
            </a:r>
            <a:r>
              <a:rPr lang="pl-PL" sz="2000" b="0" i="0" kern="0" dirty="0" err="1" smtClean="0">
                <a:solidFill>
                  <a:schemeClr val="bg2"/>
                </a:solidFill>
                <a:latin typeface="Arial" panose="020B0604020202020204" pitchFamily="34" charset="0"/>
                <a:cs typeface="Arial" panose="020B0604020202020204" pitchFamily="34" charset="0"/>
              </a:rPr>
              <a:t>Programmes</a:t>
            </a:r>
            <a:endParaRPr lang="pl-PL" sz="2000" b="0" i="0" kern="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pl-PL" sz="2000" b="0" i="0" kern="0" dirty="0" smtClean="0">
                <a:solidFill>
                  <a:schemeClr val="bg2"/>
                </a:solidFill>
                <a:latin typeface="Arial" panose="020B0604020202020204" pitchFamily="34" charset="0"/>
                <a:cs typeface="Arial" panose="020B0604020202020204" pitchFamily="34" charset="0"/>
              </a:rPr>
              <a:t>AMI-list </a:t>
            </a:r>
            <a:r>
              <a:rPr lang="pl-PL" sz="2000" b="0" i="0" kern="0" dirty="0" err="1" smtClean="0">
                <a:solidFill>
                  <a:schemeClr val="bg2"/>
                </a:solidFill>
                <a:latin typeface="Arial" panose="020B0604020202020204" pitchFamily="34" charset="0"/>
                <a:cs typeface="Arial" panose="020B0604020202020204" pitchFamily="34" charset="0"/>
              </a:rPr>
              <a:t>experts</a:t>
            </a:r>
            <a:endParaRPr lang="en-GB" sz="2000" b="0" i="0" kern="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pl-PL" sz="2000" b="0" i="0" kern="0" dirty="0" err="1" smtClean="0">
                <a:solidFill>
                  <a:schemeClr val="bg2"/>
                </a:solidFill>
                <a:latin typeface="Arial" panose="020B0604020202020204" pitchFamily="34" charset="0"/>
                <a:cs typeface="Arial" panose="020B0604020202020204" pitchFamily="34" charset="0"/>
              </a:rPr>
              <a:t>Handbook</a:t>
            </a:r>
            <a:r>
              <a:rPr lang="pl-PL" sz="2000" b="0" i="0" kern="0" dirty="0" smtClean="0">
                <a:solidFill>
                  <a:schemeClr val="bg2"/>
                </a:solidFill>
                <a:latin typeface="Arial" panose="020B0604020202020204" pitchFamily="34" charset="0"/>
                <a:cs typeface="Arial" panose="020B0604020202020204" pitchFamily="34" charset="0"/>
              </a:rPr>
              <a:t> „</a:t>
            </a:r>
            <a:r>
              <a:rPr lang="pl-PL" sz="2000" b="0" i="0" kern="0" dirty="0" err="1" smtClean="0">
                <a:solidFill>
                  <a:schemeClr val="bg2"/>
                </a:solidFill>
                <a:latin typeface="Arial" panose="020B0604020202020204" pitchFamily="34" charset="0"/>
                <a:cs typeface="Arial" panose="020B0604020202020204" pitchFamily="34" charset="0"/>
              </a:rPr>
              <a:t>Implementing</a:t>
            </a:r>
            <a:r>
              <a:rPr lang="pl-PL" sz="2000" b="0" i="0" kern="0" dirty="0" smtClean="0">
                <a:solidFill>
                  <a:schemeClr val="bg2"/>
                </a:solidFill>
                <a:latin typeface="Arial" panose="020B0604020202020204" pitchFamily="34" charset="0"/>
                <a:cs typeface="Arial" panose="020B0604020202020204" pitchFamily="34" charset="0"/>
              </a:rPr>
              <a:t> Smart </a:t>
            </a:r>
            <a:r>
              <a:rPr lang="pl-PL" sz="2000" b="0" i="0" kern="0" dirty="0" err="1" smtClean="0">
                <a:solidFill>
                  <a:schemeClr val="bg2"/>
                </a:solidFill>
                <a:latin typeface="Arial" panose="020B0604020202020204" pitchFamily="34" charset="0"/>
                <a:cs typeface="Arial" panose="020B0604020202020204" pitchFamily="34" charset="0"/>
              </a:rPr>
              <a:t>Specialisation</a:t>
            </a:r>
            <a:r>
              <a:rPr lang="pl-PL" sz="2000" b="0" i="0" kern="0" dirty="0" smtClean="0">
                <a:solidFill>
                  <a:schemeClr val="bg2"/>
                </a:solidFill>
                <a:latin typeface="Arial" panose="020B0604020202020204" pitchFamily="34" charset="0"/>
                <a:cs typeface="Arial" panose="020B0604020202020204" pitchFamily="34" charset="0"/>
              </a:rPr>
              <a:t> </a:t>
            </a:r>
            <a:r>
              <a:rPr lang="pl-PL" sz="2000" b="0" i="0" kern="0" dirty="0" err="1" smtClean="0">
                <a:solidFill>
                  <a:schemeClr val="bg2"/>
                </a:solidFill>
                <a:latin typeface="Arial" panose="020B0604020202020204" pitchFamily="34" charset="0"/>
                <a:cs typeface="Arial" panose="020B0604020202020204" pitchFamily="34" charset="0"/>
              </a:rPr>
              <a:t>Strategies</a:t>
            </a:r>
            <a:r>
              <a:rPr lang="pl-PL" sz="2000" b="0" i="0" kern="0" dirty="0" smtClean="0">
                <a:solidFill>
                  <a:schemeClr val="bg2"/>
                </a:solidFill>
                <a:latin typeface="Arial" panose="020B0604020202020204" pitchFamily="34" charset="0"/>
                <a:cs typeface="Arial" panose="020B0604020202020204" pitchFamily="34" charset="0"/>
              </a:rPr>
              <a:t>”</a:t>
            </a:r>
          </a:p>
          <a:p>
            <a:pPr>
              <a:spcAft>
                <a:spcPts val="1200"/>
              </a:spcAft>
              <a:buClr>
                <a:schemeClr val="tx1"/>
              </a:buClr>
            </a:pPr>
            <a:r>
              <a:rPr lang="pl-PL" sz="2000" b="0" i="0" kern="0" dirty="0" smtClean="0">
                <a:solidFill>
                  <a:schemeClr val="bg2"/>
                </a:solidFill>
                <a:latin typeface="Arial" panose="020B0604020202020204" pitchFamily="34" charset="0"/>
                <a:cs typeface="Arial" panose="020B0604020202020204" pitchFamily="34" charset="0"/>
              </a:rPr>
              <a:t>S3online </a:t>
            </a:r>
            <a:endParaRPr lang="en-GB" sz="2000" b="0" i="0" kern="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pl-PL" sz="2000" b="0" i="0" kern="0" dirty="0" err="1" smtClean="0">
                <a:solidFill>
                  <a:schemeClr val="bg2"/>
                </a:solidFill>
                <a:latin typeface="Arial" panose="020B0604020202020204" pitchFamily="34" charset="0"/>
                <a:cs typeface="Arial" panose="020B0604020202020204" pitchFamily="34" charset="0"/>
              </a:rPr>
              <a:t>Workshops</a:t>
            </a:r>
            <a:r>
              <a:rPr lang="pl-PL" sz="2000" b="0" i="0" kern="0" dirty="0" smtClean="0">
                <a:solidFill>
                  <a:schemeClr val="bg2"/>
                </a:solidFill>
                <a:latin typeface="Arial" panose="020B0604020202020204" pitchFamily="34" charset="0"/>
                <a:cs typeface="Arial" panose="020B0604020202020204" pitchFamily="34" charset="0"/>
              </a:rPr>
              <a:t> and </a:t>
            </a:r>
            <a:r>
              <a:rPr lang="pl-PL" sz="2000" b="0" i="0" kern="0" dirty="0" err="1" smtClean="0">
                <a:solidFill>
                  <a:schemeClr val="bg2"/>
                </a:solidFill>
                <a:latin typeface="Arial" panose="020B0604020202020204" pitchFamily="34" charset="0"/>
                <a:cs typeface="Arial" panose="020B0604020202020204" pitchFamily="34" charset="0"/>
              </a:rPr>
              <a:t>seminars</a:t>
            </a:r>
            <a:r>
              <a:rPr lang="pl-PL" sz="2000" b="0" i="0" kern="0" dirty="0" smtClean="0">
                <a:solidFill>
                  <a:schemeClr val="bg2"/>
                </a:solidFill>
                <a:latin typeface="Arial" panose="020B0604020202020204" pitchFamily="34" charset="0"/>
                <a:cs typeface="Arial" panose="020B0604020202020204" pitchFamily="34" charset="0"/>
              </a:rPr>
              <a:t> on monitoring for smart </a:t>
            </a:r>
            <a:r>
              <a:rPr lang="pl-PL" sz="2000" b="0" i="0" kern="0" dirty="0" err="1" smtClean="0">
                <a:solidFill>
                  <a:schemeClr val="bg2"/>
                </a:solidFill>
                <a:latin typeface="Arial" panose="020B0604020202020204" pitchFamily="34" charset="0"/>
                <a:cs typeface="Arial" panose="020B0604020202020204" pitchFamily="34" charset="0"/>
              </a:rPr>
              <a:t>specialisation</a:t>
            </a:r>
            <a:endParaRPr lang="pl-PL" sz="2000" b="0" i="0" kern="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pl-PL" sz="2000" b="0" i="0" kern="0" dirty="0" smtClean="0">
                <a:solidFill>
                  <a:schemeClr val="bg2"/>
                </a:solidFill>
                <a:latin typeface="Arial" panose="020B0604020202020204" pitchFamily="34" charset="0"/>
                <a:cs typeface="Arial" panose="020B0604020202020204" pitchFamily="34" charset="0"/>
              </a:rPr>
              <a:t>Peer learning</a:t>
            </a:r>
          </a:p>
          <a:p>
            <a:pPr marL="0" indent="0">
              <a:spcAft>
                <a:spcPts val="1200"/>
              </a:spcAft>
              <a:buClr>
                <a:schemeClr val="tx1"/>
              </a:buClr>
              <a:buNone/>
            </a:pPr>
            <a:r>
              <a:rPr lang="pl-PL" sz="2000" b="0" i="0" kern="0" dirty="0" err="1" smtClean="0">
                <a:solidFill>
                  <a:schemeClr val="bg2"/>
                </a:solidFill>
                <a:latin typeface="Arial" panose="020B0604020202020204" pitchFamily="34" charset="0"/>
                <a:cs typeface="Arial" panose="020B0604020202020204" pitchFamily="34" charset="0"/>
              </a:rPr>
              <a:t>Cohesion</a:t>
            </a:r>
            <a:r>
              <a:rPr lang="pl-PL" sz="2000" b="0" i="0" kern="0" dirty="0" smtClean="0">
                <a:solidFill>
                  <a:schemeClr val="bg2"/>
                </a:solidFill>
                <a:latin typeface="Arial" panose="020B0604020202020204" pitchFamily="34" charset="0"/>
                <a:cs typeface="Arial" panose="020B0604020202020204" pitchFamily="34" charset="0"/>
              </a:rPr>
              <a:t> policy:</a:t>
            </a:r>
          </a:p>
          <a:p>
            <a:pPr>
              <a:spcAft>
                <a:spcPts val="1200"/>
              </a:spcAft>
              <a:buClr>
                <a:schemeClr val="tx1"/>
              </a:buClr>
            </a:pPr>
            <a:r>
              <a:rPr lang="pl-PL" sz="2000" b="0" i="0" kern="0" dirty="0" err="1" smtClean="0">
                <a:solidFill>
                  <a:schemeClr val="bg2"/>
                </a:solidFill>
                <a:latin typeface="Arial" panose="020B0604020202020204" pitchFamily="34" charset="0"/>
                <a:cs typeface="Arial" panose="020B0604020202020204" pitchFamily="34" charset="0"/>
              </a:rPr>
              <a:t>Guidance</a:t>
            </a:r>
            <a:r>
              <a:rPr lang="pl-PL" sz="2000" b="0" i="0" kern="0" dirty="0" smtClean="0">
                <a:solidFill>
                  <a:schemeClr val="bg2"/>
                </a:solidFill>
                <a:latin typeface="Arial" panose="020B0604020202020204" pitchFamily="34" charset="0"/>
                <a:cs typeface="Arial" panose="020B0604020202020204" pitchFamily="34" charset="0"/>
              </a:rPr>
              <a:t> </a:t>
            </a:r>
            <a:r>
              <a:rPr lang="pl-PL" sz="2000" b="0" i="0" kern="0" dirty="0" err="1" smtClean="0">
                <a:solidFill>
                  <a:schemeClr val="bg2"/>
                </a:solidFill>
                <a:latin typeface="Arial" panose="020B0604020202020204" pitchFamily="34" charset="0"/>
                <a:cs typeface="Arial" panose="020B0604020202020204" pitchFamily="34" charset="0"/>
              </a:rPr>
              <a:t>document</a:t>
            </a:r>
            <a:r>
              <a:rPr lang="pl-PL" sz="2000" b="0" i="0" kern="0" dirty="0" smtClean="0">
                <a:solidFill>
                  <a:schemeClr val="bg2"/>
                </a:solidFill>
                <a:latin typeface="Arial" panose="020B0604020202020204" pitchFamily="34" charset="0"/>
                <a:cs typeface="Arial" panose="020B0604020202020204" pitchFamily="34" charset="0"/>
              </a:rPr>
              <a:t> on monitoring and </a:t>
            </a:r>
            <a:r>
              <a:rPr lang="pl-PL" sz="2000" b="0" i="0" kern="0" dirty="0" err="1" smtClean="0">
                <a:solidFill>
                  <a:schemeClr val="bg2"/>
                </a:solidFill>
                <a:latin typeface="Arial" panose="020B0604020202020204" pitchFamily="34" charset="0"/>
                <a:cs typeface="Arial" panose="020B0604020202020204" pitchFamily="34" charset="0"/>
              </a:rPr>
              <a:t>evaluation</a:t>
            </a:r>
            <a:r>
              <a:rPr lang="pl-PL" sz="2000" b="0" i="0" kern="0" dirty="0" smtClean="0">
                <a:solidFill>
                  <a:schemeClr val="bg2"/>
                </a:solidFill>
                <a:latin typeface="Arial" panose="020B0604020202020204" pitchFamily="34" charset="0"/>
                <a:cs typeface="Arial" panose="020B0604020202020204" pitchFamily="34" charset="0"/>
              </a:rPr>
              <a:t> – March 2014</a:t>
            </a:r>
            <a:endParaRPr lang="pl-PL" sz="20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pl-PL" sz="2000" b="0" i="0" kern="0" dirty="0" smtClean="0">
                <a:solidFill>
                  <a:schemeClr val="bg2"/>
                </a:solidFill>
                <a:latin typeface="Arial" panose="020B0604020202020204" pitchFamily="34" charset="0"/>
                <a:cs typeface="Arial" panose="020B0604020202020204" pitchFamily="34" charset="0"/>
              </a:rPr>
              <a:t>EVALSED: The </a:t>
            </a:r>
            <a:r>
              <a:rPr lang="pl-PL" sz="2000" b="0" i="0" kern="0" dirty="0" err="1" smtClean="0">
                <a:solidFill>
                  <a:schemeClr val="bg2"/>
                </a:solidFill>
                <a:latin typeface="Arial" panose="020B0604020202020204" pitchFamily="34" charset="0"/>
                <a:cs typeface="Arial" panose="020B0604020202020204" pitchFamily="34" charset="0"/>
              </a:rPr>
              <a:t>resource</a:t>
            </a:r>
            <a:r>
              <a:rPr lang="pl-PL" sz="2000" b="0" i="0" kern="0" dirty="0" smtClean="0">
                <a:solidFill>
                  <a:schemeClr val="bg2"/>
                </a:solidFill>
                <a:latin typeface="Arial" panose="020B0604020202020204" pitchFamily="34" charset="0"/>
                <a:cs typeface="Arial" panose="020B0604020202020204" pitchFamily="34" charset="0"/>
              </a:rPr>
              <a:t> for the </a:t>
            </a:r>
            <a:r>
              <a:rPr lang="pl-PL" sz="2000" b="0" i="0" kern="0" dirty="0" err="1" smtClean="0">
                <a:solidFill>
                  <a:schemeClr val="bg2"/>
                </a:solidFill>
                <a:latin typeface="Arial" panose="020B0604020202020204" pitchFamily="34" charset="0"/>
                <a:cs typeface="Arial" panose="020B0604020202020204" pitchFamily="34" charset="0"/>
              </a:rPr>
              <a:t>evaluation</a:t>
            </a:r>
            <a:r>
              <a:rPr lang="pl-PL" sz="2000" b="0" i="0" kern="0" dirty="0" smtClean="0">
                <a:solidFill>
                  <a:schemeClr val="bg2"/>
                </a:solidFill>
                <a:latin typeface="Arial" panose="020B0604020202020204" pitchFamily="34" charset="0"/>
                <a:cs typeface="Arial" panose="020B0604020202020204" pitchFamily="34" charset="0"/>
              </a:rPr>
              <a:t> of </a:t>
            </a:r>
            <a:r>
              <a:rPr lang="pl-PL" sz="2000" b="0" i="0" kern="0" dirty="0" err="1" smtClean="0">
                <a:solidFill>
                  <a:schemeClr val="bg2"/>
                </a:solidFill>
                <a:latin typeface="Arial" panose="020B0604020202020204" pitchFamily="34" charset="0"/>
                <a:cs typeface="Arial" panose="020B0604020202020204" pitchFamily="34" charset="0"/>
              </a:rPr>
              <a:t>Socio-Economic</a:t>
            </a:r>
            <a:r>
              <a:rPr lang="pl-PL" sz="2000" b="0" i="0" kern="0" dirty="0" smtClean="0">
                <a:solidFill>
                  <a:schemeClr val="bg2"/>
                </a:solidFill>
                <a:latin typeface="Arial" panose="020B0604020202020204" pitchFamily="34" charset="0"/>
                <a:cs typeface="Arial" panose="020B0604020202020204" pitchFamily="34" charset="0"/>
              </a:rPr>
              <a:t> Development - Sept 2013</a:t>
            </a:r>
            <a:endParaRPr lang="pl-PL" sz="2000" b="0" i="0" kern="0" dirty="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pl-PL" sz="2000" b="0" i="0" kern="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en-GB" b="0" i="0" kern="0" dirty="0" smtClean="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b="0" i="0" kern="0" dirty="0" smtClean="0">
              <a:solidFill>
                <a:srgbClr val="20AA63"/>
              </a:solidFill>
              <a:latin typeface="Arial" panose="020B0604020202020204" pitchFamily="34" charset="0"/>
              <a:cs typeface="Arial" panose="020B0604020202020204" pitchFamily="34" charset="0"/>
            </a:endParaRPr>
          </a:p>
          <a:p>
            <a:pPr marL="0" indent="0">
              <a:spcAft>
                <a:spcPts val="600"/>
              </a:spcAft>
              <a:buFontTx/>
              <a:buNone/>
            </a:pPr>
            <a:endParaRPr lang="en-GB" b="1" i="0" kern="0" dirty="0" smtClean="0">
              <a:solidFill>
                <a:srgbClr val="20AA63"/>
              </a:solidFill>
              <a:latin typeface="Arial" panose="020B0604020202020204" pitchFamily="34" charset="0"/>
              <a:cs typeface="Arial" panose="020B0604020202020204" pitchFamily="34" charset="0"/>
            </a:endParaRPr>
          </a:p>
          <a:p>
            <a:pPr>
              <a:spcAft>
                <a:spcPts val="600"/>
              </a:spcAft>
            </a:pPr>
            <a:endParaRPr lang="en-GB" b="1" i="0" kern="0" dirty="0">
              <a:solidFill>
                <a:srgbClr val="20AA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342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1" name="Rectangle 3"/>
          <p:cNvSpPr>
            <a:spLocks noChangeArrowheads="1"/>
          </p:cNvSpPr>
          <p:nvPr/>
        </p:nvSpPr>
        <p:spPr bwMode="auto">
          <a:xfrm>
            <a:off x="440266" y="1412776"/>
            <a:ext cx="7799677" cy="4536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4" tIns="45712" rIns="91424" bIns="45712"/>
          <a:lstStyle/>
          <a:p>
            <a:pPr algn="just"/>
            <a:r>
              <a:rPr lang="pl-PL" sz="2000" dirty="0" smtClean="0">
                <a:solidFill>
                  <a:schemeClr val="bg2"/>
                </a:solidFill>
                <a:ea typeface="Verdana" panose="020B0604030504040204" pitchFamily="34" charset="0"/>
                <a:cs typeface="Verdana" panose="020B0604030504040204" pitchFamily="34" charset="0"/>
              </a:rPr>
              <a:t>M</a:t>
            </a:r>
            <a:r>
              <a:rPr lang="en-US" sz="2000" dirty="0" err="1" smtClean="0">
                <a:solidFill>
                  <a:schemeClr val="bg2"/>
                </a:solidFill>
                <a:ea typeface="Verdana" panose="020B0604030504040204" pitchFamily="34" charset="0"/>
                <a:cs typeface="Verdana" panose="020B0604030504040204" pitchFamily="34" charset="0"/>
              </a:rPr>
              <a:t>onitoring</a:t>
            </a:r>
            <a:r>
              <a:rPr lang="en-US" sz="2000" dirty="0" smtClean="0">
                <a:solidFill>
                  <a:schemeClr val="bg2"/>
                </a:solidFill>
                <a:ea typeface="Verdana" panose="020B0604030504040204" pitchFamily="34" charset="0"/>
                <a:cs typeface="Verdana" panose="020B0604030504040204" pitchFamily="34" charset="0"/>
              </a:rPr>
              <a:t> </a:t>
            </a:r>
            <a:r>
              <a:rPr lang="en-US" sz="2000" b="0" dirty="0">
                <a:solidFill>
                  <a:schemeClr val="bg2"/>
                </a:solidFill>
                <a:ea typeface="Verdana" panose="020B0604030504040204" pitchFamily="34" charset="0"/>
                <a:cs typeface="Verdana" panose="020B0604030504040204" pitchFamily="34" charset="0"/>
              </a:rPr>
              <a:t>is a tool serving foremost the management </a:t>
            </a:r>
            <a:r>
              <a:rPr lang="en-US" sz="2000" b="0" dirty="0" smtClean="0">
                <a:solidFill>
                  <a:schemeClr val="bg2"/>
                </a:solidFill>
                <a:ea typeface="Verdana" panose="020B0604030504040204" pitchFamily="34" charset="0"/>
                <a:cs typeface="Verdana" panose="020B0604030504040204" pitchFamily="34" charset="0"/>
              </a:rPr>
              <a:t>purpose</a:t>
            </a:r>
            <a:r>
              <a:rPr lang="pl-PL" sz="2000" b="0" dirty="0" smtClean="0">
                <a:solidFill>
                  <a:schemeClr val="bg2"/>
                </a:solidFill>
                <a:ea typeface="Verdana" panose="020B0604030504040204" pitchFamily="34" charset="0"/>
                <a:cs typeface="Verdana" panose="020B0604030504040204" pitchFamily="34" charset="0"/>
              </a:rPr>
              <a:t>. </a:t>
            </a:r>
            <a:r>
              <a:rPr lang="en-US" sz="2000" b="0" dirty="0" smtClean="0">
                <a:solidFill>
                  <a:schemeClr val="bg2"/>
                </a:solidFill>
                <a:ea typeface="Verdana" panose="020B0604030504040204" pitchFamily="34" charset="0"/>
                <a:cs typeface="Verdana" panose="020B0604030504040204" pitchFamily="34" charset="0"/>
              </a:rPr>
              <a:t>To </a:t>
            </a:r>
            <a:r>
              <a:rPr lang="en-US" sz="2000" b="0" dirty="0">
                <a:solidFill>
                  <a:schemeClr val="bg2"/>
                </a:solidFill>
                <a:ea typeface="Verdana" panose="020B0604030504040204" pitchFamily="34" charset="0"/>
                <a:cs typeface="Verdana" panose="020B0604030504040204" pitchFamily="34" charset="0"/>
              </a:rPr>
              <a:t>monitor means to observe. </a:t>
            </a:r>
            <a:r>
              <a:rPr lang="en-US" sz="2000" b="0" i="1" dirty="0">
                <a:solidFill>
                  <a:schemeClr val="bg2"/>
                </a:solidFill>
                <a:ea typeface="Verdana" panose="020B0604030504040204" pitchFamily="34" charset="0"/>
                <a:cs typeface="Verdana" panose="020B0604030504040204" pitchFamily="34" charset="0"/>
              </a:rPr>
              <a:t>Monitoring of outputs </a:t>
            </a:r>
            <a:r>
              <a:rPr lang="en-US" sz="2000" b="0" dirty="0">
                <a:solidFill>
                  <a:schemeClr val="bg2"/>
                </a:solidFill>
                <a:ea typeface="Verdana" panose="020B0604030504040204" pitchFamily="34" charset="0"/>
                <a:cs typeface="Verdana" panose="020B0604030504040204" pitchFamily="34" charset="0"/>
              </a:rPr>
              <a:t>means to observe whether intended products </a:t>
            </a:r>
            <a:r>
              <a:rPr lang="en-US" sz="2000" b="0" dirty="0" smtClean="0">
                <a:solidFill>
                  <a:schemeClr val="bg2"/>
                </a:solidFill>
                <a:ea typeface="Verdana" panose="020B0604030504040204" pitchFamily="34" charset="0"/>
                <a:cs typeface="Verdana" panose="020B0604030504040204" pitchFamily="34" charset="0"/>
              </a:rPr>
              <a:t>are</a:t>
            </a:r>
            <a:r>
              <a:rPr lang="pl-PL" sz="2000" b="0" dirty="0" smtClean="0">
                <a:solidFill>
                  <a:schemeClr val="bg2"/>
                </a:solidFill>
                <a:ea typeface="Verdana" panose="020B0604030504040204" pitchFamily="34" charset="0"/>
                <a:cs typeface="Verdana" panose="020B0604030504040204" pitchFamily="34" charset="0"/>
              </a:rPr>
              <a:t> </a:t>
            </a:r>
            <a:r>
              <a:rPr lang="en-US" sz="2000" b="0" dirty="0" smtClean="0">
                <a:solidFill>
                  <a:schemeClr val="bg2"/>
                </a:solidFill>
                <a:ea typeface="Verdana" panose="020B0604030504040204" pitchFamily="34" charset="0"/>
                <a:cs typeface="Verdana" panose="020B0604030504040204" pitchFamily="34" charset="0"/>
              </a:rPr>
              <a:t>delivered </a:t>
            </a:r>
            <a:r>
              <a:rPr lang="en-US" sz="2000" b="0" dirty="0">
                <a:solidFill>
                  <a:schemeClr val="bg2"/>
                </a:solidFill>
                <a:ea typeface="Verdana" panose="020B0604030504040204" pitchFamily="34" charset="0"/>
                <a:cs typeface="Verdana" panose="020B0604030504040204" pitchFamily="34" charset="0"/>
              </a:rPr>
              <a:t>and whether implementation is on </a:t>
            </a:r>
            <a:r>
              <a:rPr lang="en-US" sz="2000" b="0" dirty="0" smtClean="0">
                <a:solidFill>
                  <a:schemeClr val="bg2"/>
                </a:solidFill>
                <a:ea typeface="Verdana" panose="020B0604030504040204" pitchFamily="34" charset="0"/>
                <a:cs typeface="Verdana" panose="020B0604030504040204" pitchFamily="34" charset="0"/>
              </a:rPr>
              <a:t>track</a:t>
            </a:r>
            <a:r>
              <a:rPr lang="pl-PL" sz="2000" b="0" dirty="0" smtClean="0">
                <a:solidFill>
                  <a:schemeClr val="bg2"/>
                </a:solidFill>
                <a:ea typeface="Verdana" panose="020B0604030504040204" pitchFamily="34" charset="0"/>
                <a:cs typeface="Verdana" panose="020B0604030504040204" pitchFamily="34" charset="0"/>
              </a:rPr>
              <a:t>. </a:t>
            </a:r>
            <a:r>
              <a:rPr lang="en-US" sz="2000" b="0" dirty="0">
                <a:solidFill>
                  <a:schemeClr val="bg2"/>
                </a:solidFill>
                <a:ea typeface="Verdana" panose="020B0604030504040204" pitchFamily="34" charset="0"/>
                <a:cs typeface="Verdana" panose="020B0604030504040204" pitchFamily="34" charset="0"/>
              </a:rPr>
              <a:t>Monitoring also observes </a:t>
            </a:r>
            <a:r>
              <a:rPr lang="en-US" sz="2000" b="0" i="1" dirty="0">
                <a:solidFill>
                  <a:schemeClr val="bg2"/>
                </a:solidFill>
                <a:ea typeface="Verdana" panose="020B0604030504040204" pitchFamily="34" charset="0"/>
                <a:cs typeface="Verdana" panose="020B0604030504040204" pitchFamily="34" charset="0"/>
              </a:rPr>
              <a:t>changes in the result indicators </a:t>
            </a:r>
            <a:r>
              <a:rPr lang="en-US" sz="2000" b="0" dirty="0">
                <a:solidFill>
                  <a:schemeClr val="bg2"/>
                </a:solidFill>
                <a:ea typeface="Verdana" panose="020B0604030504040204" pitchFamily="34" charset="0"/>
                <a:cs typeface="Verdana" panose="020B0604030504040204" pitchFamily="34" charset="0"/>
              </a:rPr>
              <a:t>(policy monitoring). Tracking the values </a:t>
            </a:r>
            <a:r>
              <a:rPr lang="en-US" sz="2000" b="0" dirty="0" smtClean="0">
                <a:solidFill>
                  <a:schemeClr val="bg2"/>
                </a:solidFill>
                <a:ea typeface="Verdana" panose="020B0604030504040204" pitchFamily="34" charset="0"/>
                <a:cs typeface="Verdana" panose="020B0604030504040204" pitchFamily="34" charset="0"/>
              </a:rPr>
              <a:t>of</a:t>
            </a:r>
            <a:r>
              <a:rPr lang="pl-PL" sz="2000" b="0" dirty="0" smtClean="0">
                <a:solidFill>
                  <a:schemeClr val="bg2"/>
                </a:solidFill>
                <a:ea typeface="Verdana" panose="020B0604030504040204" pitchFamily="34" charset="0"/>
                <a:cs typeface="Verdana" panose="020B0604030504040204" pitchFamily="34" charset="0"/>
              </a:rPr>
              <a:t> </a:t>
            </a:r>
            <a:r>
              <a:rPr lang="en-US" sz="2000" b="0" dirty="0" smtClean="0">
                <a:solidFill>
                  <a:schemeClr val="bg2"/>
                </a:solidFill>
                <a:ea typeface="Verdana" panose="020B0604030504040204" pitchFamily="34" charset="0"/>
                <a:cs typeface="Verdana" panose="020B0604030504040204" pitchFamily="34" charset="0"/>
              </a:rPr>
              <a:t>result </a:t>
            </a:r>
            <a:r>
              <a:rPr lang="en-US" sz="2000" b="0" dirty="0">
                <a:solidFill>
                  <a:schemeClr val="bg2"/>
                </a:solidFill>
                <a:ea typeface="Verdana" panose="020B0604030504040204" pitchFamily="34" charset="0"/>
                <a:cs typeface="Verdana" panose="020B0604030504040204" pitchFamily="34" charset="0"/>
              </a:rPr>
              <a:t>indicators allows a judgement on whether or not the indicators move in the desired direction</a:t>
            </a:r>
            <a:r>
              <a:rPr lang="en-US" sz="2000" b="0" dirty="0" smtClean="0">
                <a:solidFill>
                  <a:schemeClr val="bg2"/>
                </a:solidFill>
                <a:ea typeface="Verdana" panose="020B0604030504040204" pitchFamily="34" charset="0"/>
                <a:cs typeface="Verdana" panose="020B0604030504040204" pitchFamily="34" charset="0"/>
              </a:rPr>
              <a:t>.</a:t>
            </a:r>
            <a:r>
              <a:rPr lang="pl-PL" sz="2000" b="0" dirty="0" smtClean="0">
                <a:solidFill>
                  <a:schemeClr val="bg2"/>
                </a:solidFill>
                <a:ea typeface="Verdana" panose="020B0604030504040204" pitchFamily="34" charset="0"/>
                <a:cs typeface="Verdana" panose="020B0604030504040204" pitchFamily="34" charset="0"/>
              </a:rPr>
              <a:t> </a:t>
            </a:r>
          </a:p>
          <a:p>
            <a:pPr algn="just"/>
            <a:endParaRPr lang="pl-PL" altLang="en-US" sz="2000" b="0" dirty="0">
              <a:solidFill>
                <a:schemeClr val="bg2"/>
              </a:solidFill>
              <a:ea typeface="Verdana" panose="020B0604030504040204" pitchFamily="34" charset="0"/>
              <a:cs typeface="Verdana" panose="020B0604030504040204" pitchFamily="34" charset="0"/>
            </a:endParaRPr>
          </a:p>
          <a:p>
            <a:pPr algn="just"/>
            <a:r>
              <a:rPr lang="pl-PL" altLang="en-US" sz="2000" dirty="0" smtClean="0">
                <a:solidFill>
                  <a:schemeClr val="bg2"/>
                </a:solidFill>
                <a:ea typeface="Verdana" panose="020B0604030504040204" pitchFamily="34" charset="0"/>
                <a:cs typeface="Verdana" panose="020B0604030504040204" pitchFamily="34" charset="0"/>
              </a:rPr>
              <a:t>Evaluation</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is</a:t>
            </a:r>
            <a:r>
              <a:rPr lang="pl-PL" altLang="en-US" sz="2000" b="0" dirty="0" smtClean="0">
                <a:solidFill>
                  <a:schemeClr val="bg2"/>
                </a:solidFill>
                <a:ea typeface="Verdana" panose="020B0604030504040204" pitchFamily="34" charset="0"/>
                <a:cs typeface="Verdana" panose="020B0604030504040204" pitchFamily="34" charset="0"/>
              </a:rPr>
              <a:t> the </a:t>
            </a:r>
            <a:r>
              <a:rPr lang="pl-PL" altLang="en-US" sz="2000" b="0" dirty="0" err="1" smtClean="0">
                <a:solidFill>
                  <a:schemeClr val="bg2"/>
                </a:solidFill>
                <a:ea typeface="Verdana" panose="020B0604030504040204" pitchFamily="34" charset="0"/>
                <a:cs typeface="Verdana" panose="020B0604030504040204" pitchFamily="34" charset="0"/>
              </a:rPr>
              <a:t>systematic</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collection</a:t>
            </a:r>
            <a:r>
              <a:rPr lang="pl-PL" altLang="en-US" sz="2000" b="0" dirty="0" smtClean="0">
                <a:solidFill>
                  <a:schemeClr val="bg2"/>
                </a:solidFill>
                <a:ea typeface="Verdana" panose="020B0604030504040204" pitchFamily="34" charset="0"/>
                <a:cs typeface="Verdana" panose="020B0604030504040204" pitchFamily="34" charset="0"/>
              </a:rPr>
              <a:t> and </a:t>
            </a:r>
            <a:r>
              <a:rPr lang="pl-PL" altLang="en-US" sz="2000" b="0" dirty="0" err="1" smtClean="0">
                <a:solidFill>
                  <a:schemeClr val="bg2"/>
                </a:solidFill>
                <a:ea typeface="Verdana" panose="020B0604030504040204" pitchFamily="34" charset="0"/>
                <a:cs typeface="Verdana" panose="020B0604030504040204" pitchFamily="34" charset="0"/>
              </a:rPr>
              <a:t>analysis</a:t>
            </a:r>
            <a:r>
              <a:rPr lang="pl-PL" altLang="en-US" sz="2000" b="0" dirty="0" smtClean="0">
                <a:solidFill>
                  <a:schemeClr val="bg2"/>
                </a:solidFill>
                <a:ea typeface="Verdana" panose="020B0604030504040204" pitchFamily="34" charset="0"/>
                <a:cs typeface="Verdana" panose="020B0604030504040204" pitchFamily="34" charset="0"/>
              </a:rPr>
              <a:t> of </a:t>
            </a:r>
            <a:r>
              <a:rPr lang="pl-PL" altLang="en-US" sz="2000" b="0" dirty="0" err="1" smtClean="0">
                <a:solidFill>
                  <a:schemeClr val="bg2"/>
                </a:solidFill>
                <a:ea typeface="Verdana" panose="020B0604030504040204" pitchFamily="34" charset="0"/>
                <a:cs typeface="Verdana" panose="020B0604030504040204" pitchFamily="34" charset="0"/>
              </a:rPr>
              <a:t>information</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about</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programmes</a:t>
            </a:r>
            <a:r>
              <a:rPr lang="pl-PL" altLang="en-US" sz="2000" b="0" dirty="0" smtClean="0">
                <a:solidFill>
                  <a:schemeClr val="bg2"/>
                </a:solidFill>
                <a:ea typeface="Verdana" panose="020B0604030504040204" pitchFamily="34" charset="0"/>
                <a:cs typeface="Verdana" panose="020B0604030504040204" pitchFamily="34" charset="0"/>
              </a:rPr>
              <a:t> and </a:t>
            </a:r>
            <a:r>
              <a:rPr lang="pl-PL" altLang="en-US" sz="2000" b="0" dirty="0" err="1" smtClean="0">
                <a:solidFill>
                  <a:schemeClr val="bg2"/>
                </a:solidFill>
                <a:ea typeface="Verdana" panose="020B0604030504040204" pitchFamily="34" charset="0"/>
                <a:cs typeface="Verdana" panose="020B0604030504040204" pitchFamily="34" charset="0"/>
              </a:rPr>
              <a:t>projects</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their</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purpose</a:t>
            </a:r>
            <a:r>
              <a:rPr lang="pl-PL" altLang="en-US" sz="2000" b="0" dirty="0" smtClean="0">
                <a:solidFill>
                  <a:schemeClr val="bg2"/>
                </a:solidFill>
                <a:ea typeface="Verdana" panose="020B0604030504040204" pitchFamily="34" charset="0"/>
                <a:cs typeface="Verdana" panose="020B0604030504040204" pitchFamily="34" charset="0"/>
              </a:rPr>
              <a:t> and </a:t>
            </a:r>
            <a:r>
              <a:rPr lang="pl-PL" altLang="en-US" sz="2000" b="0" dirty="0" err="1" smtClean="0">
                <a:solidFill>
                  <a:schemeClr val="bg2"/>
                </a:solidFill>
                <a:ea typeface="Verdana" panose="020B0604030504040204" pitchFamily="34" charset="0"/>
                <a:cs typeface="Verdana" panose="020B0604030504040204" pitchFamily="34" charset="0"/>
              </a:rPr>
              <a:t>delivery</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it</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derives</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knowledge</a:t>
            </a:r>
            <a:r>
              <a:rPr lang="pl-PL" altLang="en-US" sz="2000" b="0" dirty="0" smtClean="0">
                <a:solidFill>
                  <a:schemeClr val="bg2"/>
                </a:solidFill>
                <a:ea typeface="Verdana" panose="020B0604030504040204" pitchFamily="34" charset="0"/>
                <a:cs typeface="Verdana" panose="020B0604030504040204" pitchFamily="34" charset="0"/>
              </a:rPr>
              <a:t> on </a:t>
            </a:r>
            <a:r>
              <a:rPr lang="pl-PL" altLang="en-US" sz="2000" b="0" dirty="0" err="1" smtClean="0">
                <a:solidFill>
                  <a:schemeClr val="bg2"/>
                </a:solidFill>
                <a:ea typeface="Verdana" panose="020B0604030504040204" pitchFamily="34" charset="0"/>
                <a:cs typeface="Verdana" panose="020B0604030504040204" pitchFamily="34" charset="0"/>
              </a:rPr>
              <a:t>their</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impact</a:t>
            </a:r>
            <a:r>
              <a:rPr lang="pl-PL" altLang="en-US" sz="2000" b="0" dirty="0" smtClean="0">
                <a:solidFill>
                  <a:schemeClr val="bg2"/>
                </a:solidFill>
                <a:ea typeface="Verdana" panose="020B0604030504040204" pitchFamily="34" charset="0"/>
                <a:cs typeface="Verdana" panose="020B0604030504040204" pitchFamily="34" charset="0"/>
              </a:rPr>
              <a:t> as a </a:t>
            </a:r>
            <a:r>
              <a:rPr lang="pl-PL" altLang="en-US" sz="2000" b="0" dirty="0" err="1" smtClean="0">
                <a:solidFill>
                  <a:schemeClr val="bg2"/>
                </a:solidFill>
                <a:ea typeface="Verdana" panose="020B0604030504040204" pitchFamily="34" charset="0"/>
                <a:cs typeface="Verdana" panose="020B0604030504040204" pitchFamily="34" charset="0"/>
              </a:rPr>
              <a:t>basis</a:t>
            </a:r>
            <a:r>
              <a:rPr lang="pl-PL" altLang="en-US" sz="2000" b="0" dirty="0" smtClean="0">
                <a:solidFill>
                  <a:schemeClr val="bg2"/>
                </a:solidFill>
                <a:ea typeface="Verdana" panose="020B0604030504040204" pitchFamily="34" charset="0"/>
                <a:cs typeface="Verdana" panose="020B0604030504040204" pitchFamily="34" charset="0"/>
              </a:rPr>
              <a:t> for </a:t>
            </a:r>
            <a:r>
              <a:rPr lang="pl-PL" altLang="en-US" sz="2000" b="0" dirty="0" err="1" smtClean="0">
                <a:solidFill>
                  <a:schemeClr val="bg2"/>
                </a:solidFill>
                <a:ea typeface="Verdana" panose="020B0604030504040204" pitchFamily="34" charset="0"/>
                <a:cs typeface="Verdana" panose="020B0604030504040204" pitchFamily="34" charset="0"/>
              </a:rPr>
              <a:t>judgments</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Evaluations</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are</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used</a:t>
            </a:r>
            <a:r>
              <a:rPr lang="pl-PL" altLang="en-US" sz="2000" b="0" dirty="0" smtClean="0">
                <a:solidFill>
                  <a:schemeClr val="bg2"/>
                </a:solidFill>
                <a:ea typeface="Verdana" panose="020B0604030504040204" pitchFamily="34" charset="0"/>
                <a:cs typeface="Verdana" panose="020B0604030504040204" pitchFamily="34" charset="0"/>
              </a:rPr>
              <a:t> to </a:t>
            </a:r>
            <a:r>
              <a:rPr lang="pl-PL" altLang="en-US" sz="2000" b="0" dirty="0" err="1" smtClean="0">
                <a:solidFill>
                  <a:schemeClr val="bg2"/>
                </a:solidFill>
                <a:ea typeface="Verdana" panose="020B0604030504040204" pitchFamily="34" charset="0"/>
                <a:cs typeface="Verdana" panose="020B0604030504040204" pitchFamily="34" charset="0"/>
              </a:rPr>
              <a:t>improve</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effectiveness</a:t>
            </a:r>
            <a:r>
              <a:rPr lang="pl-PL" altLang="en-US" sz="2000" b="0" dirty="0" smtClean="0">
                <a:solidFill>
                  <a:schemeClr val="bg2"/>
                </a:solidFill>
                <a:ea typeface="Verdana" panose="020B0604030504040204" pitchFamily="34" charset="0"/>
                <a:cs typeface="Verdana" panose="020B0604030504040204" pitchFamily="34" charset="0"/>
              </a:rPr>
              <a:t> and </a:t>
            </a:r>
            <a:r>
              <a:rPr lang="pl-PL" altLang="en-US" sz="2000" b="0" dirty="0" err="1" smtClean="0">
                <a:solidFill>
                  <a:schemeClr val="bg2"/>
                </a:solidFill>
                <a:ea typeface="Verdana" panose="020B0604030504040204" pitchFamily="34" charset="0"/>
                <a:cs typeface="Verdana" panose="020B0604030504040204" pitchFamily="34" charset="0"/>
              </a:rPr>
              <a:t>inform</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decisions</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about</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current</a:t>
            </a:r>
            <a:r>
              <a:rPr lang="pl-PL" altLang="en-US" sz="2000" b="0" dirty="0" smtClean="0">
                <a:solidFill>
                  <a:schemeClr val="bg2"/>
                </a:solidFill>
                <a:ea typeface="Verdana" panose="020B0604030504040204" pitchFamily="34" charset="0"/>
                <a:cs typeface="Verdana" panose="020B0604030504040204" pitchFamily="34" charset="0"/>
              </a:rPr>
              <a:t> and </a:t>
            </a:r>
            <a:r>
              <a:rPr lang="pl-PL" altLang="en-US" sz="2000" b="0" dirty="0" err="1" smtClean="0">
                <a:solidFill>
                  <a:schemeClr val="bg2"/>
                </a:solidFill>
                <a:ea typeface="Verdana" panose="020B0604030504040204" pitchFamily="34" charset="0"/>
                <a:cs typeface="Verdana" panose="020B0604030504040204" pitchFamily="34" charset="0"/>
              </a:rPr>
              <a:t>future</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programming</a:t>
            </a:r>
            <a:r>
              <a:rPr lang="pl-PL" altLang="en-US" sz="2000" b="0" dirty="0">
                <a:solidFill>
                  <a:schemeClr val="bg2"/>
                </a:solidFill>
                <a:ea typeface="Verdana" panose="020B0604030504040204" pitchFamily="34" charset="0"/>
                <a:cs typeface="Verdana" panose="020B0604030504040204" pitchFamily="34" charset="0"/>
              </a:rPr>
              <a:t>:</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Did</a:t>
            </a:r>
            <a:r>
              <a:rPr lang="pl-PL" altLang="en-US" sz="2000" b="0" dirty="0" smtClean="0">
                <a:solidFill>
                  <a:schemeClr val="bg2"/>
                </a:solidFill>
                <a:ea typeface="Verdana" panose="020B0604030504040204" pitchFamily="34" charset="0"/>
                <a:cs typeface="Verdana" panose="020B0604030504040204" pitchFamily="34" charset="0"/>
              </a:rPr>
              <a:t> the public </a:t>
            </a:r>
            <a:r>
              <a:rPr lang="pl-PL" altLang="en-US" sz="2000" b="0" dirty="0" err="1" smtClean="0">
                <a:solidFill>
                  <a:schemeClr val="bg2"/>
                </a:solidFill>
                <a:ea typeface="Verdana" panose="020B0604030504040204" pitchFamily="34" charset="0"/>
                <a:cs typeface="Verdana" panose="020B0604030504040204" pitchFamily="34" charset="0"/>
              </a:rPr>
              <a:t>intervention</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have</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an</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effect</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Why</a:t>
            </a:r>
            <a:r>
              <a:rPr lang="pl-PL" altLang="en-US" sz="2000" b="0" dirty="0" smtClean="0">
                <a:solidFill>
                  <a:schemeClr val="bg2"/>
                </a:solidFill>
                <a:ea typeface="Verdana" panose="020B0604030504040204" pitchFamily="34" charset="0"/>
                <a:cs typeface="Verdana" panose="020B0604030504040204" pitchFamily="34" charset="0"/>
              </a:rPr>
              <a:t> and </a:t>
            </a:r>
            <a:r>
              <a:rPr lang="pl-PL" altLang="en-US" sz="2000" b="0" dirty="0" err="1" smtClean="0">
                <a:solidFill>
                  <a:schemeClr val="bg2"/>
                </a:solidFill>
                <a:ea typeface="Verdana" panose="020B0604030504040204" pitchFamily="34" charset="0"/>
                <a:cs typeface="Verdana" panose="020B0604030504040204" pitchFamily="34" charset="0"/>
              </a:rPr>
              <a:t>how</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it</a:t>
            </a:r>
            <a:r>
              <a:rPr lang="pl-PL" altLang="en-US" sz="2000" b="0" dirty="0" smtClean="0">
                <a:solidFill>
                  <a:schemeClr val="bg2"/>
                </a:solidFill>
                <a:ea typeface="Verdana" panose="020B0604030504040204" pitchFamily="34" charset="0"/>
                <a:cs typeface="Verdana" panose="020B0604030504040204" pitchFamily="34" charset="0"/>
              </a:rPr>
              <a:t> </a:t>
            </a:r>
            <a:r>
              <a:rPr lang="pl-PL" altLang="en-US" sz="2000" b="0" dirty="0" err="1" smtClean="0">
                <a:solidFill>
                  <a:schemeClr val="bg2"/>
                </a:solidFill>
                <a:ea typeface="Verdana" panose="020B0604030504040204" pitchFamily="34" charset="0"/>
                <a:cs typeface="Verdana" panose="020B0604030504040204" pitchFamily="34" charset="0"/>
              </a:rPr>
              <a:t>works</a:t>
            </a:r>
            <a:r>
              <a:rPr lang="pl-PL" altLang="en-US" sz="2000" b="0" dirty="0" smtClean="0">
                <a:solidFill>
                  <a:schemeClr val="bg2"/>
                </a:solidFill>
                <a:ea typeface="Verdana" panose="020B0604030504040204" pitchFamily="34" charset="0"/>
                <a:cs typeface="Verdana" panose="020B0604030504040204" pitchFamily="34" charset="0"/>
              </a:rPr>
              <a:t>?</a:t>
            </a:r>
            <a:endParaRPr lang="pl-PL" altLang="en-US" sz="2000" b="0" dirty="0">
              <a:solidFill>
                <a:schemeClr val="bg2"/>
              </a:solidFill>
              <a:ea typeface="Verdana" panose="020B0604030504040204" pitchFamily="34" charset="0"/>
              <a:cs typeface="Verdana" panose="020B0604030504040204" pitchFamily="34" charset="0"/>
            </a:endParaRPr>
          </a:p>
        </p:txBody>
      </p:sp>
      <p:sp>
        <p:nvSpPr>
          <p:cNvPr id="200712" name="Rectangle 3"/>
          <p:cNvSpPr>
            <a:spLocks noChangeArrowheads="1"/>
          </p:cNvSpPr>
          <p:nvPr/>
        </p:nvSpPr>
        <p:spPr bwMode="auto">
          <a:xfrm>
            <a:off x="4211638" y="2565400"/>
            <a:ext cx="4932362"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a:spcBef>
                <a:spcPct val="20000"/>
              </a:spcBef>
              <a:buClr>
                <a:schemeClr val="accent1"/>
              </a:buClr>
              <a:defRPr/>
            </a:pPr>
            <a:endParaRPr lang="en-GB" sz="2000" b="1" dirty="0">
              <a:solidFill>
                <a:srgbClr val="0F5494"/>
              </a:solidFill>
              <a:latin typeface="+mn-lt"/>
              <a:cs typeface="+mn-cs"/>
            </a:endParaRPr>
          </a:p>
          <a:p>
            <a:pPr marL="342900" indent="-342900">
              <a:lnSpc>
                <a:spcPct val="90000"/>
              </a:lnSpc>
              <a:spcBef>
                <a:spcPct val="20000"/>
              </a:spcBef>
              <a:buClr>
                <a:srgbClr val="005FA9"/>
              </a:buClr>
              <a:defRPr/>
            </a:pPr>
            <a:endParaRPr lang="en-GB" dirty="0">
              <a:solidFill>
                <a:srgbClr val="333399"/>
              </a:solidFill>
              <a:latin typeface="Arial" pitchFamily="34" charset="0"/>
              <a:ea typeface="ＭＳ Ｐゴシック" pitchFamily="34" charset="-128"/>
              <a:cs typeface="Arial" charset="0"/>
            </a:endParaRPr>
          </a:p>
        </p:txBody>
      </p:sp>
      <p:sp>
        <p:nvSpPr>
          <p:cNvPr id="327682" name="Rectangle 2"/>
          <p:cNvSpPr>
            <a:spLocks noChangeArrowheads="1"/>
          </p:cNvSpPr>
          <p:nvPr/>
        </p:nvSpPr>
        <p:spPr bwMode="auto">
          <a:xfrm>
            <a:off x="558800" y="508000"/>
            <a:ext cx="8261672" cy="760388"/>
          </a:xfrm>
          <a:prstGeom prst="rect">
            <a:avLst/>
          </a:prstGeom>
          <a:noFill/>
          <a:ln w="9525">
            <a:noFill/>
            <a:miter lim="800000"/>
            <a:headEnd/>
            <a:tailEnd/>
          </a:ln>
        </p:spPr>
        <p:txBody>
          <a:bodyPr anchor="ctr"/>
          <a:lstStyle/>
          <a:p>
            <a:pPr>
              <a:defRPr/>
            </a:pPr>
            <a:r>
              <a:rPr lang="pl-PL" sz="2800" dirty="0" err="1" smtClean="0">
                <a:solidFill>
                  <a:schemeClr val="tx1"/>
                </a:solidFill>
                <a:latin typeface="+mj-lt"/>
                <a:ea typeface="+mj-ea"/>
                <a:cs typeface="+mj-cs"/>
              </a:rPr>
              <a:t>Common</a:t>
            </a:r>
            <a:r>
              <a:rPr lang="pl-PL" sz="2800" dirty="0" smtClean="0">
                <a:solidFill>
                  <a:schemeClr val="tx1"/>
                </a:solidFill>
                <a:latin typeface="+mj-lt"/>
                <a:ea typeface="+mj-ea"/>
                <a:cs typeface="+mj-cs"/>
              </a:rPr>
              <a:t> </a:t>
            </a:r>
            <a:r>
              <a:rPr lang="pl-PL" sz="2800" dirty="0" err="1" smtClean="0">
                <a:solidFill>
                  <a:schemeClr val="tx1"/>
                </a:solidFill>
                <a:latin typeface="+mj-lt"/>
                <a:ea typeface="+mj-ea"/>
                <a:cs typeface="+mj-cs"/>
              </a:rPr>
              <a:t>understanding</a:t>
            </a:r>
            <a:r>
              <a:rPr lang="pl-PL" sz="2800" dirty="0" smtClean="0">
                <a:solidFill>
                  <a:schemeClr val="tx1"/>
                </a:solidFill>
                <a:latin typeface="+mj-lt"/>
                <a:ea typeface="+mj-ea"/>
                <a:cs typeface="+mj-cs"/>
              </a:rPr>
              <a:t> of </a:t>
            </a:r>
            <a:r>
              <a:rPr lang="pl-PL" sz="2800" dirty="0" err="1" smtClean="0">
                <a:solidFill>
                  <a:schemeClr val="tx1"/>
                </a:solidFill>
                <a:latin typeface="+mj-lt"/>
                <a:ea typeface="+mj-ea"/>
                <a:cs typeface="+mj-cs"/>
              </a:rPr>
              <a:t>key</a:t>
            </a:r>
            <a:r>
              <a:rPr lang="pl-PL" sz="2800" dirty="0" smtClean="0">
                <a:solidFill>
                  <a:schemeClr val="tx1"/>
                </a:solidFill>
                <a:latin typeface="+mj-lt"/>
                <a:ea typeface="+mj-ea"/>
                <a:cs typeface="+mj-cs"/>
              </a:rPr>
              <a:t> </a:t>
            </a:r>
            <a:r>
              <a:rPr lang="pl-PL" sz="2800" dirty="0" err="1" smtClean="0">
                <a:solidFill>
                  <a:schemeClr val="tx1"/>
                </a:solidFill>
                <a:latin typeface="+mj-lt"/>
                <a:ea typeface="+mj-ea"/>
                <a:cs typeface="+mj-cs"/>
              </a:rPr>
              <a:t>concepts</a:t>
            </a:r>
            <a:r>
              <a:rPr lang="pl-PL" sz="2800" dirty="0" smtClean="0">
                <a:solidFill>
                  <a:schemeClr val="tx1"/>
                </a:solidFill>
                <a:latin typeface="+mj-lt"/>
                <a:ea typeface="+mj-ea"/>
                <a:cs typeface="+mj-cs"/>
              </a:rPr>
              <a:t> </a:t>
            </a:r>
            <a:r>
              <a:rPr lang="pl-PL" sz="2800" dirty="0" err="1" smtClean="0">
                <a:solidFill>
                  <a:schemeClr val="tx1"/>
                </a:solidFill>
                <a:latin typeface="+mj-lt"/>
                <a:ea typeface="+mj-ea"/>
                <a:cs typeface="+mj-cs"/>
              </a:rPr>
              <a:t>is</a:t>
            </a:r>
            <a:r>
              <a:rPr lang="pl-PL" sz="2800" dirty="0" smtClean="0">
                <a:solidFill>
                  <a:schemeClr val="tx1"/>
                </a:solidFill>
                <a:latin typeface="+mj-lt"/>
                <a:ea typeface="+mj-ea"/>
                <a:cs typeface="+mj-cs"/>
              </a:rPr>
              <a:t> </a:t>
            </a:r>
            <a:r>
              <a:rPr lang="pl-PL" sz="2800" dirty="0" err="1" smtClean="0">
                <a:solidFill>
                  <a:schemeClr val="tx1"/>
                </a:solidFill>
                <a:latin typeface="+mj-lt"/>
                <a:ea typeface="+mj-ea"/>
                <a:cs typeface="+mj-cs"/>
              </a:rPr>
              <a:t>helpful</a:t>
            </a:r>
            <a:endParaRPr lang="en-GB" sz="2800" dirty="0">
              <a:solidFill>
                <a:schemeClr val="tx1"/>
              </a:solidFill>
              <a:latin typeface="+mj-lt"/>
              <a:ea typeface="+mj-ea"/>
              <a:cs typeface="+mj-cs"/>
            </a:endParaRPr>
          </a:p>
        </p:txBody>
      </p:sp>
    </p:spTree>
    <p:extLst>
      <p:ext uri="{BB962C8B-B14F-4D97-AF65-F5344CB8AC3E}">
        <p14:creationId xmlns:p14="http://schemas.microsoft.com/office/powerpoint/2010/main" val="184438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67544" y="332656"/>
            <a:ext cx="8534400" cy="790575"/>
          </a:xfrm>
          <a:solidFill>
            <a:schemeClr val="bg1"/>
          </a:solidFill>
        </p:spPr>
        <p:txBody>
          <a:bodyPr/>
          <a:lstStyle/>
          <a:p>
            <a:pPr indent="0" algn="ctr" eaLnBrk="1" hangingPunct="1"/>
            <a:r>
              <a:rPr lang="en-GB" altLang="en-US" sz="2400" kern="1200" dirty="0">
                <a:solidFill>
                  <a:schemeClr val="accent6"/>
                </a:solidFill>
                <a:effectLst>
                  <a:outerShdw blurRad="38100" dist="38100" dir="2700000" algn="tl">
                    <a:srgbClr val="000000">
                      <a:alpha val="43137"/>
                    </a:srgbClr>
                  </a:outerShdw>
                </a:effectLst>
                <a:latin typeface="Arial" pitchFamily="34" charset="0"/>
                <a:ea typeface="ＭＳ Ｐゴシック" charset="-128"/>
              </a:rPr>
              <a:t>Thematic ex-ante </a:t>
            </a:r>
            <a:r>
              <a:rPr lang="en-GB" altLang="en-US" sz="2400" kern="1200" dirty="0" err="1">
                <a:solidFill>
                  <a:schemeClr val="accent6"/>
                </a:solidFill>
                <a:effectLst>
                  <a:outerShdw blurRad="38100" dist="38100" dir="2700000" algn="tl">
                    <a:srgbClr val="000000">
                      <a:alpha val="43137"/>
                    </a:srgbClr>
                  </a:outerShdw>
                </a:effectLst>
                <a:latin typeface="Arial" pitchFamily="34" charset="0"/>
                <a:ea typeface="ＭＳ Ｐゴシック" charset="-128"/>
              </a:rPr>
              <a:t>conditionalities</a:t>
            </a:r>
            <a:r>
              <a:rPr lang="en-GB" altLang="en-US" sz="2400" kern="1200" dirty="0">
                <a:solidFill>
                  <a:schemeClr val="accent6"/>
                </a:solidFill>
                <a:effectLst>
                  <a:outerShdw blurRad="38100" dist="38100" dir="2700000" algn="tl">
                    <a:srgbClr val="000000">
                      <a:alpha val="43137"/>
                    </a:srgbClr>
                  </a:outerShdw>
                </a:effectLst>
                <a:latin typeface="Arial" pitchFamily="34" charset="0"/>
                <a:ea typeface="ＭＳ Ｐゴシック" charset="-128"/>
              </a:rPr>
              <a:t> (</a:t>
            </a:r>
            <a:r>
              <a:rPr lang="pl-PL" altLang="en-US" sz="2400" kern="1200" dirty="0">
                <a:solidFill>
                  <a:schemeClr val="accent6"/>
                </a:solidFill>
                <a:effectLst>
                  <a:outerShdw blurRad="38100" dist="38100" dir="2700000" algn="tl">
                    <a:srgbClr val="000000">
                      <a:alpha val="43137"/>
                    </a:srgbClr>
                  </a:outerShdw>
                </a:effectLst>
                <a:latin typeface="Arial" pitchFamily="34" charset="0"/>
                <a:ea typeface="ＭＳ Ｐゴシック" charset="-128"/>
              </a:rPr>
              <a:t>20</a:t>
            </a:r>
            <a:r>
              <a:rPr lang="en-GB" altLang="en-US" sz="2400" kern="1200" dirty="0">
                <a:solidFill>
                  <a:schemeClr val="accent6"/>
                </a:solidFill>
                <a:effectLst>
                  <a:outerShdw blurRad="38100" dist="38100" dir="2700000" algn="tl">
                    <a:srgbClr val="000000">
                      <a:alpha val="43137"/>
                    </a:srgbClr>
                  </a:outerShdw>
                </a:effectLst>
                <a:latin typeface="Arial" pitchFamily="34" charset="0"/>
                <a:ea typeface="ＭＳ Ｐゴシック" charset="-128"/>
              </a:rPr>
              <a:t>1</a:t>
            </a:r>
            <a:r>
              <a:rPr lang="pl-PL" altLang="en-US" sz="2400" kern="1200" dirty="0">
                <a:solidFill>
                  <a:schemeClr val="accent6"/>
                </a:solidFill>
                <a:effectLst>
                  <a:outerShdw blurRad="38100" dist="38100" dir="2700000" algn="tl">
                    <a:srgbClr val="000000">
                      <a:alpha val="43137"/>
                    </a:srgbClr>
                  </a:outerShdw>
                </a:effectLst>
                <a:latin typeface="Arial" pitchFamily="34" charset="0"/>
                <a:ea typeface="ＭＳ Ｐゴシック" charset="-128"/>
              </a:rPr>
              <a:t>4-20</a:t>
            </a:r>
            <a:r>
              <a:rPr lang="en-GB" altLang="en-US" sz="2400" kern="1200" dirty="0">
                <a:solidFill>
                  <a:schemeClr val="accent6"/>
                </a:solidFill>
                <a:effectLst>
                  <a:outerShdw blurRad="38100" dist="38100" dir="2700000" algn="tl">
                    <a:srgbClr val="000000">
                      <a:alpha val="43137"/>
                    </a:srgbClr>
                  </a:outerShdw>
                </a:effectLst>
                <a:latin typeface="Arial" pitchFamily="34" charset="0"/>
                <a:ea typeface="ＭＳ Ｐゴシック" charset="-128"/>
              </a:rPr>
              <a:t>)</a:t>
            </a:r>
          </a:p>
        </p:txBody>
      </p:sp>
      <p:graphicFrame>
        <p:nvGraphicFramePr>
          <p:cNvPr id="21507" name="Group 3"/>
          <p:cNvGraphicFramePr>
            <a:graphicFrameLocks noGrp="1"/>
          </p:cNvGraphicFramePr>
          <p:nvPr>
            <p:ph idx="4294967295"/>
            <p:extLst>
              <p:ext uri="{D42A27DB-BD31-4B8C-83A1-F6EECF244321}">
                <p14:modId xmlns:p14="http://schemas.microsoft.com/office/powerpoint/2010/main" val="933783821"/>
              </p:ext>
            </p:extLst>
          </p:nvPr>
        </p:nvGraphicFramePr>
        <p:xfrm>
          <a:off x="179512" y="1118046"/>
          <a:ext cx="8686800" cy="5479305"/>
        </p:xfrm>
        <a:graphic>
          <a:graphicData uri="http://schemas.openxmlformats.org/drawingml/2006/table">
            <a:tbl>
              <a:tblPr/>
              <a:tblGrid>
                <a:gridCol w="1844675">
                  <a:extLst>
                    <a:ext uri="{9D8B030D-6E8A-4147-A177-3AD203B41FA5}">
                      <a16:colId xmlns:a16="http://schemas.microsoft.com/office/drawing/2014/main" val="20000"/>
                    </a:ext>
                  </a:extLst>
                </a:gridCol>
                <a:gridCol w="3268662">
                  <a:extLst>
                    <a:ext uri="{9D8B030D-6E8A-4147-A177-3AD203B41FA5}">
                      <a16:colId xmlns:a16="http://schemas.microsoft.com/office/drawing/2014/main" val="20001"/>
                    </a:ext>
                  </a:extLst>
                </a:gridCol>
                <a:gridCol w="3573463">
                  <a:extLst>
                    <a:ext uri="{9D8B030D-6E8A-4147-A177-3AD203B41FA5}">
                      <a16:colId xmlns:a16="http://schemas.microsoft.com/office/drawing/2014/main" val="20002"/>
                    </a:ext>
                  </a:extLst>
                </a:gridCol>
              </a:tblGrid>
              <a:tr h="573479">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GB" altLang="en-US" sz="1200" b="1" i="0" u="none" strike="noStrike" cap="none" normalizeH="0" baseline="0" smtClean="0">
                          <a:ln>
                            <a:noFill/>
                          </a:ln>
                          <a:solidFill>
                            <a:schemeClr val="accent2"/>
                          </a:solidFill>
                          <a:effectLst/>
                          <a:latin typeface="Arial" pitchFamily="34" charset="0"/>
                          <a:cs typeface="Times New Roman" pitchFamily="18" charset="0"/>
                        </a:rPr>
                        <a:t>Thematic objectives</a:t>
                      </a:r>
                      <a:endParaRPr kumimoji="0" lang="en-GB" altLang="en-US" sz="1200" b="1" i="0" u="none" strike="noStrike" cap="none" normalizeH="0" baseline="0" smtClean="0">
                        <a:ln>
                          <a:noFill/>
                        </a:ln>
                        <a:solidFill>
                          <a:schemeClr val="accent2"/>
                        </a:solidFill>
                        <a:effectLst/>
                        <a:latin typeface="Arial"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GB" altLang="en-US" sz="1200" b="1" i="0" u="sng" strike="noStrike" cap="none" normalizeH="0" baseline="0" smtClean="0">
                          <a:ln>
                            <a:noFill/>
                          </a:ln>
                          <a:solidFill>
                            <a:schemeClr val="accent2"/>
                          </a:solidFill>
                          <a:effectLst/>
                          <a:latin typeface="Arial" pitchFamily="34" charset="0"/>
                          <a:cs typeface="Times New Roman" pitchFamily="18" charset="0"/>
                        </a:rPr>
                        <a:t>Ex ante</a:t>
                      </a:r>
                      <a:r>
                        <a:rPr kumimoji="0" lang="en-GB" altLang="en-US" sz="1200" b="1" i="0" u="none" strike="noStrike" cap="none" normalizeH="0" baseline="0" smtClean="0">
                          <a:ln>
                            <a:noFill/>
                          </a:ln>
                          <a:solidFill>
                            <a:schemeClr val="accent2"/>
                          </a:solidFill>
                          <a:effectLst/>
                          <a:latin typeface="Arial" pitchFamily="34" charset="0"/>
                          <a:cs typeface="Times New Roman" pitchFamily="18" charset="0"/>
                        </a:rPr>
                        <a:t> conditionality</a:t>
                      </a:r>
                      <a:endParaRPr kumimoji="0" lang="en-GB" altLang="en-US" sz="1200" b="1" i="0" u="none" strike="noStrike" cap="none" normalizeH="0" baseline="0" smtClean="0">
                        <a:ln>
                          <a:noFill/>
                        </a:ln>
                        <a:solidFill>
                          <a:schemeClr val="accent2"/>
                        </a:solidFill>
                        <a:effectLst/>
                        <a:latin typeface="Arial"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GB" altLang="en-US" sz="1200" b="1" i="0" u="none" strike="noStrike" cap="none" normalizeH="0" baseline="0" smtClean="0">
                          <a:ln>
                            <a:noFill/>
                          </a:ln>
                          <a:solidFill>
                            <a:schemeClr val="accent2"/>
                          </a:solidFill>
                          <a:effectLst/>
                          <a:latin typeface="Garamond" pitchFamily="18" charset="0"/>
                          <a:cs typeface="Times New Roman" pitchFamily="18" charset="0"/>
                        </a:rPr>
                        <a:t>Criteria for fulfilment</a:t>
                      </a:r>
                      <a:endParaRPr kumimoji="0" lang="en-GB" altLang="en-US" sz="1200" b="1" i="0" u="none" strike="noStrike" cap="none" normalizeH="0" baseline="0" smtClean="0">
                        <a:ln>
                          <a:noFill/>
                        </a:ln>
                        <a:solidFill>
                          <a:schemeClr val="accent2"/>
                        </a:solidFill>
                        <a:effectLst/>
                        <a:latin typeface="Garamond"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826">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0" lang="en-GB" altLang="en-US" sz="1400" b="1" i="0" u="none" strike="noStrike" cap="none" normalizeH="0" baseline="0" smtClean="0">
                          <a:ln>
                            <a:noFill/>
                          </a:ln>
                          <a:solidFill>
                            <a:schemeClr val="accent2"/>
                          </a:solidFill>
                          <a:effectLst/>
                          <a:latin typeface="Garamond" pitchFamily="18" charset="0"/>
                          <a:cs typeface="Times New Roman" pitchFamily="18" charset="0"/>
                        </a:rPr>
                        <a:t>1.     Strengthening research, technological development and innovation (R&amp;D target)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smtClean="0">
                          <a:ln>
                            <a:noFill/>
                          </a:ln>
                          <a:solidFill>
                            <a:schemeClr val="accent2"/>
                          </a:solidFill>
                          <a:effectLst/>
                          <a:latin typeface="Garamond" pitchFamily="18" charset="0"/>
                          <a:cs typeface="Times New Roman" pitchFamily="18" charset="0"/>
                        </a:rPr>
                        <a:t>        (referred to in Article 9(1) )</a:t>
                      </a:r>
                      <a:endParaRPr kumimoji="0" lang="en-GB" altLang="en-US" sz="1400" b="0" i="0" u="none" strike="noStrike" cap="none" normalizeH="0" baseline="0" smtClean="0">
                        <a:ln>
                          <a:noFill/>
                        </a:ln>
                        <a:solidFill>
                          <a:schemeClr val="accent2"/>
                        </a:solidFill>
                        <a:effectLst/>
                        <a:latin typeface="Garamond"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1"/>
                        </a:buClr>
                        <a:buSzTx/>
                        <a:buFontTx/>
                        <a:buNone/>
                        <a:tabLst/>
                      </a:pPr>
                      <a:r>
                        <a:rPr kumimoji="0" lang="en-GB" altLang="en-US" sz="1400" b="1" i="0" u="none" strike="noStrike" cap="none" normalizeH="0" baseline="0" smtClean="0">
                          <a:ln>
                            <a:noFill/>
                          </a:ln>
                          <a:solidFill>
                            <a:schemeClr val="accent2"/>
                          </a:solidFill>
                          <a:effectLst/>
                          <a:latin typeface="Garamond" pitchFamily="18" charset="0"/>
                          <a:cs typeface="Times New Roman" pitchFamily="18" charset="0"/>
                        </a:rPr>
                        <a:t>1.1. Research and innovation: The existence of a national or regional research and innovation strategy for smart specialisation in line with the National Reform Program, to leverage private research and innovation expenditure, which complies with the features of well-performing national or regional research and innovation systems.</a:t>
                      </a:r>
                      <a:endParaRPr kumimoji="0" lang="en-GB" altLang="en-US" sz="1400" b="0" i="0" u="none" strike="noStrike" cap="none" normalizeH="0" baseline="0" smtClean="0">
                        <a:ln>
                          <a:noFill/>
                        </a:ln>
                        <a:solidFill>
                          <a:schemeClr val="accent2"/>
                        </a:solidFill>
                        <a:effectLst/>
                        <a:latin typeface="Garamond"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bg1"/>
                        </a:buClr>
                        <a:buSzTx/>
                        <a:buFontTx/>
                        <a:buChar char="–"/>
                        <a:tabLst>
                          <a:tab pos="107950" algn="l"/>
                          <a:tab pos="228600" algn="l"/>
                        </a:tabLst>
                      </a:pPr>
                      <a:r>
                        <a:rPr kumimoji="0" lang="en-GB" altLang="en-US" sz="1400" b="1" i="0" u="none" strike="noStrike" cap="none" normalizeH="0" baseline="0" dirty="0" smtClean="0">
                          <a:ln>
                            <a:noFill/>
                          </a:ln>
                          <a:solidFill>
                            <a:schemeClr val="accent2"/>
                          </a:solidFill>
                          <a:effectLst/>
                          <a:latin typeface="Garamond" pitchFamily="18" charset="0"/>
                          <a:cs typeface="Times New Roman" pitchFamily="18" charset="0"/>
                        </a:rPr>
                        <a:t>A national or regional research and innovation strategy for smart specialisation is in place that:</a:t>
                      </a:r>
                    </a:p>
                    <a:p>
                      <a:pPr marL="342900" marR="0" lvl="0" indent="-342900" algn="just" defTabSz="914400" rtl="0" eaLnBrk="1" fontAlgn="base" latinLnBrk="0" hangingPunct="1">
                        <a:lnSpc>
                          <a:spcPct val="100000"/>
                        </a:lnSpc>
                        <a:spcBef>
                          <a:spcPct val="0"/>
                        </a:spcBef>
                        <a:spcAft>
                          <a:spcPct val="0"/>
                        </a:spcAft>
                        <a:buClrTx/>
                        <a:buSzTx/>
                        <a:buFontTx/>
                        <a:buChar char="–"/>
                        <a:tabLst>
                          <a:tab pos="107950" algn="l"/>
                          <a:tab pos="228600" algn="l"/>
                        </a:tabLst>
                      </a:pPr>
                      <a:r>
                        <a:rPr kumimoji="0" lang="en-GB" altLang="en-US" sz="1400" b="1" i="0" u="none" strike="noStrike" cap="none" normalizeH="0" baseline="0" dirty="0" smtClean="0">
                          <a:ln>
                            <a:noFill/>
                          </a:ln>
                          <a:solidFill>
                            <a:schemeClr val="accent2"/>
                          </a:solidFill>
                          <a:effectLst/>
                          <a:latin typeface="Garamond" pitchFamily="18" charset="0"/>
                          <a:cs typeface="Times New Roman" pitchFamily="18" charset="0"/>
                        </a:rPr>
                        <a:t>is based on a SWOT analysis to concentrate resources on a limited set of research and innovation priorities;</a:t>
                      </a:r>
                    </a:p>
                    <a:p>
                      <a:pPr marL="342900" marR="0" lvl="0" indent="-342900" algn="just" defTabSz="914400" rtl="0" eaLnBrk="1" fontAlgn="base" latinLnBrk="0" hangingPunct="1">
                        <a:lnSpc>
                          <a:spcPct val="100000"/>
                        </a:lnSpc>
                        <a:spcBef>
                          <a:spcPct val="0"/>
                        </a:spcBef>
                        <a:spcAft>
                          <a:spcPct val="0"/>
                        </a:spcAft>
                        <a:buClrTx/>
                        <a:buSzTx/>
                        <a:buFontTx/>
                        <a:buChar char="–"/>
                        <a:tabLst>
                          <a:tab pos="107950" algn="l"/>
                          <a:tab pos="228600" algn="l"/>
                        </a:tabLst>
                      </a:pPr>
                      <a:r>
                        <a:rPr kumimoji="0" lang="en-GB" altLang="en-US" sz="1400" b="1" i="0" u="none" strike="noStrike" cap="none" normalizeH="0" baseline="0" dirty="0" smtClean="0">
                          <a:ln>
                            <a:noFill/>
                          </a:ln>
                          <a:solidFill>
                            <a:schemeClr val="accent2"/>
                          </a:solidFill>
                          <a:effectLst/>
                          <a:latin typeface="Garamond" pitchFamily="18" charset="0"/>
                          <a:cs typeface="Times New Roman" pitchFamily="18" charset="0"/>
                        </a:rPr>
                        <a:t>outlines measures to stimulate private RTD investment;</a:t>
                      </a:r>
                    </a:p>
                    <a:p>
                      <a:pPr marL="342900" marR="0" lvl="0" indent="-342900" algn="just" defTabSz="914400" rtl="0" eaLnBrk="1" fontAlgn="base" latinLnBrk="0" hangingPunct="1">
                        <a:lnSpc>
                          <a:spcPct val="100000"/>
                        </a:lnSpc>
                        <a:spcBef>
                          <a:spcPct val="0"/>
                        </a:spcBef>
                        <a:spcAft>
                          <a:spcPct val="0"/>
                        </a:spcAft>
                        <a:buClrTx/>
                        <a:buSzTx/>
                        <a:buFontTx/>
                        <a:buChar char="–"/>
                        <a:tabLst>
                          <a:tab pos="107950" algn="l"/>
                          <a:tab pos="228600" algn="l"/>
                        </a:tabLst>
                      </a:pPr>
                      <a:r>
                        <a:rPr kumimoji="0" lang="en-GB" altLang="en-US" sz="2400" b="1" i="0" u="none" strike="noStrike" cap="none" normalizeH="0" baseline="0" dirty="0" smtClean="0">
                          <a:ln>
                            <a:noFill/>
                          </a:ln>
                          <a:solidFill>
                            <a:schemeClr val="bg2"/>
                          </a:solidFill>
                          <a:effectLst/>
                          <a:latin typeface="Garamond" pitchFamily="18" charset="0"/>
                          <a:cs typeface="Times New Roman" pitchFamily="18" charset="0"/>
                        </a:rPr>
                        <a:t>contains a monitoring and review system.</a:t>
                      </a:r>
                    </a:p>
                    <a:p>
                      <a:pPr marL="342900" marR="0" lvl="0" indent="-342900" algn="just" defTabSz="914400" rtl="0" eaLnBrk="1" fontAlgn="base" latinLnBrk="0" hangingPunct="1">
                        <a:lnSpc>
                          <a:spcPct val="100000"/>
                        </a:lnSpc>
                        <a:spcBef>
                          <a:spcPct val="0"/>
                        </a:spcBef>
                        <a:spcAft>
                          <a:spcPct val="0"/>
                        </a:spcAft>
                        <a:buClrTx/>
                        <a:buSzTx/>
                        <a:buFontTx/>
                        <a:buChar char="–"/>
                        <a:tabLst>
                          <a:tab pos="107950" algn="l"/>
                          <a:tab pos="228600" algn="l"/>
                        </a:tabLst>
                      </a:pPr>
                      <a:r>
                        <a:rPr kumimoji="0" lang="en-GB" altLang="en-US" sz="1400" b="1" i="0" u="none" strike="noStrike" cap="none" normalizeH="0" baseline="0" dirty="0" smtClean="0">
                          <a:ln>
                            <a:noFill/>
                          </a:ln>
                          <a:solidFill>
                            <a:schemeClr val="accent2"/>
                          </a:solidFill>
                          <a:effectLst/>
                          <a:latin typeface="Garamond" pitchFamily="18" charset="0"/>
                          <a:cs typeface="Times New Roman" pitchFamily="18" charset="0"/>
                        </a:rPr>
                        <a:t>A Member State has adopted a framework outlining available budgetary resources for research and innovation;</a:t>
                      </a:r>
                    </a:p>
                    <a:p>
                      <a:pPr marL="342900" marR="0" lvl="0" indent="-342900" algn="just" defTabSz="914400" rtl="0" eaLnBrk="1" fontAlgn="base" latinLnBrk="0" hangingPunct="1">
                        <a:lnSpc>
                          <a:spcPct val="100000"/>
                        </a:lnSpc>
                        <a:spcBef>
                          <a:spcPct val="0"/>
                        </a:spcBef>
                        <a:spcAft>
                          <a:spcPct val="0"/>
                        </a:spcAft>
                        <a:buClrTx/>
                        <a:buSzTx/>
                        <a:buFontTx/>
                        <a:buChar char="–"/>
                        <a:tabLst>
                          <a:tab pos="107950" algn="l"/>
                          <a:tab pos="228600" algn="l"/>
                        </a:tabLst>
                      </a:pPr>
                      <a:r>
                        <a:rPr kumimoji="0" lang="en-GB" altLang="en-US" sz="1400" b="1" i="0" u="none" strike="noStrike" cap="none" normalizeH="0" baseline="0" dirty="0" smtClean="0">
                          <a:ln>
                            <a:noFill/>
                          </a:ln>
                          <a:solidFill>
                            <a:schemeClr val="accent2"/>
                          </a:solidFill>
                          <a:effectLst/>
                          <a:latin typeface="Garamond" pitchFamily="18" charset="0"/>
                          <a:cs typeface="Times New Roman" pitchFamily="18" charset="0"/>
                        </a:rPr>
                        <a:t>A Member State has adopted a multi-annual plan for budgeting and prioritization of investments linked to EU priorities (European Strategy Forum on Research Infrastructures -ESFRI).</a:t>
                      </a:r>
                      <a:endParaRPr kumimoji="0" lang="en-GB" altLang="en-US" sz="1400" b="1" i="0" u="none" strike="noStrike" cap="none" normalizeH="0" baseline="0" dirty="0" smtClean="0">
                        <a:ln>
                          <a:noFill/>
                        </a:ln>
                        <a:solidFill>
                          <a:schemeClr val="accent2"/>
                        </a:solidFill>
                        <a:effectLst/>
                        <a:latin typeface="Garamond"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7408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en-GB" sz="2800" dirty="0" smtClean="0">
                <a:solidFill>
                  <a:schemeClr val="tx1"/>
                </a:solidFill>
                <a:latin typeface="Arial" panose="020B0604020202020204" pitchFamily="34" charset="0"/>
                <a:cs typeface="Arial" panose="020B0604020202020204" pitchFamily="34" charset="0"/>
              </a:rPr>
              <a:t>Policy objectives</a:t>
            </a:r>
            <a:r>
              <a:rPr lang="pl-PL" sz="2800" dirty="0" smtClean="0">
                <a:solidFill>
                  <a:schemeClr val="tx1"/>
                </a:solidFill>
                <a:latin typeface="Arial" panose="020B0604020202020204" pitchFamily="34" charset="0"/>
                <a:cs typeface="Arial" panose="020B0604020202020204" pitchFamily="34" charset="0"/>
              </a:rPr>
              <a:t> post 2020</a:t>
            </a:r>
            <a:endParaRPr lang="en-GB" sz="2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484784"/>
            <a:ext cx="7920880" cy="4608512"/>
          </a:xfrm>
          <a:prstGeom prst="rect">
            <a:avLst/>
          </a:prstGeom>
        </p:spPr>
        <p:txBody>
          <a:bodyPr/>
          <a:lstStyle/>
          <a:p>
            <a:pPr marL="457200" indent="-457200">
              <a:spcAft>
                <a:spcPts val="1200"/>
              </a:spcAft>
              <a:buClr>
                <a:schemeClr val="tx1"/>
              </a:buClr>
              <a:buFont typeface="+mj-lt"/>
              <a:buAutoNum type="arabicPeriod"/>
            </a:pPr>
            <a:r>
              <a:rPr lang="en-GB" sz="2000" b="1" i="0" dirty="0" smtClean="0">
                <a:solidFill>
                  <a:schemeClr val="bg2"/>
                </a:solidFill>
                <a:latin typeface="Arial" panose="020B0604020202020204" pitchFamily="34" charset="0"/>
                <a:cs typeface="Arial" panose="020B0604020202020204" pitchFamily="34" charset="0"/>
              </a:rPr>
              <a:t>A </a:t>
            </a:r>
            <a:r>
              <a:rPr lang="en-GB" sz="2000" b="1" i="0" dirty="0">
                <a:solidFill>
                  <a:schemeClr val="bg2"/>
                </a:solidFill>
                <a:latin typeface="Arial" panose="020B0604020202020204" pitchFamily="34" charset="0"/>
                <a:cs typeface="Arial" panose="020B0604020202020204" pitchFamily="34" charset="0"/>
              </a:rPr>
              <a:t>smarter Europe (innovative &amp; smart economic transformation)</a:t>
            </a:r>
          </a:p>
          <a:p>
            <a:pPr marL="457200" indent="-457200">
              <a:spcAft>
                <a:spcPts val="1200"/>
              </a:spcAft>
              <a:buClr>
                <a:schemeClr val="tx1"/>
              </a:buClr>
              <a:buFont typeface="+mj-lt"/>
              <a:buAutoNum type="arabicPeriod"/>
            </a:pPr>
            <a:r>
              <a:rPr lang="en-GB" sz="2000" i="0" dirty="0">
                <a:solidFill>
                  <a:schemeClr val="bg2"/>
                </a:solidFill>
                <a:latin typeface="Arial" panose="020B0604020202020204" pitchFamily="34" charset="0"/>
                <a:cs typeface="Arial" panose="020B0604020202020204" pitchFamily="34" charset="0"/>
              </a:rPr>
              <a:t>A greener, low-carbon Europe (including energy transition, the circular economy, climate adaptation and risk management)</a:t>
            </a:r>
          </a:p>
          <a:p>
            <a:pPr marL="457200" indent="-457200">
              <a:spcAft>
                <a:spcPts val="1200"/>
              </a:spcAft>
              <a:buClr>
                <a:schemeClr val="tx1"/>
              </a:buClr>
              <a:buFont typeface="+mj-lt"/>
              <a:buAutoNum type="arabicPeriod"/>
            </a:pPr>
            <a:r>
              <a:rPr lang="en-GB" sz="2000" i="0" dirty="0">
                <a:solidFill>
                  <a:schemeClr val="bg2"/>
                </a:solidFill>
                <a:latin typeface="Arial" panose="020B0604020202020204" pitchFamily="34" charset="0"/>
                <a:cs typeface="Arial" panose="020B0604020202020204" pitchFamily="34" charset="0"/>
              </a:rPr>
              <a:t>A more connected Europe (mobility and ICT connectivity)</a:t>
            </a:r>
          </a:p>
          <a:p>
            <a:pPr marL="457200" indent="-457200">
              <a:spcAft>
                <a:spcPts val="1200"/>
              </a:spcAft>
              <a:buClr>
                <a:schemeClr val="tx1"/>
              </a:buClr>
              <a:buFont typeface="+mj-lt"/>
              <a:buAutoNum type="arabicPeriod"/>
            </a:pPr>
            <a:r>
              <a:rPr lang="en-GB" sz="2000" i="0" dirty="0">
                <a:solidFill>
                  <a:schemeClr val="bg2"/>
                </a:solidFill>
                <a:latin typeface="Arial" panose="020B0604020202020204" pitchFamily="34" charset="0"/>
                <a:cs typeface="Arial" panose="020B0604020202020204" pitchFamily="34" charset="0"/>
              </a:rPr>
              <a:t>A more social Europe (the European Pillar of Social Rights)</a:t>
            </a:r>
          </a:p>
          <a:p>
            <a:pPr marL="457200" indent="-457200">
              <a:spcAft>
                <a:spcPts val="1200"/>
              </a:spcAft>
              <a:buClr>
                <a:schemeClr val="tx1"/>
              </a:buClr>
              <a:buFont typeface="+mj-lt"/>
              <a:buAutoNum type="arabicPeriod"/>
            </a:pPr>
            <a:r>
              <a:rPr lang="en-GB" sz="2000" i="0" dirty="0" smtClean="0">
                <a:solidFill>
                  <a:schemeClr val="bg2"/>
                </a:solidFill>
                <a:latin typeface="Arial" panose="020B0604020202020204" pitchFamily="34" charset="0"/>
                <a:cs typeface="Arial" panose="020B0604020202020204" pitchFamily="34" charset="0"/>
              </a:rPr>
              <a:t>A </a:t>
            </a:r>
            <a:r>
              <a:rPr lang="en-GB" sz="2000" i="0" dirty="0">
                <a:solidFill>
                  <a:schemeClr val="bg2"/>
                </a:solidFill>
                <a:latin typeface="Arial" panose="020B0604020202020204" pitchFamily="34" charset="0"/>
                <a:cs typeface="Arial" panose="020B0604020202020204" pitchFamily="34" charset="0"/>
              </a:rPr>
              <a:t>Europe closer to citizens (sustainable development of urban, rural and coastal areas and local initiatives)</a:t>
            </a:r>
          </a:p>
          <a:p>
            <a:pPr>
              <a:spcAft>
                <a:spcPts val="1200"/>
              </a:spcAft>
              <a:buClr>
                <a:schemeClr val="tx1"/>
              </a:buClr>
              <a:buFont typeface="Wingdings" panose="05000000000000000000" pitchFamily="2" charset="2"/>
              <a:buChar char="§"/>
            </a:pPr>
            <a:endParaRPr lang="en-GB"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en-GB" b="1" i="0" dirty="0">
              <a:solidFill>
                <a:srgbClr val="20AA63"/>
              </a:solidFill>
              <a:latin typeface="Arial" panose="020B0604020202020204" pitchFamily="34" charset="0"/>
              <a:cs typeface="Arial" panose="020B0604020202020204" pitchFamily="34" charset="0"/>
            </a:endParaRPr>
          </a:p>
          <a:p>
            <a:pPr>
              <a:spcAft>
                <a:spcPts val="600"/>
              </a:spcAft>
            </a:pPr>
            <a:endParaRPr lang="en-GB" b="1" i="0" dirty="0">
              <a:solidFill>
                <a:srgbClr val="20AA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781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404664"/>
            <a:ext cx="8363272" cy="720081"/>
          </a:xfrm>
          <a:prstGeom prst="rect">
            <a:avLst/>
          </a:prstGeom>
        </p:spPr>
        <p:txBody>
          <a:bodyPr/>
          <a:lstStyle/>
          <a:p>
            <a:pPr algn="ctr"/>
            <a:r>
              <a:rPr lang="pl-PL" dirty="0" smtClean="0">
                <a:solidFill>
                  <a:srgbClr val="20AA63"/>
                </a:solidFill>
                <a:latin typeface="Arial" panose="020B0604020202020204" pitchFamily="34" charset="0"/>
                <a:cs typeface="Arial" panose="020B0604020202020204" pitchFamily="34" charset="0"/>
              </a:rPr>
              <a:t>A </a:t>
            </a:r>
            <a:r>
              <a:rPr lang="pl-PL" dirty="0" err="1" smtClean="0">
                <a:solidFill>
                  <a:srgbClr val="20AA63"/>
                </a:solidFill>
                <a:latin typeface="Arial" panose="020B0604020202020204" pitchFamily="34" charset="0"/>
                <a:cs typeface="Arial" panose="020B0604020202020204" pitchFamily="34" charset="0"/>
              </a:rPr>
              <a:t>smarter</a:t>
            </a:r>
            <a:r>
              <a:rPr lang="pl-PL" dirty="0" smtClean="0">
                <a:solidFill>
                  <a:srgbClr val="20AA63"/>
                </a:solidFill>
                <a:latin typeface="Arial" panose="020B0604020202020204" pitchFamily="34" charset="0"/>
                <a:cs typeface="Arial" panose="020B0604020202020204" pitchFamily="34" charset="0"/>
              </a:rPr>
              <a:t> Europe by </a:t>
            </a:r>
            <a:r>
              <a:rPr lang="pl-PL" dirty="0" err="1" smtClean="0">
                <a:solidFill>
                  <a:srgbClr val="20AA63"/>
                </a:solidFill>
                <a:latin typeface="Arial" panose="020B0604020202020204" pitchFamily="34" charset="0"/>
                <a:cs typeface="Arial" panose="020B0604020202020204" pitchFamily="34" charset="0"/>
              </a:rPr>
              <a:t>promoting</a:t>
            </a:r>
            <a:r>
              <a:rPr lang="pl-PL" dirty="0" smtClean="0">
                <a:solidFill>
                  <a:srgbClr val="20AA63"/>
                </a:solidFill>
                <a:latin typeface="Arial" panose="020B0604020202020204" pitchFamily="34" charset="0"/>
                <a:cs typeface="Arial" panose="020B0604020202020204" pitchFamily="34" charset="0"/>
              </a:rPr>
              <a:t> </a:t>
            </a:r>
            <a:r>
              <a:rPr lang="pl-PL" dirty="0" err="1" smtClean="0">
                <a:solidFill>
                  <a:srgbClr val="20AA63"/>
                </a:solidFill>
                <a:latin typeface="Arial" panose="020B0604020202020204" pitchFamily="34" charset="0"/>
                <a:cs typeface="Arial" panose="020B0604020202020204" pitchFamily="34" charset="0"/>
              </a:rPr>
              <a:t>innovative</a:t>
            </a:r>
            <a:r>
              <a:rPr lang="pl-PL" dirty="0" smtClean="0">
                <a:solidFill>
                  <a:srgbClr val="20AA63"/>
                </a:solidFill>
                <a:latin typeface="Arial" panose="020B0604020202020204" pitchFamily="34" charset="0"/>
                <a:cs typeface="Arial" panose="020B0604020202020204" pitchFamily="34" charset="0"/>
              </a:rPr>
              <a:t> and smart </a:t>
            </a:r>
            <a:r>
              <a:rPr lang="pl-PL" dirty="0" err="1" smtClean="0">
                <a:solidFill>
                  <a:srgbClr val="20AA63"/>
                </a:solidFill>
                <a:latin typeface="Arial" panose="020B0604020202020204" pitchFamily="34" charset="0"/>
                <a:cs typeface="Arial" panose="020B0604020202020204" pitchFamily="34" charset="0"/>
              </a:rPr>
              <a:t>economic</a:t>
            </a:r>
            <a:r>
              <a:rPr lang="pl-PL" dirty="0" smtClean="0">
                <a:solidFill>
                  <a:srgbClr val="20AA63"/>
                </a:solidFill>
                <a:latin typeface="Arial" panose="020B0604020202020204" pitchFamily="34" charset="0"/>
                <a:cs typeface="Arial" panose="020B0604020202020204" pitchFamily="34" charset="0"/>
              </a:rPr>
              <a:t> </a:t>
            </a:r>
            <a:r>
              <a:rPr lang="pl-PL" dirty="0" err="1" smtClean="0">
                <a:solidFill>
                  <a:srgbClr val="20AA63"/>
                </a:solidFill>
                <a:latin typeface="Arial" panose="020B0604020202020204" pitchFamily="34" charset="0"/>
                <a:cs typeface="Arial" panose="020B0604020202020204" pitchFamily="34" charset="0"/>
              </a:rPr>
              <a:t>transformation</a:t>
            </a:r>
            <a:endParaRPr lang="en-GB" dirty="0">
              <a:solidFill>
                <a:srgbClr val="20AA63"/>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174249685"/>
              </p:ext>
            </p:extLst>
          </p:nvPr>
        </p:nvGraphicFramePr>
        <p:xfrm>
          <a:off x="1524000" y="15252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331640" y="5805264"/>
            <a:ext cx="6552728" cy="432048"/>
          </a:xfrm>
          <a:prstGeom prst="rect">
            <a:avLst/>
          </a:prstGeom>
          <a:solidFill>
            <a:srgbClr val="FAED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pl-PL" sz="2600" dirty="0" err="1">
                <a:solidFill>
                  <a:schemeClr val="bg2"/>
                </a:solidFill>
              </a:rPr>
              <a:t>Interregional</a:t>
            </a:r>
            <a:r>
              <a:rPr lang="pl-PL" sz="2600" dirty="0">
                <a:solidFill>
                  <a:schemeClr val="bg2"/>
                </a:solidFill>
              </a:rPr>
              <a:t> </a:t>
            </a:r>
            <a:r>
              <a:rPr lang="pl-PL" sz="2600" dirty="0" err="1">
                <a:solidFill>
                  <a:schemeClr val="bg2"/>
                </a:solidFill>
              </a:rPr>
              <a:t>cooperation</a:t>
            </a:r>
            <a:r>
              <a:rPr lang="pl-PL" sz="2600" dirty="0">
                <a:solidFill>
                  <a:schemeClr val="bg2"/>
                </a:solidFill>
              </a:rPr>
              <a:t> </a:t>
            </a:r>
            <a:r>
              <a:rPr lang="pl-PL" sz="2600" b="0" dirty="0">
                <a:solidFill>
                  <a:schemeClr val="bg2"/>
                </a:solidFill>
              </a:rPr>
              <a:t>in </a:t>
            </a:r>
            <a:r>
              <a:rPr lang="pl-PL" sz="2600" b="0" dirty="0" err="1">
                <a:solidFill>
                  <a:schemeClr val="bg2"/>
                </a:solidFill>
              </a:rPr>
              <a:t>value</a:t>
            </a:r>
            <a:r>
              <a:rPr lang="pl-PL" sz="2600" b="0" dirty="0">
                <a:solidFill>
                  <a:schemeClr val="bg2"/>
                </a:solidFill>
              </a:rPr>
              <a:t> </a:t>
            </a:r>
            <a:r>
              <a:rPr lang="pl-PL" sz="2600" b="0" dirty="0" err="1">
                <a:solidFill>
                  <a:schemeClr val="bg2"/>
                </a:solidFill>
              </a:rPr>
              <a:t>chains</a:t>
            </a:r>
            <a:endParaRPr lang="en-GB" sz="2600" b="0" dirty="0">
              <a:solidFill>
                <a:schemeClr val="bg2"/>
              </a:solidFill>
            </a:endParaRPr>
          </a:p>
        </p:txBody>
      </p:sp>
    </p:spTree>
    <p:extLst>
      <p:ext uri="{BB962C8B-B14F-4D97-AF65-F5344CB8AC3E}">
        <p14:creationId xmlns:p14="http://schemas.microsoft.com/office/powerpoint/2010/main" val="658665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3898505"/>
              </p:ext>
            </p:extLst>
          </p:nvPr>
        </p:nvGraphicFramePr>
        <p:xfrm>
          <a:off x="628650" y="2852936"/>
          <a:ext cx="7886700" cy="3917049"/>
        </p:xfrm>
        <a:graphic>
          <a:graphicData uri="http://schemas.openxmlformats.org/drawingml/2006/table">
            <a:tbl>
              <a:tblPr firstRow="1" firstCol="1" bandRow="1"/>
              <a:tblGrid>
                <a:gridCol w="7886700">
                  <a:extLst>
                    <a:ext uri="{9D8B030D-6E8A-4147-A177-3AD203B41FA5}">
                      <a16:colId xmlns:a16="http://schemas.microsoft.com/office/drawing/2014/main" val="966663318"/>
                    </a:ext>
                  </a:extLst>
                </a:gridCol>
              </a:tblGrid>
              <a:tr h="308217">
                <a:tc>
                  <a:txBody>
                    <a:bodyPr/>
                    <a:lstStyle/>
                    <a:p>
                      <a:pPr marL="21590" algn="ctr">
                        <a:spcBef>
                          <a:spcPts val="300"/>
                        </a:spcBef>
                        <a:spcAft>
                          <a:spcPts val="300"/>
                        </a:spcAft>
                      </a:pPr>
                      <a:r>
                        <a:rPr lang="en-GB" sz="1600" b="1" dirty="0">
                          <a:solidFill>
                            <a:schemeClr val="bg2"/>
                          </a:solidFill>
                          <a:effectLst/>
                          <a:latin typeface="+mn-lt"/>
                          <a:ea typeface="Calibri" panose="020F0502020204030204" pitchFamily="34" charset="0"/>
                          <a:cs typeface="Times New Roman" panose="02020603050405020304" pitchFamily="18" charset="0"/>
                        </a:rPr>
                        <a:t>Fulfilment criteria for the enabling condition</a:t>
                      </a:r>
                      <a:endParaRPr lang="en-GB" sz="1600" dirty="0">
                        <a:solidFill>
                          <a:schemeClr val="bg2"/>
                        </a:solidFill>
                        <a:effectLst/>
                        <a:latin typeface="+mn-lt"/>
                        <a:ea typeface="Calibri" panose="020F0502020204030204" pitchFamily="34" charset="0"/>
                        <a:cs typeface="Times New Roman" panose="02020603050405020304" pitchFamily="18" charset="0"/>
                      </a:endParaRP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817655"/>
                  </a:ext>
                </a:extLst>
              </a:tr>
              <a:tr h="1736989">
                <a:tc>
                  <a:txBody>
                    <a:bodyPr/>
                    <a:lstStyle/>
                    <a:p>
                      <a:pPr marL="21590" algn="just">
                        <a:spcBef>
                          <a:spcPts val="0"/>
                        </a:spcBef>
                        <a:spcAft>
                          <a:spcPts val="0"/>
                        </a:spcAft>
                      </a:pPr>
                      <a:r>
                        <a:rPr lang="en-GB" sz="1600" dirty="0">
                          <a:solidFill>
                            <a:schemeClr val="bg2"/>
                          </a:solidFill>
                          <a:effectLst/>
                          <a:latin typeface="+mn-lt"/>
                          <a:ea typeface="Calibri" panose="020F0502020204030204" pitchFamily="34" charset="0"/>
                          <a:cs typeface="Times New Roman" panose="02020603050405020304" pitchFamily="18" charset="0"/>
                        </a:rPr>
                        <a:t>Smart specialisation strategy(</a:t>
                      </a:r>
                      <a:r>
                        <a:rPr lang="en-GB" sz="1600" dirty="0" err="1">
                          <a:solidFill>
                            <a:schemeClr val="bg2"/>
                          </a:solidFill>
                          <a:effectLst/>
                          <a:latin typeface="+mn-lt"/>
                          <a:ea typeface="Calibri" panose="020F0502020204030204" pitchFamily="34" charset="0"/>
                          <a:cs typeface="Times New Roman" panose="02020603050405020304" pitchFamily="18" charset="0"/>
                        </a:rPr>
                        <a:t>ies</a:t>
                      </a:r>
                      <a:r>
                        <a:rPr lang="en-GB" sz="1600" dirty="0">
                          <a:solidFill>
                            <a:schemeClr val="bg2"/>
                          </a:solidFill>
                          <a:effectLst/>
                          <a:latin typeface="+mn-lt"/>
                          <a:ea typeface="Calibri" panose="020F0502020204030204" pitchFamily="34" charset="0"/>
                          <a:cs typeface="Times New Roman" panose="02020603050405020304" pitchFamily="18" charset="0"/>
                        </a:rPr>
                        <a:t>) shall be supported by:</a:t>
                      </a:r>
                    </a:p>
                    <a:p>
                      <a:pPr marL="342900" lvl="0" indent="-342900" algn="just">
                        <a:lnSpc>
                          <a:spcPct val="115000"/>
                        </a:lnSpc>
                        <a:spcBef>
                          <a:spcPts val="0"/>
                        </a:spcBef>
                        <a:spcAft>
                          <a:spcPts val="0"/>
                        </a:spcAft>
                        <a:buFont typeface="+mj-lt"/>
                        <a:buAutoNum type="arabicPeriod"/>
                      </a:pPr>
                      <a:r>
                        <a:rPr lang="en-GB" sz="1600" dirty="0">
                          <a:solidFill>
                            <a:schemeClr val="bg2"/>
                          </a:solidFill>
                          <a:effectLst/>
                          <a:latin typeface="+mn-lt"/>
                          <a:ea typeface="Calibri" panose="020F0502020204030204" pitchFamily="34" charset="0"/>
                          <a:cs typeface="Times New Roman" panose="02020603050405020304" pitchFamily="18" charset="0"/>
                        </a:rPr>
                        <a:t>Up-to-date analysis of </a:t>
                      </a:r>
                      <a:r>
                        <a:rPr lang="en-GB" sz="1600" b="1" dirty="0">
                          <a:solidFill>
                            <a:schemeClr val="bg2"/>
                          </a:solidFill>
                          <a:effectLst/>
                          <a:latin typeface="+mn-lt"/>
                          <a:ea typeface="Calibri" panose="020F0502020204030204" pitchFamily="34" charset="0"/>
                          <a:cs typeface="Times New Roman" panose="02020603050405020304" pitchFamily="18" charset="0"/>
                        </a:rPr>
                        <a:t>bottlenecks for innovation diffusion</a:t>
                      </a:r>
                      <a:r>
                        <a:rPr lang="en-GB" sz="1600" dirty="0">
                          <a:solidFill>
                            <a:schemeClr val="bg2"/>
                          </a:solidFill>
                          <a:effectLst/>
                          <a:latin typeface="+mn-lt"/>
                          <a:ea typeface="Calibri" panose="020F0502020204030204" pitchFamily="34" charset="0"/>
                          <a:cs typeface="Times New Roman" panose="02020603050405020304" pitchFamily="18" charset="0"/>
                        </a:rPr>
                        <a:t>, including digitalisation</a:t>
                      </a:r>
                    </a:p>
                    <a:p>
                      <a:pPr marL="342900" lvl="0" indent="-342900" algn="just">
                        <a:lnSpc>
                          <a:spcPct val="115000"/>
                        </a:lnSpc>
                        <a:spcBef>
                          <a:spcPts val="0"/>
                        </a:spcBef>
                        <a:spcAft>
                          <a:spcPts val="0"/>
                        </a:spcAft>
                        <a:buFont typeface="+mj-lt"/>
                        <a:buAutoNum type="arabicPeriod"/>
                      </a:pPr>
                      <a:r>
                        <a:rPr lang="en-GB" sz="1600" dirty="0">
                          <a:solidFill>
                            <a:schemeClr val="bg2"/>
                          </a:solidFill>
                          <a:effectLst/>
                          <a:latin typeface="+mn-lt"/>
                          <a:ea typeface="Calibri" panose="020F0502020204030204" pitchFamily="34" charset="0"/>
                          <a:cs typeface="Times New Roman" panose="02020603050405020304" pitchFamily="18" charset="0"/>
                        </a:rPr>
                        <a:t>Existence of </a:t>
                      </a:r>
                      <a:r>
                        <a:rPr lang="en-GB" sz="1600" b="1" dirty="0">
                          <a:solidFill>
                            <a:schemeClr val="bg2"/>
                          </a:solidFill>
                          <a:effectLst/>
                          <a:latin typeface="+mn-lt"/>
                          <a:ea typeface="Calibri" panose="020F0502020204030204" pitchFamily="34" charset="0"/>
                          <a:cs typeface="Times New Roman" panose="02020603050405020304" pitchFamily="18" charset="0"/>
                        </a:rPr>
                        <a:t>competent regional / national institution </a:t>
                      </a:r>
                      <a:r>
                        <a:rPr lang="en-GB" sz="1600" dirty="0">
                          <a:solidFill>
                            <a:schemeClr val="bg2"/>
                          </a:solidFill>
                          <a:effectLst/>
                          <a:latin typeface="+mn-lt"/>
                          <a:ea typeface="Calibri" panose="020F0502020204030204" pitchFamily="34" charset="0"/>
                          <a:cs typeface="Times New Roman" panose="02020603050405020304" pitchFamily="18" charset="0"/>
                        </a:rPr>
                        <a:t>or body, responsible for the management of the smart specialisation strategy </a:t>
                      </a:r>
                    </a:p>
                    <a:p>
                      <a:pPr marL="342900" lvl="0" indent="-342900" algn="just">
                        <a:lnSpc>
                          <a:spcPct val="115000"/>
                        </a:lnSpc>
                        <a:spcBef>
                          <a:spcPts val="0"/>
                        </a:spcBef>
                        <a:spcAft>
                          <a:spcPts val="0"/>
                        </a:spcAft>
                        <a:buFont typeface="+mj-lt"/>
                        <a:buAutoNum type="arabicPeriod"/>
                      </a:pPr>
                      <a:r>
                        <a:rPr lang="en-GB" sz="2400" b="1" dirty="0">
                          <a:solidFill>
                            <a:schemeClr val="bg2"/>
                          </a:solidFill>
                          <a:effectLst/>
                          <a:latin typeface="+mn-lt"/>
                          <a:ea typeface="Calibri" panose="020F0502020204030204" pitchFamily="34" charset="0"/>
                          <a:cs typeface="Times New Roman" panose="02020603050405020304" pitchFamily="18" charset="0"/>
                        </a:rPr>
                        <a:t>Monitoring and evaluation </a:t>
                      </a:r>
                      <a:r>
                        <a:rPr lang="en-GB" sz="2400" dirty="0">
                          <a:solidFill>
                            <a:schemeClr val="bg2"/>
                          </a:solidFill>
                          <a:effectLst/>
                          <a:latin typeface="+mn-lt"/>
                          <a:ea typeface="Calibri" panose="020F0502020204030204" pitchFamily="34" charset="0"/>
                          <a:cs typeface="Times New Roman" panose="02020603050405020304" pitchFamily="18" charset="0"/>
                        </a:rPr>
                        <a:t>tools to measure performance towards the objectives of the strategy</a:t>
                      </a:r>
                    </a:p>
                    <a:p>
                      <a:pPr marL="342900" lvl="0" indent="-342900" algn="just">
                        <a:lnSpc>
                          <a:spcPct val="115000"/>
                        </a:lnSpc>
                        <a:spcBef>
                          <a:spcPts val="0"/>
                        </a:spcBef>
                        <a:spcAft>
                          <a:spcPts val="0"/>
                        </a:spcAft>
                        <a:buFont typeface="+mj-lt"/>
                        <a:buAutoNum type="arabicPeriod"/>
                      </a:pPr>
                      <a:r>
                        <a:rPr lang="en-GB" sz="1600" dirty="0">
                          <a:solidFill>
                            <a:schemeClr val="bg2"/>
                          </a:solidFill>
                          <a:effectLst/>
                          <a:latin typeface="+mn-lt"/>
                          <a:ea typeface="Calibri" panose="020F0502020204030204" pitchFamily="34" charset="0"/>
                          <a:cs typeface="Times New Roman" panose="02020603050405020304" pitchFamily="18" charset="0"/>
                        </a:rPr>
                        <a:t>Effective functioning of </a:t>
                      </a:r>
                      <a:r>
                        <a:rPr lang="en-GB" sz="1600" b="1" dirty="0">
                          <a:solidFill>
                            <a:schemeClr val="bg2"/>
                          </a:solidFill>
                          <a:effectLst/>
                          <a:latin typeface="+mn-lt"/>
                          <a:ea typeface="Calibri" panose="020F0502020204030204" pitchFamily="34" charset="0"/>
                          <a:cs typeface="Times New Roman" panose="02020603050405020304" pitchFamily="18" charset="0"/>
                        </a:rPr>
                        <a:t>entrepreneurial discovery process</a:t>
                      </a:r>
                    </a:p>
                    <a:p>
                      <a:pPr marL="342900" lvl="0" indent="-342900" algn="just">
                        <a:lnSpc>
                          <a:spcPct val="115000"/>
                        </a:lnSpc>
                        <a:spcBef>
                          <a:spcPts val="0"/>
                        </a:spcBef>
                        <a:spcAft>
                          <a:spcPts val="0"/>
                        </a:spcAft>
                        <a:buFont typeface="+mj-lt"/>
                        <a:buAutoNum type="arabicPeriod"/>
                      </a:pPr>
                      <a:r>
                        <a:rPr lang="en-GB" sz="1600" dirty="0">
                          <a:solidFill>
                            <a:schemeClr val="bg2"/>
                          </a:solidFill>
                          <a:effectLst/>
                          <a:latin typeface="+mn-lt"/>
                          <a:ea typeface="Calibri" panose="020F0502020204030204" pitchFamily="34" charset="0"/>
                          <a:cs typeface="Times New Roman" panose="02020603050405020304" pitchFamily="18" charset="0"/>
                        </a:rPr>
                        <a:t>Actions necessary to </a:t>
                      </a:r>
                      <a:r>
                        <a:rPr lang="en-GB" sz="1600" b="1" dirty="0">
                          <a:solidFill>
                            <a:schemeClr val="bg2"/>
                          </a:solidFill>
                          <a:effectLst/>
                          <a:latin typeface="+mn-lt"/>
                          <a:ea typeface="Calibri" panose="020F0502020204030204" pitchFamily="34" charset="0"/>
                          <a:cs typeface="Times New Roman" panose="02020603050405020304" pitchFamily="18" charset="0"/>
                        </a:rPr>
                        <a:t>improve national or regional research and innovation systems</a:t>
                      </a:r>
                    </a:p>
                    <a:p>
                      <a:pPr marL="342900" lvl="0" indent="-342900" algn="just">
                        <a:lnSpc>
                          <a:spcPct val="115000"/>
                        </a:lnSpc>
                        <a:spcBef>
                          <a:spcPts val="0"/>
                        </a:spcBef>
                        <a:spcAft>
                          <a:spcPts val="0"/>
                        </a:spcAft>
                        <a:buFont typeface="+mj-lt"/>
                        <a:buAutoNum type="arabicPeriod"/>
                      </a:pPr>
                      <a:r>
                        <a:rPr lang="en-GB" sz="1600" dirty="0">
                          <a:solidFill>
                            <a:schemeClr val="bg2"/>
                          </a:solidFill>
                          <a:effectLst/>
                          <a:latin typeface="+mn-lt"/>
                          <a:ea typeface="Calibri" panose="020F0502020204030204" pitchFamily="34" charset="0"/>
                          <a:cs typeface="Times New Roman" panose="02020603050405020304" pitchFamily="18" charset="0"/>
                        </a:rPr>
                        <a:t>Actions to manage </a:t>
                      </a:r>
                      <a:r>
                        <a:rPr lang="en-GB" sz="1600" b="1" dirty="0">
                          <a:solidFill>
                            <a:schemeClr val="bg2"/>
                          </a:solidFill>
                          <a:effectLst/>
                          <a:latin typeface="+mn-lt"/>
                          <a:ea typeface="Calibri" panose="020F0502020204030204" pitchFamily="34" charset="0"/>
                          <a:cs typeface="Times New Roman" panose="02020603050405020304" pitchFamily="18" charset="0"/>
                        </a:rPr>
                        <a:t>industrial transition</a:t>
                      </a:r>
                    </a:p>
                    <a:p>
                      <a:pPr marL="342900" lvl="0" indent="-342900" algn="just">
                        <a:lnSpc>
                          <a:spcPct val="115000"/>
                        </a:lnSpc>
                        <a:spcBef>
                          <a:spcPts val="0"/>
                        </a:spcBef>
                        <a:spcAft>
                          <a:spcPts val="0"/>
                        </a:spcAft>
                        <a:buFont typeface="+mj-lt"/>
                        <a:buAutoNum type="arabicPeriod"/>
                      </a:pPr>
                      <a:r>
                        <a:rPr lang="en-GB" sz="1600" dirty="0">
                          <a:solidFill>
                            <a:schemeClr val="bg2"/>
                          </a:solidFill>
                          <a:effectLst/>
                          <a:latin typeface="+mn-lt"/>
                          <a:ea typeface="Calibri" panose="020F0502020204030204" pitchFamily="34" charset="0"/>
                          <a:cs typeface="Times New Roman" panose="02020603050405020304" pitchFamily="18" charset="0"/>
                        </a:rPr>
                        <a:t>Measures for </a:t>
                      </a:r>
                      <a:r>
                        <a:rPr lang="en-GB" sz="1600" b="1" dirty="0">
                          <a:solidFill>
                            <a:schemeClr val="bg2"/>
                          </a:solidFill>
                          <a:effectLst/>
                          <a:latin typeface="+mn-lt"/>
                          <a:ea typeface="Calibri" panose="020F0502020204030204" pitchFamily="34" charset="0"/>
                          <a:cs typeface="Times New Roman" panose="02020603050405020304" pitchFamily="18" charset="0"/>
                        </a:rPr>
                        <a:t>international collaboration</a:t>
                      </a: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562925"/>
                  </a:ext>
                </a:extLst>
              </a:tr>
            </a:tbl>
          </a:graphicData>
        </a:graphic>
      </p:graphicFrame>
      <p:graphicFrame>
        <p:nvGraphicFramePr>
          <p:cNvPr id="5" name="Table 4"/>
          <p:cNvGraphicFramePr>
            <a:graphicFrameLocks noGrp="1"/>
          </p:cNvGraphicFramePr>
          <p:nvPr>
            <p:extLst/>
          </p:nvPr>
        </p:nvGraphicFramePr>
        <p:xfrm>
          <a:off x="628650" y="1124744"/>
          <a:ext cx="7886700" cy="1614486"/>
        </p:xfrm>
        <a:graphic>
          <a:graphicData uri="http://schemas.openxmlformats.org/drawingml/2006/table">
            <a:tbl>
              <a:tblPr firstRow="1" firstCol="1" bandRow="1"/>
              <a:tblGrid>
                <a:gridCol w="2289831">
                  <a:extLst>
                    <a:ext uri="{9D8B030D-6E8A-4147-A177-3AD203B41FA5}">
                      <a16:colId xmlns:a16="http://schemas.microsoft.com/office/drawing/2014/main" val="4056883814"/>
                    </a:ext>
                  </a:extLst>
                </a:gridCol>
                <a:gridCol w="2665176">
                  <a:extLst>
                    <a:ext uri="{9D8B030D-6E8A-4147-A177-3AD203B41FA5}">
                      <a16:colId xmlns:a16="http://schemas.microsoft.com/office/drawing/2014/main" val="4289018145"/>
                    </a:ext>
                  </a:extLst>
                </a:gridCol>
                <a:gridCol w="2931693">
                  <a:extLst>
                    <a:ext uri="{9D8B030D-6E8A-4147-A177-3AD203B41FA5}">
                      <a16:colId xmlns:a16="http://schemas.microsoft.com/office/drawing/2014/main" val="1201740992"/>
                    </a:ext>
                  </a:extLst>
                </a:gridCol>
              </a:tblGrid>
              <a:tr h="308640">
                <a:tc>
                  <a:txBody>
                    <a:bodyPr/>
                    <a:lstStyle/>
                    <a:p>
                      <a:pPr algn="ctr">
                        <a:spcBef>
                          <a:spcPts val="0"/>
                        </a:spcBef>
                        <a:spcAft>
                          <a:spcPts val="0"/>
                        </a:spcAft>
                      </a:pPr>
                      <a:r>
                        <a:rPr lang="en-GB" sz="16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Policy objective</a:t>
                      </a:r>
                      <a:endParaRPr lang="en-GB" sz="16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GB" sz="1600" b="1">
                          <a:solidFill>
                            <a:schemeClr val="bg2"/>
                          </a:solidFill>
                          <a:effectLst/>
                          <a:latin typeface="Arial" panose="020B0604020202020204" pitchFamily="34" charset="0"/>
                          <a:ea typeface="Calibri" panose="020F0502020204030204" pitchFamily="34" charset="0"/>
                          <a:cs typeface="Arial" panose="020B0604020202020204" pitchFamily="34" charset="0"/>
                        </a:rPr>
                        <a:t>Specific objective</a:t>
                      </a:r>
                      <a:endParaRPr lang="en-GB" sz="16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GB" sz="1600" b="1">
                          <a:solidFill>
                            <a:schemeClr val="bg2"/>
                          </a:solidFill>
                          <a:effectLst/>
                          <a:latin typeface="Arial" panose="020B0604020202020204" pitchFamily="34" charset="0"/>
                          <a:ea typeface="Calibri" panose="020F0502020204030204" pitchFamily="34" charset="0"/>
                          <a:cs typeface="Arial" panose="020B0604020202020204" pitchFamily="34" charset="0"/>
                        </a:rPr>
                        <a:t>Name of enabling condition</a:t>
                      </a:r>
                      <a:endParaRPr lang="en-GB" sz="16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211579"/>
                  </a:ext>
                </a:extLst>
              </a:tr>
              <a:tr h="1305846">
                <a:tc>
                  <a:txBody>
                    <a:bodyPr/>
                    <a:lstStyle/>
                    <a:p>
                      <a:pPr algn="just">
                        <a:spcBef>
                          <a:spcPts val="0"/>
                        </a:spcBef>
                        <a:spcAft>
                          <a:spcPts val="0"/>
                        </a:spcAft>
                      </a:pPr>
                      <a:r>
                        <a:rPr lang="en-GB" sz="16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1. A smarter Europe by promoting innovative and smart economic transformation</a:t>
                      </a:r>
                      <a:endParaRPr lang="en-GB" sz="16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0"/>
                        </a:spcBef>
                        <a:spcAft>
                          <a:spcPts val="0"/>
                        </a:spcAft>
                      </a:pPr>
                      <a:r>
                        <a:rPr lang="en-GB"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ERDF:</a:t>
                      </a:r>
                    </a:p>
                    <a:p>
                      <a:pPr algn="just">
                        <a:spcBef>
                          <a:spcPts val="0"/>
                        </a:spcBef>
                        <a:spcAft>
                          <a:spcPts val="0"/>
                        </a:spcAft>
                      </a:pPr>
                      <a:r>
                        <a:rPr lang="en-GB"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All specific objectives under this policy objectives</a:t>
                      </a: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0"/>
                        </a:spcBef>
                        <a:spcAft>
                          <a:spcPts val="0"/>
                        </a:spcAft>
                      </a:pPr>
                      <a:r>
                        <a:rPr lang="en-GB"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Good governance of national or regional smart specialisation strategy </a:t>
                      </a:r>
                    </a:p>
                  </a:txBody>
                  <a:tcPr marL="58093" marR="58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352468"/>
                  </a:ext>
                </a:extLst>
              </a:tr>
            </a:tbl>
          </a:graphicData>
        </a:graphic>
      </p:graphicFrame>
      <p:sp>
        <p:nvSpPr>
          <p:cNvPr id="7" name="Rectangle 6"/>
          <p:cNvSpPr/>
          <p:nvPr/>
        </p:nvSpPr>
        <p:spPr>
          <a:xfrm>
            <a:off x="107504" y="404664"/>
            <a:ext cx="8784976" cy="523220"/>
          </a:xfrm>
          <a:prstGeom prst="rect">
            <a:avLst/>
          </a:prstGeom>
        </p:spPr>
        <p:txBody>
          <a:bodyPr wrap="square">
            <a:spAutoFit/>
          </a:bodyPr>
          <a:lstStyle/>
          <a:p>
            <a:pPr algn="ctr"/>
            <a:r>
              <a:rPr lang="pl-PL" sz="2800" dirty="0" smtClean="0">
                <a:solidFill>
                  <a:schemeClr val="tx1"/>
                </a:solidFill>
                <a:latin typeface="Arial" panose="020B0604020202020204" pitchFamily="34" charset="0"/>
                <a:cs typeface="Arial" panose="020B0604020202020204" pitchFamily="34" charset="0"/>
              </a:rPr>
              <a:t>E</a:t>
            </a:r>
            <a:r>
              <a:rPr lang="en-GB" sz="2800" dirty="0" err="1" smtClean="0">
                <a:solidFill>
                  <a:schemeClr val="tx1"/>
                </a:solidFill>
                <a:latin typeface="Arial" panose="020B0604020202020204" pitchFamily="34" charset="0"/>
                <a:cs typeface="Arial" panose="020B0604020202020204" pitchFamily="34" charset="0"/>
              </a:rPr>
              <a:t>nabling</a:t>
            </a:r>
            <a:r>
              <a:rPr lang="en-GB" sz="2800" dirty="0" smtClean="0">
                <a:solidFill>
                  <a:schemeClr val="tx1"/>
                </a:solidFill>
                <a:latin typeface="Arial" panose="020B0604020202020204" pitchFamily="34" charset="0"/>
                <a:cs typeface="Arial" panose="020B0604020202020204" pitchFamily="34" charset="0"/>
              </a:rPr>
              <a:t> condition</a:t>
            </a:r>
            <a:r>
              <a:rPr lang="pl-PL" sz="2800" dirty="0" smtClean="0">
                <a:solidFill>
                  <a:schemeClr val="tx1"/>
                </a:solidFill>
                <a:latin typeface="Arial" panose="020B0604020202020204" pitchFamily="34" charset="0"/>
                <a:cs typeface="Arial" panose="020B0604020202020204" pitchFamily="34" charset="0"/>
              </a:rPr>
              <a:t>s</a:t>
            </a:r>
            <a:r>
              <a:rPr lang="en-GB" sz="2800" dirty="0" smtClean="0">
                <a:solidFill>
                  <a:schemeClr val="tx1"/>
                </a:solidFill>
                <a:latin typeface="Arial" panose="020B0604020202020204" pitchFamily="34" charset="0"/>
                <a:cs typeface="Arial" panose="020B0604020202020204" pitchFamily="34" charset="0"/>
              </a:rPr>
              <a:t> </a:t>
            </a:r>
            <a:r>
              <a:rPr lang="en-GB" sz="2800" dirty="0">
                <a:solidFill>
                  <a:schemeClr val="tx1"/>
                </a:solidFill>
                <a:latin typeface="Arial" panose="020B0604020202020204" pitchFamily="34" charset="0"/>
                <a:cs typeface="Arial" panose="020B0604020202020204" pitchFamily="34" charset="0"/>
              </a:rPr>
              <a:t>for smart specialisation</a:t>
            </a:r>
            <a:endParaRPr lang="en-GB" sz="2800" dirty="0">
              <a:solidFill>
                <a:schemeClr val="tx1"/>
              </a:solidFill>
            </a:endParaRPr>
          </a:p>
        </p:txBody>
      </p:sp>
    </p:spTree>
    <p:extLst>
      <p:ext uri="{BB962C8B-B14F-4D97-AF65-F5344CB8AC3E}">
        <p14:creationId xmlns:p14="http://schemas.microsoft.com/office/powerpoint/2010/main" val="195736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76872"/>
            <a:ext cx="6876256" cy="646331"/>
          </a:xfrm>
          <a:prstGeom prst="rect">
            <a:avLst/>
          </a:prstGeom>
          <a:solidFill>
            <a:schemeClr val="tx1"/>
          </a:solidFill>
        </p:spPr>
        <p:txBody>
          <a:bodyPr wrap="square" lIns="0" rtlCol="0" anchor="ctr" anchorCtr="0">
            <a:spAutoFit/>
          </a:bodyPr>
          <a:lstStyle/>
          <a:p>
            <a:pPr lvl="1"/>
            <a:r>
              <a:rPr lang="en-GB" sz="3600" dirty="0">
                <a:solidFill>
                  <a:schemeClr val="bg1"/>
                </a:solidFill>
                <a:latin typeface="+mj-lt"/>
              </a:rPr>
              <a:t>Thank you!</a:t>
            </a:r>
          </a:p>
        </p:txBody>
      </p:sp>
    </p:spTree>
    <p:extLst>
      <p:ext uri="{BB962C8B-B14F-4D97-AF65-F5344CB8AC3E}">
        <p14:creationId xmlns:p14="http://schemas.microsoft.com/office/powerpoint/2010/main" val="1182491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794</Words>
  <Application>Microsoft Office PowerPoint</Application>
  <PresentationFormat>On-screen Show (4:3)</PresentationFormat>
  <Paragraphs>102</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ＭＳ Ｐゴシック</vt:lpstr>
      <vt:lpstr>Arial</vt:lpstr>
      <vt:lpstr>Calibri</vt:lpstr>
      <vt:lpstr>Garamond</vt:lpstr>
      <vt:lpstr>Times New Roman</vt:lpstr>
      <vt:lpstr>Verdana</vt:lpstr>
      <vt:lpstr>Wingdings</vt:lpstr>
      <vt:lpstr>Blank</vt:lpstr>
      <vt:lpstr>Smart Specialisation: monitoring and evaluation   Marek Przeor DG Regional and Urban Policy 24 January 2019</vt:lpstr>
      <vt:lpstr>PowerPoint Presentation</vt:lpstr>
      <vt:lpstr>A range of support has been prepared to help regions/member states build a monitoring  </vt:lpstr>
      <vt:lpstr>PowerPoint Presentation</vt:lpstr>
      <vt:lpstr>Thematic ex-ante conditionalities (2014-20)</vt:lpstr>
      <vt:lpstr>Policy objectives post 2020</vt:lpstr>
      <vt:lpstr>A smarter Europe by promoting innovative and smart economic transformation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MOUQUE Daniel (REGIO)</dc:creator>
  <cp:lastModifiedBy>PRZEOR Marek (REGIO)</cp:lastModifiedBy>
  <cp:revision>423</cp:revision>
  <cp:lastPrinted>2018-06-04T17:12:14Z</cp:lastPrinted>
  <dcterms:created xsi:type="dcterms:W3CDTF">2018-03-19T13:44:15Z</dcterms:created>
  <dcterms:modified xsi:type="dcterms:W3CDTF">2019-01-24T07:55:50Z</dcterms:modified>
</cp:coreProperties>
</file>