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embedTrueTypeFonts="1" autoCompressPictures="0">
  <p:sldMasterIdLst>
    <p:sldMasterId id="2147483649" r:id="rId6"/>
  </p:sldMasterIdLst>
  <p:notesMasterIdLst>
    <p:notesMasterId r:id="rId22"/>
  </p:notesMasterIdLst>
  <p:sldIdLst>
    <p:sldId id="256" r:id="rId7"/>
    <p:sldId id="262" r:id="rId8"/>
    <p:sldId id="269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7" r:id="rId21"/>
  </p:sldIdLst>
  <p:sldSz cx="24384000" cy="13716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cogoose" panose="02000000000000000000" pitchFamily="2" charset="0"/>
      <p:regular r:id="rId27"/>
    </p:embeddedFont>
    <p:embeddedFont>
      <p:font typeface="Cocogoose Pro" panose="02000503020000020004" pitchFamily="2" charset="0"/>
      <p:regular r:id="rId28"/>
      <p:italic r:id="rId29"/>
    </p:embeddedFont>
    <p:embeddedFont>
      <p:font typeface="Fedra Sans Std Book" panose="020B0403040000020004" pitchFamily="34" charset="0"/>
      <p:regular r:id="rId30"/>
      <p:italic r:id="rId31"/>
    </p:embeddedFont>
  </p:embeddedFontLst>
  <p:defaultTextStyle>
    <a:defPPr>
      <a:defRPr lang="nl-NL"/>
    </a:defPPr>
    <a:lvl1pPr algn="l" defTabSz="820738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1pPr>
    <a:lvl2pPr marL="457200" algn="l" defTabSz="820738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2pPr>
    <a:lvl3pPr marL="914400" algn="l" defTabSz="820738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3pPr>
    <a:lvl4pPr marL="1371600" algn="l" defTabSz="820738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4pPr>
    <a:lvl5pPr marL="1828800" algn="l" defTabSz="820738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Calibri" charset="0"/>
        <a:ea typeface="MS PGothic" panose="020B0600070205080204" pitchFamily="34" charset="-128"/>
        <a:cs typeface="+mn-cs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44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71" d="100"/>
          <a:sy n="171" d="100"/>
        </p:scale>
        <p:origin x="-63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77B92F58-58E6-49BC-8787-E07DB1A1DC6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595BA5-C1C4-4B1E-94C3-46E1514A08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>
                <a:sym typeface="Calibri" charset="0"/>
              </a:rPr>
              <a:t>Click </a:t>
            </a:r>
            <a:r>
              <a:rPr lang="nl-NL" noProof="0" dirty="0" err="1">
                <a:sym typeface="Calibri" charset="0"/>
              </a:rPr>
              <a:t>to</a:t>
            </a:r>
            <a:r>
              <a:rPr lang="nl-NL" noProof="0" dirty="0">
                <a:sym typeface="Calibri" charset="0"/>
              </a:rPr>
              <a:t> </a:t>
            </a:r>
            <a:r>
              <a:rPr lang="nl-NL" noProof="0" dirty="0" err="1">
                <a:sym typeface="Calibri" charset="0"/>
              </a:rPr>
              <a:t>edit</a:t>
            </a:r>
            <a:r>
              <a:rPr lang="nl-NL" noProof="0" dirty="0">
                <a:sym typeface="Calibri" charset="0"/>
              </a:rPr>
              <a:t> Master </a:t>
            </a:r>
            <a:r>
              <a:rPr lang="nl-NL" noProof="0" dirty="0" err="1">
                <a:sym typeface="Calibri" charset="0"/>
              </a:rPr>
              <a:t>text</a:t>
            </a:r>
            <a:r>
              <a:rPr lang="nl-NL" noProof="0" dirty="0">
                <a:sym typeface="Calibri" charset="0"/>
              </a:rPr>
              <a:t> </a:t>
            </a:r>
            <a:r>
              <a:rPr lang="nl-NL" noProof="0" dirty="0" err="1">
                <a:sym typeface="Calibri" charset="0"/>
              </a:rPr>
              <a:t>styles</a:t>
            </a:r>
            <a:endParaRPr lang="nl-NL" noProof="0" dirty="0">
              <a:sym typeface="Calibri" charset="0"/>
            </a:endParaRPr>
          </a:p>
          <a:p>
            <a:pPr lvl="1"/>
            <a:r>
              <a:rPr lang="nl-NL" noProof="0" dirty="0">
                <a:sym typeface="Calibri" charset="0"/>
              </a:rPr>
              <a:t>Second level</a:t>
            </a:r>
          </a:p>
          <a:p>
            <a:pPr lvl="2"/>
            <a:r>
              <a:rPr lang="nl-NL" noProof="0" dirty="0" err="1">
                <a:sym typeface="Calibri" charset="0"/>
              </a:rPr>
              <a:t>Third</a:t>
            </a:r>
            <a:r>
              <a:rPr lang="nl-NL" noProof="0" dirty="0">
                <a:sym typeface="Calibri" charset="0"/>
              </a:rPr>
              <a:t> level</a:t>
            </a:r>
          </a:p>
          <a:p>
            <a:pPr lvl="3"/>
            <a:r>
              <a:rPr lang="nl-NL" noProof="0" dirty="0" err="1">
                <a:sym typeface="Calibri" charset="0"/>
              </a:rPr>
              <a:t>Fourth</a:t>
            </a:r>
            <a:r>
              <a:rPr lang="nl-NL" noProof="0" dirty="0">
                <a:sym typeface="Calibri" charset="0"/>
              </a:rPr>
              <a:t> level</a:t>
            </a:r>
          </a:p>
          <a:p>
            <a:pPr lvl="4"/>
            <a:r>
              <a:rPr lang="nl-NL" noProof="0" dirty="0" err="1">
                <a:sym typeface="Calibri" charset="0"/>
              </a:rPr>
              <a:t>Fifth</a:t>
            </a:r>
            <a:r>
              <a:rPr lang="nl-NL" noProof="0" dirty="0">
                <a:sym typeface="Calibri" charset="0"/>
              </a:rPr>
              <a:t>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Calibri" panose="020F0502020204030204" pitchFamily="34" charset="0"/>
        <a:sym typeface="Calibri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>
            <a:extLst>
              <a:ext uri="{FF2B5EF4-FFF2-40B4-BE49-F238E27FC236}">
                <a16:creationId xmlns:a16="http://schemas.microsoft.com/office/drawing/2014/main" id="{A080181A-DA7C-4462-B26A-DD177D377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3" name="Tijdelijke aanduiding voor notities 2">
            <a:extLst>
              <a:ext uri="{FF2B5EF4-FFF2-40B4-BE49-F238E27FC236}">
                <a16:creationId xmlns:a16="http://schemas.microsoft.com/office/drawing/2014/main" id="{8D5DC80E-8E88-4668-9065-0623D9ACA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57600" y="4260850"/>
            <a:ext cx="17068800" cy="2940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447A608-187D-4028-A4CA-59F04972C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B58-88C2-4613-9131-AC0A4661C35C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6358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2350" y="665312"/>
            <a:ext cx="14717713" cy="2537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2350" y="3689648"/>
            <a:ext cx="14717713" cy="87129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7F66F78-6BED-4F82-A03A-ACA02F267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3F0C-4F7F-4CCE-ABF0-A682A39E37BE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7191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2350" y="449288"/>
            <a:ext cx="14717713" cy="2537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32350" y="3473625"/>
            <a:ext cx="14717713" cy="914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A873CA9-B949-4D16-8CA3-78ECBA873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C743B-4106-4571-A0F8-0EF781483E33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447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55096" y="549275"/>
            <a:ext cx="19109704" cy="2286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>
                <a:latin typeface="Cocogoose Pro" panose="0200050302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2387263" y="3070225"/>
            <a:ext cx="7437585" cy="42918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3F26CA5-6485-405A-A7D2-39F07DE06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0DAF-F006-4553-9706-0DC154619EEE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F9D4A74-A418-419D-A6F4-4FADD465F4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87262" y="7965786"/>
            <a:ext cx="7437585" cy="42918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6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2350" y="4121696"/>
            <a:ext cx="14717713" cy="28252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7A828D8-C45E-488B-B60A-3E3054495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FE7-A523-4CBA-B701-64C20BBE24E4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4878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87885E5-773B-4F90-904B-EFA0BFBA6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73F7-6EB4-4549-84D6-F5EE734E2ED4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6531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9200" y="2609527"/>
            <a:ext cx="8021638" cy="117824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32938" y="546100"/>
            <a:ext cx="1065195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200" y="3905672"/>
            <a:ext cx="8021638" cy="8346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ADC679D-61F7-4D85-9021-AB83F88A1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D64A-B314-4D71-8ED1-FCF1B242278F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4714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1A39CF3-B93F-46FE-A489-5B5CCD82D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F5289-FAA8-4FAB-951E-C68A0634CC98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471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4F90AE7-9BCD-4010-90B3-93A376FC2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32350" y="2303463"/>
            <a:ext cx="147177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>
                <a:sym typeface="Calibri" charset="0"/>
              </a:rPr>
              <a:t>CLICK TO EDIT MASTER TITLE STYLE</a:t>
            </a:r>
          </a:p>
        </p:txBody>
      </p:sp>
      <p:sp>
        <p:nvSpPr>
          <p:cNvPr id="2051" name="Oval 2" descr="Cirkel">
            <a:extLst>
              <a:ext uri="{FF2B5EF4-FFF2-40B4-BE49-F238E27FC236}">
                <a16:creationId xmlns:a16="http://schemas.microsoft.com/office/drawing/2014/main" id="{AC808CCA-36DF-4B12-84E1-7C6391FD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eaLnBrk="1">
              <a:defRPr/>
            </a:pPr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Oval 3" descr="Cirkel">
            <a:extLst>
              <a:ext uri="{FF2B5EF4-FFF2-40B4-BE49-F238E27FC236}">
                <a16:creationId xmlns:a16="http://schemas.microsoft.com/office/drawing/2014/main" id="{7B9C5798-3A58-4E48-B9B7-EF1CF119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eaLnBrk="1">
              <a:defRPr/>
            </a:pPr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3" name="Oval 4" descr="Cirkel">
            <a:extLst>
              <a:ext uri="{FF2B5EF4-FFF2-40B4-BE49-F238E27FC236}">
                <a16:creationId xmlns:a16="http://schemas.microsoft.com/office/drawing/2014/main" id="{4046AF2D-661E-4314-A7B1-BF236D23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eaLnBrk="1">
              <a:defRPr/>
            </a:pPr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341E8139-5906-4956-AE72-6031AFE6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97900" y="12276138"/>
            <a:ext cx="2441733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7" tIns="71437" rIns="71437" bIns="71437" anchor="b"/>
          <a:lstStyle>
            <a:lvl1pPr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eaLnBrk="1">
              <a:defRPr/>
            </a:pPr>
            <a:r>
              <a:rPr lang="nl-NL" altLang="nl-NL" sz="2100" dirty="0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We </a:t>
            </a:r>
            <a:r>
              <a:rPr lang="nl-NL" altLang="nl-NL" sz="2100" dirty="0" err="1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stimulate</a:t>
            </a:r>
            <a:r>
              <a:rPr lang="nl-NL" altLang="nl-NL" sz="2100" dirty="0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, </a:t>
            </a:r>
            <a:r>
              <a:rPr lang="nl-NL" altLang="nl-NL" sz="2100" dirty="0" err="1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facilitate</a:t>
            </a:r>
            <a:r>
              <a:rPr lang="nl-NL" altLang="nl-NL" sz="2100" dirty="0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 </a:t>
            </a:r>
            <a:r>
              <a:rPr lang="nl-NL" altLang="nl-NL" sz="2100" dirty="0" err="1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and</a:t>
            </a:r>
            <a:r>
              <a:rPr lang="nl-NL" altLang="nl-NL" sz="2100" dirty="0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 </a:t>
            </a:r>
            <a:r>
              <a:rPr lang="nl-NL" altLang="nl-NL" sz="2100" dirty="0" err="1">
                <a:solidFill>
                  <a:srgbClr val="9A9D9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connect</a:t>
            </a:r>
            <a:endParaRPr lang="nl-NL" altLang="nl-NL" sz="2100" dirty="0">
              <a:solidFill>
                <a:srgbClr val="9A9D9F"/>
              </a:solidFill>
              <a:latin typeface="Cocogoose" panose="02000000000000000000" pitchFamily="2" charset="0"/>
              <a:sym typeface="Cocogoose" panose="02000000000000000000" pitchFamily="2" charset="0"/>
            </a:endParaRPr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A1B694A3-FCC8-4ED0-A8E2-BF3830B7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61218" y="825500"/>
            <a:ext cx="28876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>
            <a:extLst>
              <a:ext uri="{FF2B5EF4-FFF2-40B4-BE49-F238E27FC236}">
                <a16:creationId xmlns:a16="http://schemas.microsoft.com/office/drawing/2014/main" id="{0A66B35B-8648-49C0-9EF8-4E23ED096F0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4832350" y="7072313"/>
            <a:ext cx="14717713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>
                <a:sym typeface="Calibri" charset="0"/>
              </a:rPr>
              <a:t>Click </a:t>
            </a:r>
            <a:r>
              <a:rPr lang="nl-NL" altLang="nl-NL" dirty="0" err="1">
                <a:sym typeface="Calibri" charset="0"/>
              </a:rPr>
              <a:t>to</a:t>
            </a:r>
            <a:r>
              <a:rPr lang="nl-NL" altLang="nl-NL" dirty="0">
                <a:sym typeface="Calibri" charset="0"/>
              </a:rPr>
              <a:t> </a:t>
            </a:r>
            <a:r>
              <a:rPr lang="nl-NL" altLang="nl-NL" dirty="0" err="1">
                <a:sym typeface="Calibri" charset="0"/>
              </a:rPr>
              <a:t>edit</a:t>
            </a:r>
            <a:r>
              <a:rPr lang="nl-NL" altLang="nl-NL" dirty="0">
                <a:sym typeface="Calibri" charset="0"/>
              </a:rPr>
              <a:t> Master </a:t>
            </a:r>
            <a:r>
              <a:rPr lang="nl-NL" altLang="nl-NL" dirty="0" err="1">
                <a:sym typeface="Calibri" charset="0"/>
              </a:rPr>
              <a:t>text</a:t>
            </a:r>
            <a:r>
              <a:rPr lang="nl-NL" altLang="nl-NL" dirty="0">
                <a:sym typeface="Calibri" charset="0"/>
              </a:rPr>
              <a:t> </a:t>
            </a:r>
            <a:r>
              <a:rPr lang="nl-NL" altLang="nl-NL" dirty="0" err="1">
                <a:sym typeface="Calibri" charset="0"/>
              </a:rPr>
              <a:t>styles</a:t>
            </a:r>
            <a:endParaRPr lang="nl-NL" altLang="nl-NL" dirty="0">
              <a:sym typeface="Calibri" charset="0"/>
            </a:endParaRPr>
          </a:p>
          <a:p>
            <a:pPr lvl="1"/>
            <a:r>
              <a:rPr lang="nl-NL" altLang="nl-NL" dirty="0">
                <a:sym typeface="Calibri" charset="0"/>
              </a:rPr>
              <a:t>Second level</a:t>
            </a:r>
          </a:p>
          <a:p>
            <a:pPr lvl="2"/>
            <a:r>
              <a:rPr lang="nl-NL" altLang="nl-NL" dirty="0" err="1">
                <a:sym typeface="Calibri" charset="0"/>
              </a:rPr>
              <a:t>Third</a:t>
            </a:r>
            <a:r>
              <a:rPr lang="nl-NL" altLang="nl-NL" dirty="0">
                <a:sym typeface="Calibri" charset="0"/>
              </a:rPr>
              <a:t> level</a:t>
            </a:r>
          </a:p>
          <a:p>
            <a:pPr lvl="3"/>
            <a:r>
              <a:rPr lang="nl-NL" altLang="nl-NL" dirty="0" err="1">
                <a:sym typeface="Calibri" charset="0"/>
              </a:rPr>
              <a:t>Fourth</a:t>
            </a:r>
            <a:r>
              <a:rPr lang="nl-NL" altLang="nl-NL" dirty="0">
                <a:sym typeface="Calibri" charset="0"/>
              </a:rPr>
              <a:t> level</a:t>
            </a:r>
          </a:p>
          <a:p>
            <a:pPr lvl="4"/>
            <a:r>
              <a:rPr lang="nl-NL" altLang="nl-NL" dirty="0" err="1">
                <a:sym typeface="Calibri" charset="0"/>
              </a:rPr>
              <a:t>Fifth</a:t>
            </a:r>
            <a:r>
              <a:rPr lang="nl-NL" altLang="nl-NL" dirty="0">
                <a:sym typeface="Calibri" charset="0"/>
              </a:rPr>
              <a:t> level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62BA44D-6D11-469E-83B6-F86D27A150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953875" y="13073063"/>
            <a:ext cx="465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 algn="ctr" eaLnBrk="1">
              <a:defRPr sz="2200">
                <a:latin typeface="Calibri" panose="020F0502020204030204" pitchFamily="34" charset="0"/>
                <a:sym typeface="Calibri" charset="0"/>
              </a:defRPr>
            </a:lvl1pPr>
          </a:lstStyle>
          <a:p>
            <a:pPr>
              <a:defRPr/>
            </a:pPr>
            <a:fld id="{693479CA-A176-49DB-B53C-CF36C721A323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Cocogoose Pro" panose="02000503020000020004" pitchFamily="2" charset="0"/>
          <a:ea typeface="MS PGothic" panose="020B0600070205080204" pitchFamily="34" charset="-128"/>
          <a:cs typeface="+mj-cs"/>
          <a:sym typeface="Calibri" charset="0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MS PGothic" panose="020B0600070205080204" pitchFamily="34" charset="-128"/>
          <a:cs typeface="Calibri" charset="0"/>
          <a:sym typeface="Calibri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MS PGothic" panose="020B0600070205080204" pitchFamily="34" charset="-128"/>
          <a:cs typeface="Calibri" charset="0"/>
          <a:sym typeface="Calibri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MS PGothic" panose="020B0600070205080204" pitchFamily="34" charset="-128"/>
          <a:cs typeface="Calibri" charset="0"/>
          <a:sym typeface="Calibri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MS PGothic" panose="020B0600070205080204" pitchFamily="34" charset="-128"/>
          <a:cs typeface="Calibri" charset="0"/>
          <a:sym typeface="Calibri" charset="0"/>
        </a:defRPr>
      </a:lvl5pPr>
      <a:lvl6pPr marL="457200" algn="ctr" defTabSz="820738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820738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820738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820738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609600" indent="-609600" algn="l" defTabSz="820738" rtl="0" eaLnBrk="0" fontAlgn="base" hangingPunct="0">
        <a:spcBef>
          <a:spcPts val="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  <a:cs typeface="+mn-cs"/>
          <a:sym typeface="Calibri" charset="0"/>
        </a:defRPr>
      </a:lvl1pPr>
      <a:lvl2pPr marL="1054100" indent="-609600" algn="l" defTabSz="820738" rtl="0" eaLnBrk="0" fontAlgn="base" hangingPunct="0">
        <a:spcBef>
          <a:spcPts val="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+mn-cs"/>
          <a:sym typeface="Calibri" charset="0"/>
        </a:defRPr>
      </a:lvl2pPr>
      <a:lvl3pPr marL="1498600" indent="-609600" algn="l" defTabSz="820738" rtl="0" eaLnBrk="0" fontAlgn="base" hangingPunct="0">
        <a:spcBef>
          <a:spcPts val="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+mn-cs"/>
          <a:sym typeface="Calibri" charset="0"/>
        </a:defRPr>
      </a:lvl3pPr>
      <a:lvl4pPr marL="1943100" indent="-611188" algn="l" defTabSz="820738" rtl="0" eaLnBrk="0" fontAlgn="base" hangingPunct="0">
        <a:spcBef>
          <a:spcPts val="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+mn-cs"/>
          <a:sym typeface="Calibri" charset="0"/>
        </a:defRPr>
      </a:lvl4pPr>
      <a:lvl5pPr marL="2387600" indent="-609600" algn="l" defTabSz="820738" rtl="0" eaLnBrk="0" fontAlgn="base" hangingPunct="0">
        <a:spcBef>
          <a:spcPts val="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+mn-cs"/>
          <a:sym typeface="Calibri" charset="0"/>
        </a:defRPr>
      </a:lvl5pPr>
      <a:lvl6pPr marL="2844800" indent="-609600" algn="l" defTabSz="820738" rtl="0" fontAlgn="base" hangingPunct="0">
        <a:spcBef>
          <a:spcPts val="590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6pPr>
      <a:lvl7pPr marL="3302000" indent="-609600" algn="l" defTabSz="820738" rtl="0" fontAlgn="base" hangingPunct="0">
        <a:spcBef>
          <a:spcPts val="590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7pPr>
      <a:lvl8pPr marL="3759200" indent="-609600" algn="l" defTabSz="820738" rtl="0" fontAlgn="base" hangingPunct="0">
        <a:spcBef>
          <a:spcPts val="590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8pPr>
      <a:lvl9pPr marL="4216400" indent="-609600" algn="l" defTabSz="820738" rtl="0" fontAlgn="base" hangingPunct="0">
        <a:spcBef>
          <a:spcPts val="5900"/>
        </a:spcBef>
        <a:spcAft>
          <a:spcPct val="0"/>
        </a:spcAft>
        <a:buSzPct val="145000"/>
        <a:buChar char="•"/>
        <a:defRPr sz="44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municatie@snn.nl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2">
            <a:extLst>
              <a:ext uri="{FF2B5EF4-FFF2-40B4-BE49-F238E27FC236}">
                <a16:creationId xmlns:a16="http://schemas.microsoft.com/office/drawing/2014/main" id="{D8C5334D-A2A9-42D5-BCCA-2874ED95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24347488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3" descr="Cirkel">
            <a:extLst>
              <a:ext uri="{FF2B5EF4-FFF2-40B4-BE49-F238E27FC236}">
                <a16:creationId xmlns:a16="http://schemas.microsoft.com/office/drawing/2014/main" id="{F823A1BA-A8D9-47A2-9323-B9D63DC4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Oval 4" descr="Cirkel">
            <a:extLst>
              <a:ext uri="{FF2B5EF4-FFF2-40B4-BE49-F238E27FC236}">
                <a16:creationId xmlns:a16="http://schemas.microsoft.com/office/drawing/2014/main" id="{8BF8DADA-C84A-471E-9ED8-A055FC17F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Oval 5" descr="Cirkel">
            <a:extLst>
              <a:ext uri="{FF2B5EF4-FFF2-40B4-BE49-F238E27FC236}">
                <a16:creationId xmlns:a16="http://schemas.microsoft.com/office/drawing/2014/main" id="{9F29B2E7-18B9-4993-8FE4-15DD5CEB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39850" cy="1339850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5283B177-F235-42C8-B2C5-7E065ED26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60" y="10642831"/>
            <a:ext cx="24195088" cy="20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7" tIns="71437" rIns="71437" bIns="71437" anchor="b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eaLnBrk="1"/>
            <a:r>
              <a:rPr lang="en-US" altLang="nl-NL" sz="7200" dirty="0">
                <a:solidFill>
                  <a:srgbClr val="F4FAF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Engaging SMEs in S</a:t>
            </a:r>
            <a:r>
              <a:rPr lang="en-US" altLang="nl-NL" sz="7200" dirty="0">
                <a:solidFill>
                  <a:srgbClr val="F4FAFF"/>
                </a:solidFill>
                <a:latin typeface="Cocogoose Pro" panose="02000503020000020004" pitchFamily="2" charset="0"/>
                <a:sym typeface="Cocogoose" panose="02000000000000000000" pitchFamily="2" charset="0"/>
              </a:rPr>
              <a:t>3</a:t>
            </a:r>
            <a:r>
              <a:rPr lang="en-US" altLang="nl-NL" sz="7200" dirty="0">
                <a:solidFill>
                  <a:srgbClr val="F4FAF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 monitoring</a:t>
            </a:r>
            <a:br>
              <a:rPr lang="en-US" altLang="nl-NL" sz="1100" dirty="0">
                <a:solidFill>
                  <a:srgbClr val="F4FAF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</a:br>
            <a:br>
              <a:rPr lang="en-US" altLang="nl-NL" sz="1100" dirty="0">
                <a:solidFill>
                  <a:srgbClr val="F4FAF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</a:br>
            <a:r>
              <a:rPr lang="en-US" altLang="nl-NL" sz="4600" dirty="0">
                <a:solidFill>
                  <a:srgbClr val="F4FAFF"/>
                </a:solidFill>
                <a:latin typeface="Cocogoose" panose="02000000000000000000" pitchFamily="2" charset="0"/>
                <a:sym typeface="Cocogoose" panose="02000000000000000000" pitchFamily="2" charset="0"/>
              </a:rPr>
              <a:t>Experiences from the Northern Netherlands</a:t>
            </a:r>
            <a:endParaRPr lang="nl-NL" altLang="nl-NL" sz="4600" dirty="0">
              <a:solidFill>
                <a:srgbClr val="F4FAFF"/>
              </a:solidFill>
              <a:latin typeface="Cocogoose" panose="02000000000000000000" pitchFamily="2" charset="0"/>
              <a:sym typeface="Cocogoose" panose="02000000000000000000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624B2DB-BD1B-4CBB-88EB-1D74AD01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2950" y="379655"/>
            <a:ext cx="5701078" cy="403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FB5C1B4-E3BB-4386-A4EE-45A95B7B7D0B}"/>
              </a:ext>
            </a:extLst>
          </p:cNvPr>
          <p:cNvSpPr txBox="1"/>
          <p:nvPr/>
        </p:nvSpPr>
        <p:spPr>
          <a:xfrm flipH="1">
            <a:off x="769250" y="9381912"/>
            <a:ext cx="615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+mn-lt"/>
              </a:rPr>
              <a:t>Luc Hulsman :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Innovation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Monitor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6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Strategic partners</a:t>
            </a:r>
            <a:br>
              <a:rPr lang="nl-NL" sz="2800" b="1" dirty="0">
                <a:solidFill>
                  <a:srgbClr val="F18E1C"/>
                </a:solidFill>
                <a:ea typeface="Fedra Sans Std Book" panose="020B0403040000020004" pitchFamily="34" charset="0"/>
              </a:rPr>
            </a:br>
            <a:r>
              <a:rPr lang="nl-NL" sz="32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(e.g. </a:t>
            </a:r>
            <a:r>
              <a:rPr lang="nl-NL" sz="3200" b="1" dirty="0" err="1">
                <a:solidFill>
                  <a:srgbClr val="F18E1C"/>
                </a:solidFill>
                <a:ea typeface="Fedra Sans Std Book" panose="020B0403040000020004" pitchFamily="34" charset="0"/>
              </a:rPr>
              <a:t>Employers</a:t>
            </a:r>
            <a:r>
              <a:rPr lang="nl-NL" sz="32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 </a:t>
            </a:r>
            <a:r>
              <a:rPr lang="nl-NL" sz="3200" b="1" dirty="0" err="1">
                <a:solidFill>
                  <a:srgbClr val="F18E1C"/>
                </a:solidFill>
                <a:ea typeface="Fedra Sans Std Book" panose="020B0403040000020004" pitchFamily="34" charset="0"/>
              </a:rPr>
              <a:t>Federation</a:t>
            </a:r>
            <a:r>
              <a:rPr lang="nl-NL" sz="32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, Development Agency)</a:t>
            </a:r>
            <a:r>
              <a:rPr lang="nl-NL" sz="6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 </a:t>
            </a:r>
          </a:p>
          <a:p>
            <a:endParaRPr lang="nl-NL" sz="4000" b="1" dirty="0">
              <a:solidFill>
                <a:srgbClr val="F18E1C"/>
              </a:solidFill>
              <a:ea typeface="Fedra Sans Std Book" panose="020B04030400000200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B7339F-0AD6-42C5-80AC-0544039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657" y="3183214"/>
            <a:ext cx="6227862" cy="880558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E139D4F-17C3-4919-9AEB-D0D6B856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30" y="6209928"/>
            <a:ext cx="6280002" cy="49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24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Innovation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Monitor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Successful:</a:t>
            </a:r>
          </a:p>
          <a:p>
            <a:pPr>
              <a:buFontTx/>
              <a:buChar char="-"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&gt; 5.000 SME’s approached; response rate 15%</a:t>
            </a:r>
          </a:p>
          <a:p>
            <a:pPr>
              <a:buFontTx/>
              <a:buChar char="-"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Deep insights into characteristics, </a:t>
            </a:r>
            <a:r>
              <a:rPr lang="en-US" altLang="nl-NL" sz="4000" b="1" dirty="0" err="1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behaviour</a:t>
            </a: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, motivations business sector</a:t>
            </a:r>
          </a:p>
          <a:p>
            <a:pPr>
              <a:buFontTx/>
              <a:buChar char="-"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Recommendations policy (instruments)</a:t>
            </a:r>
          </a:p>
          <a:p>
            <a:pPr>
              <a:buFontTx/>
              <a:buChar char="-"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Growing success → visibility, publicity  → reinforcing trend</a:t>
            </a:r>
          </a:p>
          <a:p>
            <a:pPr marL="0" indent="0">
              <a:buNone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↓</a:t>
            </a:r>
          </a:p>
          <a:p>
            <a:pPr marL="0" indent="0">
              <a:buNone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Monitor becoming more and more tool and incentive to communicate with stakeholders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→   systematically involve them in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       implementation RIS3</a:t>
            </a: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B7339F-0AD6-42C5-80AC-0544039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657" y="3183214"/>
            <a:ext cx="6227862" cy="88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72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B7339F-0AD6-42C5-80AC-0544039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657" y="3183214"/>
            <a:ext cx="6227862" cy="8805586"/>
          </a:xfrm>
          <a:prstGeom prst="rect">
            <a:avLst/>
          </a:prstGeom>
        </p:spPr>
      </p:pic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Innovation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Monitor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4848" y="3813175"/>
            <a:ext cx="10217431" cy="8175625"/>
          </a:xfrm>
        </p:spPr>
        <p:txBody>
          <a:bodyPr anchor="t"/>
          <a:lstStyle/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Successful, but ..</a:t>
            </a:r>
          </a:p>
          <a:p>
            <a:pPr>
              <a:buFontTx/>
              <a:buChar char="-"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still building</a:t>
            </a:r>
          </a:p>
          <a:p>
            <a:pPr lvl="1">
              <a:buFontTx/>
              <a:buChar char="-"/>
            </a:pPr>
            <a:r>
              <a:rPr lang="en-US" altLang="nl-NL" sz="3600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fixed format survey </a:t>
            </a:r>
            <a:r>
              <a:rPr lang="en-US" altLang="nl-NL" sz="3600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</a:t>
            </a:r>
            <a:r>
              <a:rPr lang="en-US" altLang="nl-NL" sz="3600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 closed ended questions  How to find out about something new ?</a:t>
            </a:r>
            <a:br>
              <a:rPr lang="en-US" altLang="nl-NL" sz="3600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endParaRPr lang="en-US" altLang="nl-NL" sz="3600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link monitoring system - intervention logic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 </a:t>
            </a: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results – objectives ? Iterative process ?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Policy learning ?</a:t>
            </a:r>
            <a:br>
              <a:rPr lang="en-US" altLang="nl-NL" sz="3600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br>
              <a:rPr lang="en-US" altLang="nl-NL" sz="3600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Potentially Yes ! But, still world to be won .. </a:t>
            </a:r>
            <a:b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(not only in N-NLs)</a:t>
            </a: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560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Conclusions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4848" y="3813175"/>
            <a:ext cx="15496554" cy="8949481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“A good monitoring system is a pre-condition for policy learning”;</a:t>
            </a:r>
          </a:p>
          <a:p>
            <a:pPr marL="0" indent="0">
              <a:buNone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Yes, but</a:t>
            </a:r>
            <a:b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clear intervention logic pre-condition for good monitoring </a:t>
            </a: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 </a:t>
            </a:r>
            <a:b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</a:br>
            <a:endParaRPr lang="en-US" altLang="nl-NL" sz="4000" b="1" dirty="0">
              <a:solidFill>
                <a:schemeClr val="bg1">
                  <a:lumMod val="50000"/>
                </a:schemeClr>
              </a:solidFill>
              <a:latin typeface="Fedra Sans Std Book" panose="020B0403040000020004" pitchFamily="34" charset="0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Means: more narrow choices, acceptance choices by policymakers and stakeholders, coherent set of policy instruments aimed at objectives, trial and error element in strategy ..</a:t>
            </a:r>
          </a:p>
          <a:p>
            <a:pPr marL="0" indent="0">
              <a:buNone/>
            </a:pPr>
            <a:endParaRPr lang="en-US" altLang="nl-NL" sz="4000" b="1" dirty="0">
              <a:solidFill>
                <a:schemeClr val="bg1">
                  <a:lumMod val="50000"/>
                </a:schemeClr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Not many regions have reached that stage yet. </a:t>
            </a:r>
          </a:p>
          <a:p>
            <a:pPr>
              <a:buFontTx/>
              <a:buChar char="-"/>
            </a:pPr>
            <a:endParaRPr lang="en-US" altLang="nl-NL" sz="4000" b="1" dirty="0">
              <a:solidFill>
                <a:schemeClr val="bg1">
                  <a:lumMod val="50000"/>
                </a:schemeClr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+: new/revised strategies will be much better than the existing ones </a:t>
            </a: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 </a:t>
            </a: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w</a:t>
            </a: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orking on it, but takes time</a:t>
            </a:r>
          </a:p>
          <a:p>
            <a:pPr marL="0" indent="0">
              <a:buNone/>
            </a:pP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(acceptance, capacity building)</a:t>
            </a:r>
          </a:p>
          <a:p>
            <a:pPr marL="0" indent="0">
              <a:buNone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21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Conclusions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4848" y="3813175"/>
            <a:ext cx="15496554" cy="8949481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“ Policy learning requires that stakeholders contribute to and engage with the monitoring process itself.”;</a:t>
            </a:r>
          </a:p>
          <a:p>
            <a:pPr marL="0" indent="0">
              <a:buNone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Yes &amp; engage in the overall implementation of the strategy – whole policy cycle</a:t>
            </a:r>
            <a: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 </a:t>
            </a:r>
            <a:br>
              <a:rPr lang="en-US" altLang="nl-NL" sz="40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</a:br>
            <a:endParaRPr lang="en-US" altLang="nl-NL" sz="4000" b="1" dirty="0">
              <a:solidFill>
                <a:schemeClr val="bg1">
                  <a:lumMod val="50000"/>
                </a:schemeClr>
              </a:solidFill>
              <a:latin typeface="Fedra Sans Std Book" panose="020B0403040000020004" pitchFamily="34" charset="0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833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6">
            <a:extLst>
              <a:ext uri="{FF2B5EF4-FFF2-40B4-BE49-F238E27FC236}">
                <a16:creationId xmlns:a16="http://schemas.microsoft.com/office/drawing/2014/main" id="{21483404-1C76-468C-B5D0-74DDC631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6972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>
            <a:extLst>
              <a:ext uri="{FF2B5EF4-FFF2-40B4-BE49-F238E27FC236}">
                <a16:creationId xmlns:a16="http://schemas.microsoft.com/office/drawing/2014/main" id="{41558C51-3354-4135-8590-5A63C3FE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r="23746"/>
          <a:stretch>
            <a:fillRect/>
          </a:stretch>
        </p:blipFill>
        <p:spPr bwMode="auto">
          <a:xfrm>
            <a:off x="11544300" y="0"/>
            <a:ext cx="128889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val 1" descr="Cirkel">
            <a:extLst>
              <a:ext uri="{FF2B5EF4-FFF2-40B4-BE49-F238E27FC236}">
                <a16:creationId xmlns:a16="http://schemas.microsoft.com/office/drawing/2014/main" id="{0CBC991E-646D-4694-A97B-BE86662F5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Oval 2" descr="Cirkel">
            <a:extLst>
              <a:ext uri="{FF2B5EF4-FFF2-40B4-BE49-F238E27FC236}">
                <a16:creationId xmlns:a16="http://schemas.microsoft.com/office/drawing/2014/main" id="{21C49ADA-ED3B-47F1-93AC-3CC003DC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Oval 3" descr="Cirkel">
            <a:extLst>
              <a:ext uri="{FF2B5EF4-FFF2-40B4-BE49-F238E27FC236}">
                <a16:creationId xmlns:a16="http://schemas.microsoft.com/office/drawing/2014/main" id="{C431ADC3-233D-4F47-A508-A533E973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ABAAE87D-5BCA-487D-8C24-97CF90788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638" y="3527425"/>
            <a:ext cx="8289925" cy="2189163"/>
          </a:xfrm>
        </p:spPr>
        <p:txBody>
          <a:bodyPr anchor="b"/>
          <a:lstStyle/>
          <a:p>
            <a:pPr algn="l" defTabSz="466725" eaLnBrk="1">
              <a:defRPr/>
            </a:pPr>
            <a:r>
              <a:rPr lang="nl-NL" sz="9600" dirty="0" err="1">
                <a:solidFill>
                  <a:srgbClr val="F5A024"/>
                </a:solidFill>
                <a:ea typeface="+mj-ea"/>
                <a:cs typeface="Calibri" charset="0"/>
                <a:sym typeface="Calibri" charset="0"/>
              </a:rPr>
              <a:t>Thank</a:t>
            </a:r>
            <a:r>
              <a:rPr lang="nl-NL" sz="9600" dirty="0">
                <a:solidFill>
                  <a:srgbClr val="F5A024"/>
                </a:solidFill>
                <a:ea typeface="+mj-ea"/>
                <a:cs typeface="Calibri" charset="0"/>
                <a:sym typeface="Calibri" charset="0"/>
              </a:rPr>
              <a:t> </a:t>
            </a:r>
            <a:r>
              <a:rPr lang="nl-NL" sz="9600" dirty="0" err="1">
                <a:solidFill>
                  <a:srgbClr val="F5A024"/>
                </a:solidFill>
                <a:ea typeface="+mj-ea"/>
                <a:cs typeface="Calibri" charset="0"/>
                <a:sym typeface="Calibri" charset="0"/>
              </a:rPr>
              <a:t>you</a:t>
            </a:r>
            <a:r>
              <a:rPr lang="nl-NL" sz="9600" dirty="0">
                <a:solidFill>
                  <a:srgbClr val="F5A024"/>
                </a:solidFill>
                <a:ea typeface="+mj-ea"/>
                <a:cs typeface="Calibri" charset="0"/>
                <a:sym typeface="Calibri" charset="0"/>
              </a:rPr>
              <a:t>!</a:t>
            </a:r>
          </a:p>
        </p:txBody>
      </p:sp>
      <p:pic>
        <p:nvPicPr>
          <p:cNvPr id="16395" name="Afbeelding 8">
            <a:extLst>
              <a:ext uri="{FF2B5EF4-FFF2-40B4-BE49-F238E27FC236}">
                <a16:creationId xmlns:a16="http://schemas.microsoft.com/office/drawing/2014/main" id="{48433CA6-697E-48FD-AEDF-5E04349C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8102600"/>
            <a:ext cx="685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749733B6-CDBE-40B0-940B-BCD772ED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7108825"/>
            <a:ext cx="69786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7" tIns="71437" rIns="71437" bIns="71437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Calibri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9pPr>
          </a:lstStyle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r>
              <a:rPr lang="nl-NL" altLang="nl-NL" sz="3200" kern="0" dirty="0">
                <a:latin typeface="Calibri" panose="020F0502020204030204" pitchFamily="34" charset="0"/>
                <a:sym typeface="Calibri" panose="020F0502020204030204" pitchFamily="34" charset="0"/>
              </a:rPr>
              <a:t>+31 50 5224 945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32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32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9A1F3165-246D-4EE6-BDE7-22041FAF7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8145463"/>
            <a:ext cx="697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7" tIns="71437" rIns="71437" bIns="71437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Calibri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9pPr>
          </a:lstStyle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r>
              <a:rPr lang="nl-NL" altLang="nl-NL" sz="3200" kern="0" dirty="0">
                <a:latin typeface="Calibri" panose="020F0502020204030204" pitchFamily="34" charset="0"/>
                <a:sym typeface="Calibri" panose="020F0502020204030204" pitchFamily="34" charset="0"/>
                <a:hlinkClick r:id="rId5"/>
              </a:rPr>
              <a:t>hulsman@snn.eu</a:t>
            </a:r>
            <a:endParaRPr lang="nl-NL" altLang="nl-NL" sz="32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21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21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10F6E72-52A2-4E86-8F87-FED1B956A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2945373"/>
            <a:ext cx="69786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7" tIns="71437" rIns="71437" bIns="71437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Calibri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Calibri" charset="0"/>
                <a:cs typeface="+mn-cs"/>
                <a:sym typeface="Calibri" charset="0"/>
              </a:defRPr>
            </a:lvl9pPr>
          </a:lstStyle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32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32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A5B3D3-B674-4FC1-9F36-7B5E3C11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62" y="4411560"/>
            <a:ext cx="5375288" cy="5396661"/>
          </a:xfrm>
          <a:prstGeom prst="rect">
            <a:avLst/>
          </a:prstGeom>
        </p:spPr>
      </p:pic>
      <p:sp>
        <p:nvSpPr>
          <p:cNvPr id="13314" name="Oval 1" descr="Cirkel">
            <a:extLst>
              <a:ext uri="{FF2B5EF4-FFF2-40B4-BE49-F238E27FC236}">
                <a16:creationId xmlns:a16="http://schemas.microsoft.com/office/drawing/2014/main" id="{40F36BA7-7EF0-4437-BA7C-12EBCF02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Oval 2" descr="Cirkel">
            <a:extLst>
              <a:ext uri="{FF2B5EF4-FFF2-40B4-BE49-F238E27FC236}">
                <a16:creationId xmlns:a16="http://schemas.microsoft.com/office/drawing/2014/main" id="{0709D7FE-C00D-45B7-9B77-8D3BB585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Oval 3" descr="Cirkel">
            <a:extLst>
              <a:ext uri="{FF2B5EF4-FFF2-40B4-BE49-F238E27FC236}">
                <a16:creationId xmlns:a16="http://schemas.microsoft.com/office/drawing/2014/main" id="{0A7A268C-09CD-41A0-B5DC-36A270D3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4717713" cy="1916112"/>
          </a:xfrm>
        </p:spPr>
        <p:txBody>
          <a:bodyPr anchor="t"/>
          <a:lstStyle/>
          <a:p>
            <a:pPr eaLnBrk="1">
              <a:defRPr/>
            </a:pPr>
            <a:r>
              <a:rPr lang="en-US" sz="4000" dirty="0">
                <a:solidFill>
                  <a:srgbClr val="F5A024"/>
                </a:solidFill>
                <a:ea typeface="+mj-ea"/>
                <a:cs typeface="Calibri" charset="0"/>
              </a:rPr>
              <a:t>“Key observations related to the process of building and RIS3 monitoring system.” (p.13)</a:t>
            </a:r>
            <a:endParaRPr lang="nl-NL" sz="4000" dirty="0">
              <a:solidFill>
                <a:srgbClr val="F5A024"/>
              </a:solidFill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9783" y="3813175"/>
            <a:ext cx="9026211" cy="8175625"/>
          </a:xfrm>
        </p:spPr>
        <p:txBody>
          <a:bodyPr anchor="t"/>
          <a:lstStyle/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2400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q"/>
              <a:defRPr/>
            </a:pPr>
            <a: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  <a:t>No ‘one size fits all’ </a:t>
            </a:r>
            <a:endParaRPr lang="nl-NL" altLang="nl-NL" sz="3600" b="1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Blip>
                <a:blip r:embed="rId3"/>
              </a:buBlip>
              <a:defRPr/>
            </a:pPr>
            <a:endParaRPr lang="nl-NL" altLang="nl-NL" sz="3600" b="1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q"/>
              <a:defRPr/>
            </a:pPr>
            <a: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  <a:t>“Bad indicators .. often the result of a vague logic of intervention” </a:t>
            </a: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r>
              <a:rPr lang="en-US" altLang="nl-NL" sz="3600" b="1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 “</a:t>
            </a:r>
            <a: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  <a:t>well-defined logic of intervention and objectives”</a:t>
            </a: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endParaRPr lang="en-US" altLang="nl-NL" sz="3600" b="1" dirty="0">
              <a:solidFill>
                <a:schemeClr val="bg1">
                  <a:lumMod val="50000"/>
                </a:schemeClr>
              </a:solidFill>
              <a:sym typeface="Calibri" panose="020F0502020204030204" pitchFamily="34" charset="0"/>
            </a:endParaRPr>
          </a:p>
          <a:p>
            <a:pPr lvl="1" defTabSz="195263" eaLnBrk="1">
              <a:lnSpc>
                <a:spcPts val="33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altLang="nl-NL" sz="3600" b="1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Yes:</a:t>
            </a:r>
          </a:p>
          <a:p>
            <a:pPr lvl="1" defTabSz="195263" eaLnBrk="1">
              <a:lnSpc>
                <a:spcPts val="3300"/>
              </a:lnSpc>
              <a:spcBef>
                <a:spcPts val="600"/>
              </a:spcBef>
              <a:buSzTx/>
              <a:buFont typeface="Courier New" panose="02070309020205020404" pitchFamily="49" charset="0"/>
              <a:buChar char="o"/>
              <a:defRPr/>
            </a:pPr>
            <a:r>
              <a:rPr lang="en-US" altLang="nl-NL" sz="3600" b="1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but .. intervention logic issues:</a:t>
            </a:r>
          </a:p>
          <a:p>
            <a:pPr lvl="2" defTabSz="195263" eaLnBrk="1">
              <a:lnSpc>
                <a:spcPts val="33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How to define specific objectives for priority areas?</a:t>
            </a:r>
            <a:b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</a:b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Fostering the development of an area ? Probably not </a:t>
            </a: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 </a:t>
            </a:r>
            <a:endParaRPr lang="en-US" altLang="nl-NL" sz="3600" dirty="0">
              <a:solidFill>
                <a:schemeClr val="bg1">
                  <a:lumMod val="50000"/>
                </a:schemeClr>
              </a:solidFill>
              <a:sym typeface="Calibri" panose="020F0502020204030204" pitchFamily="34" charset="0"/>
            </a:endParaRPr>
          </a:p>
          <a:p>
            <a:pPr lvl="2" defTabSz="195263" eaLnBrk="1">
              <a:lnSpc>
                <a:spcPts val="33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Discoveries within areas or at edges?</a:t>
            </a: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 </a:t>
            </a: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How to translate into result indicators ?</a:t>
            </a:r>
          </a:p>
          <a:p>
            <a:pPr lvl="2" defTabSz="195263" eaLnBrk="1">
              <a:lnSpc>
                <a:spcPts val="33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How to catch dynamics in the logic (iterative process) ?</a:t>
            </a:r>
            <a:b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</a:br>
            <a:br>
              <a:rPr lang="en-US" altLang="nl-NL" sz="3600" b="1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</a:b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endParaRPr lang="en-US" altLang="nl-NL" sz="3600" b="1" dirty="0">
              <a:solidFill>
                <a:srgbClr val="F18E1C"/>
              </a:solidFill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Blip>
                <a:blip r:embed="rId3"/>
              </a:buBlip>
              <a:defRPr/>
            </a:pPr>
            <a:endParaRPr lang="nl-NL" altLang="nl-NL" sz="3600" b="1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Blip>
                <a:blip r:embed="rId3"/>
              </a:buBlip>
              <a:defRPr/>
            </a:pPr>
            <a:r>
              <a:rPr lang="nl-NL" altLang="nl-NL" sz="3600" b="1" dirty="0">
                <a:solidFill>
                  <a:srgbClr val="F18E1C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Opsomming nummer vier</a:t>
            </a:r>
          </a:p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2100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" descr="Cirkel">
            <a:extLst>
              <a:ext uri="{FF2B5EF4-FFF2-40B4-BE49-F238E27FC236}">
                <a16:creationId xmlns:a16="http://schemas.microsoft.com/office/drawing/2014/main" id="{40F36BA7-7EF0-4437-BA7C-12EBCF02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Oval 2" descr="Cirkel">
            <a:extLst>
              <a:ext uri="{FF2B5EF4-FFF2-40B4-BE49-F238E27FC236}">
                <a16:creationId xmlns:a16="http://schemas.microsoft.com/office/drawing/2014/main" id="{0709D7FE-C00D-45B7-9B77-8D3BB585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Oval 3" descr="Cirkel">
            <a:extLst>
              <a:ext uri="{FF2B5EF4-FFF2-40B4-BE49-F238E27FC236}">
                <a16:creationId xmlns:a16="http://schemas.microsoft.com/office/drawing/2014/main" id="{0A7A268C-09CD-41A0-B5DC-36A270D3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4717713" cy="1916112"/>
          </a:xfrm>
        </p:spPr>
        <p:txBody>
          <a:bodyPr anchor="t"/>
          <a:lstStyle/>
          <a:p>
            <a:pPr eaLnBrk="1">
              <a:defRPr/>
            </a:pPr>
            <a:r>
              <a:rPr lang="en-US" sz="4000" dirty="0">
                <a:solidFill>
                  <a:srgbClr val="F5A024"/>
                </a:solidFill>
                <a:ea typeface="+mj-ea"/>
                <a:cs typeface="Calibri" charset="0"/>
              </a:rPr>
              <a:t>“Key observations related to the process of building and RIS3 monitoring system.” (p.13)</a:t>
            </a:r>
            <a:endParaRPr lang="nl-NL" sz="4000" dirty="0">
              <a:solidFill>
                <a:srgbClr val="F5A024"/>
              </a:solidFill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9783" y="3813175"/>
            <a:ext cx="9026211" cy="8175625"/>
          </a:xfrm>
        </p:spPr>
        <p:txBody>
          <a:bodyPr anchor="t"/>
          <a:lstStyle/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2400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q"/>
              <a:defRPr/>
            </a:pPr>
            <a: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  <a:t>“adequate data .. reflection on data collection capacity needs to accompany the definition of the monitoring system itself”</a:t>
            </a: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endParaRPr lang="nl-NL" altLang="nl-NL" sz="3600" b="1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lvl="1" defTabSz="195263" eaLnBrk="1">
              <a:lnSpc>
                <a:spcPts val="33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  <a:t>Yes</a:t>
            </a:r>
            <a:b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</a:br>
            <a:br>
              <a:rPr lang="en-US" altLang="nl-NL" sz="3600" dirty="0">
                <a:solidFill>
                  <a:schemeClr val="bg1">
                    <a:lumMod val="50000"/>
                  </a:schemeClr>
                </a:solidFill>
                <a:sym typeface="Calibri" panose="020F0502020204030204" pitchFamily="34" charset="0"/>
              </a:rPr>
            </a:b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br>
              <a:rPr lang="en-US" altLang="nl-NL" sz="36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endParaRPr lang="en-US" altLang="nl-NL" sz="3600" b="1" dirty="0">
              <a:solidFill>
                <a:srgbClr val="F18E1C"/>
              </a:solidFill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↓</a:t>
            </a:r>
            <a:b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</a:br>
            <a:b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Issues we </a:t>
            </a:r>
            <a:r>
              <a:rPr lang="nl-NL" altLang="nl-NL" sz="3600" b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faced</a:t>
            </a:r>
            <a: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 in </a:t>
            </a:r>
            <a:r>
              <a:rPr lang="nl-NL" altLang="nl-NL" sz="3600" b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the</a:t>
            </a:r>
            <a: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 </a:t>
            </a:r>
            <a:r>
              <a:rPr lang="nl-NL" altLang="nl-NL" sz="3600" b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Northern</a:t>
            </a:r>
            <a:r>
              <a:rPr lang="nl-NL" altLang="nl-NL" sz="3600" b="1" dirty="0">
                <a:solidFill>
                  <a:schemeClr val="bg1">
                    <a:lumMod val="50000"/>
                  </a:schemeClr>
                </a:solidFill>
                <a:latin typeface="+mn-lt"/>
                <a:sym typeface="Calibri" panose="020F0502020204030204" pitchFamily="34" charset="0"/>
              </a:rPr>
              <a:t> Netherlands</a:t>
            </a:r>
          </a:p>
          <a:p>
            <a:pPr marL="0" indent="0"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None/>
              <a:defRPr/>
            </a:pPr>
            <a:endParaRPr lang="nl-NL" altLang="nl-NL" sz="2100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95817B-A07F-43E4-BFD4-20D16A89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62" y="4411560"/>
            <a:ext cx="5375288" cy="53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4717713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RIS3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Blip>
                <a:blip r:embed="rId2"/>
              </a:buBlip>
              <a:defRPr/>
            </a:pPr>
            <a:endParaRPr lang="nl-NL" altLang="nl-NL" sz="3600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Extensive EDP in design phase → 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endParaRPr lang="en-US" altLang="nl-NL" sz="4000" b="1" dirty="0">
              <a:solidFill>
                <a:srgbClr val="F18E1C"/>
              </a:solidFill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Conclusion: </a:t>
            </a: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Not enough evidence yet to make sharp choices</a:t>
            </a: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 				</a:t>
            </a: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			</a:t>
            </a:r>
            <a: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  <a:t>↓</a:t>
            </a:r>
            <a:endParaRPr lang="en-US" altLang="nl-NL" sz="4000" b="1" dirty="0">
              <a:solidFill>
                <a:srgbClr val="F18E1C"/>
              </a:solidFill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Courier New" panose="02070309020205020404" pitchFamily="49" charset="0"/>
              <a:buChar char="o"/>
              <a:defRPr/>
            </a:pP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prioritize societal challenges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Courier New" panose="02070309020205020404" pitchFamily="49" charset="0"/>
              <a:buChar char="o"/>
              <a:defRPr/>
            </a:pP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sharp choices to be made along the way</a:t>
            </a: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  <a:t>↓</a:t>
            </a:r>
            <a:br>
              <a:rPr lang="en-US" altLang="nl-NL" sz="4000" b="1" dirty="0">
                <a:solidFill>
                  <a:srgbClr val="F18E1C"/>
                </a:solidFill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process of refinement 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b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↓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continuous stakeholder involvement ! </a:t>
            </a: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500AA2-F372-47F4-A23A-5A14F86BD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76" y="3187700"/>
            <a:ext cx="6238875" cy="8801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4717713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RIS3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375874" cy="8175625"/>
          </a:xfrm>
        </p:spPr>
        <p:txBody>
          <a:bodyPr anchor="t"/>
          <a:lstStyle/>
          <a:p>
            <a:pPr algn="just"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Blip>
                <a:blip r:embed="rId2"/>
              </a:buBlip>
              <a:defRPr/>
            </a:pPr>
            <a:endParaRPr lang="nl-NL" altLang="nl-NL" sz="3600" dirty="0">
              <a:solidFill>
                <a:srgbClr val="F18E1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Continuous stakeholder involvement 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↓</a:t>
            </a:r>
            <a:endParaRPr lang="en-US" altLang="nl-NL" sz="4000" b="1" dirty="0">
              <a:solidFill>
                <a:srgbClr val="F18E1C"/>
              </a:solidFill>
              <a:latin typeface="+mn-lt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Starting conditions relatively </a:t>
            </a:r>
            <a:r>
              <a:rPr lang="en-US" altLang="nl-NL" sz="4000" b="1" dirty="0" err="1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favourable</a:t>
            </a: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: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endParaRPr lang="en-US" altLang="nl-NL" sz="4000" b="1" dirty="0">
              <a:solidFill>
                <a:srgbClr val="F18E1C"/>
              </a:solidFill>
              <a:latin typeface="+mn-lt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Tradition of collaboration 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Clear stakeholder landscape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endParaRPr lang="en-US" altLang="nl-NL" sz="4000" b="1" dirty="0">
              <a:solidFill>
                <a:srgbClr val="F18E1C"/>
              </a:solidFill>
              <a:latin typeface="+mn-lt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↓ </a:t>
            </a:r>
            <a:b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b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Monitoring → stakeholder participation obvious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36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 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endParaRPr lang="en-US" altLang="nl-NL" sz="3600" b="1" dirty="0">
              <a:solidFill>
                <a:srgbClr val="F18E1C"/>
              </a:solidFill>
              <a:latin typeface="+mn-lt"/>
              <a:ea typeface="Fedra Sans Std Book" panose="020B0403040000020004" pitchFamily="34" charset="0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endParaRPr lang="nl-NL" altLang="nl-NL" sz="21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500AA2-F372-47F4-A23A-5A14F86BD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76" y="3187700"/>
            <a:ext cx="6238875" cy="8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67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Monitoring 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RIS3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RIS3-issues we faced: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r>
              <a:rPr lang="en-US" altLang="nl-NL" sz="36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Intervention logic 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r>
              <a:rPr lang="en-US" altLang="nl-NL" sz="36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  <a:t>Governance of strategy</a:t>
            </a:r>
            <a:br>
              <a:rPr lang="en-US" altLang="nl-NL" sz="36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en-US" altLang="nl-NL" sz="3600" b="1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↓ 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  <a:t>Pragmatic approach, ‘bottom up’ </a:t>
            </a:r>
            <a:r>
              <a:rPr lang="en-US" altLang="nl-NL" sz="4000" b="1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  <a:sym typeface="Calibri" panose="020F0502020204030204" pitchFamily="34" charset="0"/>
              </a:rPr>
              <a:t>→</a:t>
            </a:r>
            <a:b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</a:br>
            <a:b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</a:br>
            <a:b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  <a:t>Main questions (initially): 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b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</a:br>
            <a:r>
              <a:rPr lang="en-US" altLang="nl-NL" sz="4000" b="1" dirty="0">
                <a:solidFill>
                  <a:srgbClr val="F18E1C"/>
                </a:solidFill>
                <a:ea typeface="Fedra Sans Std Book" panose="020B0403040000020004" pitchFamily="34" charset="0"/>
                <a:sym typeface="Calibri" panose="020F0502020204030204" pitchFamily="34" charset="0"/>
              </a:rPr>
              <a:t>“What drives our SME’s? What are they working on? New developments, new technologies?“</a:t>
            </a: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 defTabSz="195263" eaLnBrk="1">
              <a:lnSpc>
                <a:spcPts val="3300"/>
              </a:lnSpc>
              <a:spcBef>
                <a:spcPts val="600"/>
              </a:spcBef>
              <a:buSzTx/>
              <a:buNone/>
              <a:defRPr/>
            </a:pPr>
            <a:r>
              <a:rPr lang="nl-NL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We </a:t>
            </a:r>
            <a:r>
              <a:rPr lang="nl-NL" altLang="nl-NL" sz="4000" b="1" dirty="0" err="1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knew</a:t>
            </a:r>
            <a:r>
              <a:rPr lang="nl-NL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: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existing data not sufficient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r>
              <a:rPr lang="en-US" altLang="nl-NL" sz="4000" b="1" dirty="0">
                <a:solidFill>
                  <a:srgbClr val="F18E1C"/>
                </a:solidFill>
                <a:latin typeface="+mn-lt"/>
                <a:sym typeface="Calibri" panose="020F0502020204030204" pitchFamily="34" charset="0"/>
              </a:rPr>
              <a:t>we needed external partner: university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500AA2-F372-47F4-A23A-5A14F86B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876" y="3187700"/>
            <a:ext cx="6238875" cy="8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3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Innovation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Monitor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B7339F-0AD6-42C5-80AC-0544039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657" y="3183214"/>
            <a:ext cx="6227862" cy="88055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45CB0B-E1CA-43FD-AA5C-57983743E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447" y="5165835"/>
            <a:ext cx="3808596" cy="10484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09036D-C5D6-45E3-BC4F-1D0C9A00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447" y="6445467"/>
            <a:ext cx="2776901" cy="14701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5CC7D70-EF29-42BE-81F1-67B6CAE15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841" y="4244425"/>
            <a:ext cx="8055074" cy="397579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208DC1B-151C-4B46-B64A-E915F898AEE2}"/>
              </a:ext>
            </a:extLst>
          </p:cNvPr>
          <p:cNvSpPr txBox="1"/>
          <p:nvPr/>
        </p:nvSpPr>
        <p:spPr>
          <a:xfrm>
            <a:off x="2146447" y="9090248"/>
            <a:ext cx="12061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18E1C"/>
                </a:solidFill>
                <a:latin typeface="+mn-lt"/>
                <a:ea typeface="Fedra Sans Std Book" panose="020B0403040000020004" pitchFamily="34" charset="0"/>
              </a:rPr>
              <a:t>↓</a:t>
            </a:r>
          </a:p>
          <a:p>
            <a:r>
              <a:rPr lang="en-US" sz="4400" b="1" dirty="0">
                <a:solidFill>
                  <a:srgbClr val="F18E1C"/>
                </a:solidFill>
                <a:latin typeface="+mn-lt"/>
              </a:rPr>
              <a:t>Reciprocity-element key characteristic of monitor</a:t>
            </a:r>
            <a:endParaRPr lang="nl-NL" sz="4400" b="1" dirty="0">
              <a:solidFill>
                <a:srgbClr val="F18E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1687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Innovation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Monitor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→ Basis: survey </a:t>
            </a:r>
            <a:r>
              <a:rPr lang="nl-NL" sz="4000" b="1" dirty="0" err="1">
                <a:solidFill>
                  <a:srgbClr val="F18E1C"/>
                </a:solidFill>
                <a:ea typeface="Fedra Sans Std Book" panose="020B0403040000020004" pitchFamily="34" charset="0"/>
              </a:rPr>
              <a:t>among</a:t>
            </a:r>
            <a:r>
              <a:rPr lang="nl-NL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 </a:t>
            </a:r>
            <a:r>
              <a:rPr lang="nl-NL" sz="4000" b="1" dirty="0" err="1">
                <a:solidFill>
                  <a:srgbClr val="F18E1C"/>
                </a:solidFill>
                <a:ea typeface="Fedra Sans Std Book" panose="020B0403040000020004" pitchFamily="34" charset="0"/>
              </a:rPr>
              <a:t>SME’s</a:t>
            </a:r>
            <a:endParaRPr lang="nl-NL" sz="4000" b="1" dirty="0">
              <a:solidFill>
                <a:srgbClr val="F18E1C"/>
              </a:solidFill>
              <a:ea typeface="Fedra Sans Std Book" panose="020B0403040000020004" pitchFamily="34" charset="0"/>
            </a:endParaRPr>
          </a:p>
          <a:p>
            <a:endParaRPr lang="nl-NL" sz="4000" b="1" dirty="0">
              <a:solidFill>
                <a:srgbClr val="F18E1C"/>
              </a:solidFill>
              <a:ea typeface="Fedra Sans Std Book" panose="020B04030400000200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Long term vision:</a:t>
            </a:r>
          </a:p>
          <a:p>
            <a:pPr marL="1016000" lvl="1" indent="-571500">
              <a:buFontTx/>
              <a:buChar char="-"/>
            </a:pP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annually</a:t>
            </a:r>
          </a:p>
          <a:p>
            <a:pPr marL="1016000" lvl="1" indent="-571500">
              <a:buFontTx/>
              <a:buChar char="-"/>
            </a:pP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PhD-position created</a:t>
            </a: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combination of monitors: consolidation of survey efforts → </a:t>
            </a:r>
            <a:b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</a:b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‘approach SME’s only once’ </a:t>
            </a: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involve stakeholders </a:t>
            </a:r>
            <a:r>
              <a:rPr lang="en-US" sz="4000" b="1" dirty="0">
                <a:solidFill>
                  <a:srgbClr val="F18E1C"/>
                </a:solidFill>
                <a:latin typeface="Fedra Sans Std Book" panose="020B0403040000020004" pitchFamily="34" charset="0"/>
                <a:ea typeface="Fedra Sans Std Book" panose="020B0403040000020004" pitchFamily="34" charset="0"/>
              </a:rPr>
              <a:t>→</a:t>
            </a:r>
            <a:r>
              <a:rPr lang="en-US" sz="4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 strategic partners</a:t>
            </a: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B7339F-0AD6-42C5-80AC-0544039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657" y="3183214"/>
            <a:ext cx="6227862" cy="88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09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775" y="744538"/>
            <a:ext cx="2320925" cy="2319337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2775" y="5446713"/>
            <a:ext cx="2819400" cy="282098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0" y="11688763"/>
            <a:ext cx="1341438" cy="1341437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sym typeface="Calibri" charset="0"/>
              </a:defRPr>
            </a:lvl9pPr>
          </a:lstStyle>
          <a:p>
            <a:pPr algn="ctr" eaLnBrk="1"/>
            <a:endParaRPr lang="nl-NL" altLang="nl-NL" sz="3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B1850C-4F14-4B8A-B7A9-E6909FB31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2350" y="1922463"/>
            <a:ext cx="15496554" cy="1916112"/>
          </a:xfrm>
        </p:spPr>
        <p:txBody>
          <a:bodyPr anchor="t"/>
          <a:lstStyle/>
          <a:p>
            <a:pPr eaLnBrk="1">
              <a:defRPr/>
            </a:pP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N-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NLs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</a:t>
            </a:r>
            <a:r>
              <a:rPr lang="nl-NL" sz="7200" dirty="0" err="1">
                <a:solidFill>
                  <a:srgbClr val="F5A024"/>
                </a:solidFill>
                <a:cs typeface="Calibri" charset="0"/>
                <a:sym typeface="Calibri" charset="0"/>
              </a:rPr>
              <a:t>Innovation</a:t>
            </a:r>
            <a:r>
              <a:rPr lang="nl-NL" sz="7200" dirty="0">
                <a:solidFill>
                  <a:srgbClr val="F5A024"/>
                </a:solidFill>
                <a:cs typeface="Calibri" charset="0"/>
                <a:sym typeface="Calibri" charset="0"/>
              </a:rPr>
              <a:t> Monitor</a:t>
            </a:r>
            <a:endParaRPr lang="nl-NL" dirty="0">
              <a:solidFill>
                <a:srgbClr val="F5A024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126BE43-A98F-4464-8EA2-F9EC97453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2350" y="3813175"/>
            <a:ext cx="9610526" cy="8175625"/>
          </a:xfrm>
        </p:spPr>
        <p:txBody>
          <a:bodyPr anchor="t"/>
          <a:lstStyle/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en-US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6000" b="1" dirty="0" err="1">
                <a:solidFill>
                  <a:srgbClr val="F18E1C"/>
                </a:solidFill>
                <a:ea typeface="Fedra Sans Std Book" panose="020B0403040000020004" pitchFamily="34" charset="0"/>
              </a:rPr>
              <a:t>SME’s</a:t>
            </a:r>
            <a:r>
              <a:rPr lang="nl-NL" sz="6000" b="1" dirty="0">
                <a:solidFill>
                  <a:srgbClr val="F18E1C"/>
                </a:solidFill>
                <a:ea typeface="Fedra Sans Std Book" panose="020B0403040000020004" pitchFamily="34" charset="0"/>
              </a:rPr>
              <a:t> </a:t>
            </a:r>
          </a:p>
          <a:p>
            <a:endParaRPr lang="nl-NL" sz="4000" b="1" dirty="0">
              <a:solidFill>
                <a:srgbClr val="F18E1C"/>
              </a:solidFill>
              <a:ea typeface="Fedra Sans Std Book" panose="020B0403040000020004" pitchFamily="34" charset="0"/>
            </a:endParaRPr>
          </a:p>
          <a:p>
            <a:pPr defTabSz="195263" eaLnBrk="1">
              <a:lnSpc>
                <a:spcPts val="3300"/>
              </a:lnSpc>
              <a:spcBef>
                <a:spcPts val="600"/>
              </a:spcBef>
              <a:buSzTx/>
              <a:buFontTx/>
              <a:buChar char="-"/>
              <a:defRPr/>
            </a:pPr>
            <a:endParaRPr lang="nl-NL" altLang="nl-NL" sz="4000" b="1" dirty="0">
              <a:solidFill>
                <a:srgbClr val="F18E1C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B7339F-0AD6-42C5-80AC-0544039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657" y="3183214"/>
            <a:ext cx="6227862" cy="88055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DF476C-992E-4256-873D-64807575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72" y="6057955"/>
            <a:ext cx="6922194" cy="39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06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 - Titel en ondertitel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Aangepast 1">
      <a:majorFont>
        <a:latin typeface="Cocogoose Pro"/>
        <a:ea typeface="ＭＳ Ｐゴシック"/>
        <a:cs typeface="Calibri"/>
      </a:majorFont>
      <a:minorFont>
        <a:latin typeface="Calibri"/>
        <a:ea typeface="ＭＳ Ｐゴシック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c2029dec-8b0d-4d68-80c4-6be424f3e982" ContentTypeId="0x0101009E8CEED16802CC4F8ED1342A0056B685" PreviousValue="false"/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asisdocument" ma:contentTypeID="0x0101009E8CEED16802CC4F8ED1342A0056B68500DF16FFD6340C964297DB2C999D1D2363" ma:contentTypeVersion="20" ma:contentTypeDescription="" ma:contentTypeScope="" ma:versionID="1b16e2301984f21670ccd13a029011c7">
  <xsd:schema xmlns:xsd="http://www.w3.org/2001/XMLSchema" xmlns:xs="http://www.w3.org/2001/XMLSchema" xmlns:p="http://schemas.microsoft.com/office/2006/metadata/properties" xmlns:ns2="53488529-b61a-446c-bc3c-940c1e2fbf47" targetNamespace="http://schemas.microsoft.com/office/2006/metadata/properties" ma:root="true" ma:fieldsID="d9c72fac72f98e1c545e5f1b9561cf5a" ns2:_="">
    <xsd:import namespace="53488529-b61a-446c-bc3c-940c1e2fbf4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jdeaeee2a27a4227857fe6174fcbfe79" minOccurs="0"/>
                <xsd:element ref="ns2:j53259277a43494f82918618caf9346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8529-b61a-446c-bc3c-940c1e2fbf4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03064694-6b79-415d-86f7-c7506b144b32}" ma:internalName="TaxCatchAll" ma:showField="CatchAllData" ma:web="7dea31b2-2e3b-4e8f-bfac-0e59a9969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3064694-6b79-415d-86f7-c7506b144b32}" ma:internalName="TaxCatchAllLabel" ma:readOnly="true" ma:showField="CatchAllDataLabel" ma:web="7dea31b2-2e3b-4e8f-bfac-0e59a9969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eaeee2a27a4227857fe6174fcbfe79" ma:index="10" nillable="true" ma:taxonomy="true" ma:internalName="jdeaeee2a27a4227857fe6174fcbfe79" ma:taxonomyFieldName="Organisatie" ma:displayName="Onderdeel" ma:default="" ma:fieldId="{3deaeee2-a27a-4227-857f-e6174fcbfe79}" ma:sspId="c2029dec-8b0d-4d68-80c4-6be424f3e982" ma:termSetId="806b8c66-6cc3-438a-93f3-9fca5b08b348" ma:anchorId="4a409150-8793-4839-83e4-0f0e867afbad" ma:open="false" ma:isKeyword="false">
      <xsd:complexType>
        <xsd:sequence>
          <xsd:element ref="pc:Terms" minOccurs="0" maxOccurs="1"/>
        </xsd:sequence>
      </xsd:complexType>
    </xsd:element>
    <xsd:element name="j53259277a43494f82918618caf93461" ma:index="12" nillable="true" ma:taxonomy="true" ma:internalName="j53259277a43494f82918618caf93461" ma:taxonomyFieldName="Documenttype" ma:displayName="Documenttype" ma:readOnly="false" ma:default="" ma:fieldId="{35325927-7a43-494f-8291-8618caf93461}" ma:sspId="c2029dec-8b0d-4d68-80c4-6be424f3e982" ma:termSetId="bc34b189-e780-4b5a-b058-2a4c4e6fedd2" ma:anchorId="525bb721-7e3f-4326-bab9-66b61a94adcc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488529-b61a-446c-bc3c-940c1e2fbf47">
      <Value>69</Value>
    </TaxCatchAll>
    <jdeaeee2a27a4227857fe6174fcbfe79 xmlns="53488529-b61a-446c-bc3c-940c1e2fbf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 ＆ Marketing</TermName>
          <TermId xmlns="http://schemas.microsoft.com/office/infopath/2007/PartnerControls">2eb05f75-630b-4f11-ba49-db0bd7ee8630</TermId>
        </TermInfo>
      </Terms>
    </jdeaeee2a27a4227857fe6174fcbfe79>
    <j53259277a43494f82918618caf93461 xmlns="53488529-b61a-446c-bc3c-940c1e2fbf47">
      <Terms xmlns="http://schemas.microsoft.com/office/infopath/2007/PartnerControls"/>
    </j53259277a43494f82918618caf93461>
  </documentManagement>
</p:properties>
</file>

<file path=customXml/itemProps1.xml><?xml version="1.0" encoding="utf-8"?>
<ds:datastoreItem xmlns:ds="http://schemas.openxmlformats.org/officeDocument/2006/customXml" ds:itemID="{DF47D75C-BC5D-498D-89AF-EEABF545F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648C74-201A-436F-9C50-5FDA9E32ADF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7021BEE-DA60-4189-9939-A2E019B94D4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A01A3D4-B78B-42DD-A403-7D58F34B3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88529-b61a-446c-bc3c-940c1e2fb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5A99899-0AB6-4E8F-8CAC-72F061D5D7C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3488529-b61a-446c-bc3c-940c1e2fbf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298</Words>
  <Application>Microsoft Office PowerPoint</Application>
  <PresentationFormat>Aangepast</PresentationFormat>
  <Paragraphs>99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Cocogoose</vt:lpstr>
      <vt:lpstr>Arial</vt:lpstr>
      <vt:lpstr>Fedra Sans Std Book</vt:lpstr>
      <vt:lpstr>Calibri</vt:lpstr>
      <vt:lpstr>Courier New</vt:lpstr>
      <vt:lpstr>Cocogoose Pro</vt:lpstr>
      <vt:lpstr>Wingdings</vt:lpstr>
      <vt:lpstr>White - Titel en ondertitel</vt:lpstr>
      <vt:lpstr>PowerPoint-presentatie</vt:lpstr>
      <vt:lpstr>“Key observations related to the process of building and RIS3 monitoring system.” (p.13)</vt:lpstr>
      <vt:lpstr>“Key observations related to the process of building and RIS3 monitoring system.” (p.13)</vt:lpstr>
      <vt:lpstr>N-NLs RIS3</vt:lpstr>
      <vt:lpstr>N-NLs RIS3</vt:lpstr>
      <vt:lpstr>Monitoring N-NLs RIS3</vt:lpstr>
      <vt:lpstr>N-NLs Innovation Monitor</vt:lpstr>
      <vt:lpstr>N-NLs Innovation Monitor</vt:lpstr>
      <vt:lpstr>N-NLs Innovation Monitor</vt:lpstr>
      <vt:lpstr>N-NLs Innovation Monitor</vt:lpstr>
      <vt:lpstr>N-NLs Innovation Monitor</vt:lpstr>
      <vt:lpstr>N-NLs Innovation Monitor</vt:lpstr>
      <vt:lpstr>Conclusions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Benjamin van Faassen | SNN</dc:creator>
  <cp:lastModifiedBy>Luc Hulsman | SNN</cp:lastModifiedBy>
  <cp:revision>77</cp:revision>
  <dcterms:modified xsi:type="dcterms:W3CDTF">2019-01-22T01:16:26Z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ganisatie">
    <vt:lpwstr>69;#Communicatie ＆ Marketing|2eb05f75-630b-4f11-ba49-db0bd7ee8630</vt:lpwstr>
  </property>
  <property fmtid="{D5CDD505-2E9C-101B-9397-08002B2CF9AE}" pid="3" name="Documenttype">
    <vt:lpwstr/>
  </property>
  <property fmtid="{D5CDD505-2E9C-101B-9397-08002B2CF9AE}" pid="4" name="ContentTypeId">
    <vt:lpwstr>0x0101009E8CEED16802CC4F8ED1342A0056B68500DF16FFD6340C964297DB2C999D1D2363</vt:lpwstr>
  </property>
</Properties>
</file>