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Imagen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Imagen 3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" name="Imagen 72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4" name="Imagen 7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1" name="Imagen 11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2" name="Imagen 111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/>
          <p:nvPr/>
        </p:nvPicPr>
        <p:blipFill>
          <a:blip r:embed="rId14"/>
          <a:srcRect l="3779" t="14967" r="12676" b="13651"/>
          <a:stretch/>
        </p:blipFill>
        <p:spPr>
          <a:xfrm>
            <a:off x="7452360" y="261000"/>
            <a:ext cx="1278360" cy="46584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Prema para editar o formato de texto do título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Prema para editar o formato de texto do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do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Terceiro nivel do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do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do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do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Sétimo nivel do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/>
          <p:nvPr/>
        </p:nvPicPr>
        <p:blipFill>
          <a:blip r:embed="rId14"/>
          <a:srcRect t="26025" b="29079"/>
          <a:stretch/>
        </p:blipFill>
        <p:spPr>
          <a:xfrm>
            <a:off x="382320" y="57600"/>
            <a:ext cx="1653120" cy="677160"/>
          </a:xfrm>
          <a:prstGeom prst="rect">
            <a:avLst/>
          </a:prstGeom>
          <a:ln>
            <a:noFill/>
          </a:ln>
        </p:spPr>
      </p:pic>
      <p:pic>
        <p:nvPicPr>
          <p:cNvPr id="38" name="Picture 6"/>
          <p:cNvPicPr/>
          <p:nvPr/>
        </p:nvPicPr>
        <p:blipFill>
          <a:blip r:embed="rId15"/>
          <a:srcRect l="3779" t="14967" r="12676" b="13651"/>
          <a:stretch/>
        </p:blipFill>
        <p:spPr>
          <a:xfrm>
            <a:off x="7452360" y="163440"/>
            <a:ext cx="1278360" cy="465840"/>
          </a:xfrm>
          <a:prstGeom prst="rect">
            <a:avLst/>
          </a:prstGeom>
          <a:ln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Prema para editar o formato de texto do título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Prema para editar o formato de texto do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do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Terceiro nivel do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do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do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do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Sétimo nivel do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/>
          <p:cNvPicPr/>
          <p:nvPr/>
        </p:nvPicPr>
        <p:blipFill>
          <a:blip r:embed="rId14"/>
          <a:srcRect t="26025" b="29079"/>
          <a:stretch/>
        </p:blipFill>
        <p:spPr>
          <a:xfrm>
            <a:off x="395640" y="226080"/>
            <a:ext cx="1653120" cy="677160"/>
          </a:xfrm>
          <a:prstGeom prst="rect">
            <a:avLst/>
          </a:prstGeom>
          <a:ln>
            <a:noFill/>
          </a:ln>
        </p:spPr>
      </p:pic>
      <p:pic>
        <p:nvPicPr>
          <p:cNvPr id="76" name="Picture 6"/>
          <p:cNvPicPr/>
          <p:nvPr/>
        </p:nvPicPr>
        <p:blipFill>
          <a:blip r:embed="rId15"/>
          <a:srcRect l="3779" t="14967" r="12676" b="13651"/>
          <a:stretch/>
        </p:blipFill>
        <p:spPr>
          <a:xfrm>
            <a:off x="7452360" y="261000"/>
            <a:ext cx="1278360" cy="465840"/>
          </a:xfrm>
          <a:prstGeom prst="rect">
            <a:avLst/>
          </a:prstGeom>
          <a:ln>
            <a:noFill/>
          </a:ln>
        </p:spPr>
      </p:pic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Prema para editar o formato de texto do título</a:t>
            </a: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Prema para editar o formato de texto do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do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Terceiro nivel do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do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do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do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Sétimo nivel do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4"/>
          <p:cNvPicPr/>
          <p:nvPr/>
        </p:nvPicPr>
        <p:blipFill>
          <a:blip r:embed="rId2"/>
          <a:srcRect l="50009" t="6829" r="5488" b="15973"/>
          <a:stretch/>
        </p:blipFill>
        <p:spPr>
          <a:xfrm rot="21588000">
            <a:off x="5049000" y="510840"/>
            <a:ext cx="3891240" cy="5247000"/>
          </a:xfrm>
          <a:prstGeom prst="rect">
            <a:avLst/>
          </a:prstGeom>
          <a:ln>
            <a:noFill/>
          </a:ln>
        </p:spPr>
      </p:pic>
      <p:pic>
        <p:nvPicPr>
          <p:cNvPr id="114" name="Picture 2"/>
          <p:cNvPicPr/>
          <p:nvPr/>
        </p:nvPicPr>
        <p:blipFill>
          <a:blip r:embed="rId3"/>
          <a:srcRect t="26025" b="29079"/>
          <a:stretch/>
        </p:blipFill>
        <p:spPr>
          <a:xfrm>
            <a:off x="395640" y="226080"/>
            <a:ext cx="1653120" cy="677160"/>
          </a:xfrm>
          <a:prstGeom prst="rect">
            <a:avLst/>
          </a:prstGeom>
          <a:ln>
            <a:noFill/>
          </a:ln>
        </p:spPr>
      </p:pic>
      <p:pic>
        <p:nvPicPr>
          <p:cNvPr id="115" name="Picture 6"/>
          <p:cNvPicPr/>
          <p:nvPr/>
        </p:nvPicPr>
        <p:blipFill>
          <a:blip r:embed="rId4"/>
          <a:srcRect l="3779" t="14967" r="12676" b="13651"/>
          <a:stretch/>
        </p:blipFill>
        <p:spPr>
          <a:xfrm>
            <a:off x="7452360" y="261000"/>
            <a:ext cx="1278360" cy="465840"/>
          </a:xfrm>
          <a:prstGeom prst="rect">
            <a:avLst/>
          </a:prstGeom>
          <a:ln>
            <a:noFill/>
          </a:ln>
        </p:spPr>
      </p:pic>
      <p:pic>
        <p:nvPicPr>
          <p:cNvPr id="116" name="Picture 5"/>
          <p:cNvPicPr/>
          <p:nvPr/>
        </p:nvPicPr>
        <p:blipFill>
          <a:blip r:embed="rId5"/>
          <a:stretch/>
        </p:blipFill>
        <p:spPr>
          <a:xfrm>
            <a:off x="467640" y="4377240"/>
            <a:ext cx="4029120" cy="950400"/>
          </a:xfrm>
          <a:prstGeom prst="rect">
            <a:avLst/>
          </a:prstGeom>
          <a:ln>
            <a:noFill/>
          </a:ln>
        </p:spPr>
      </p:pic>
      <p:sp>
        <p:nvSpPr>
          <p:cNvPr id="117" name="CustomShape 1"/>
          <p:cNvSpPr/>
          <p:nvPr/>
        </p:nvSpPr>
        <p:spPr>
          <a:xfrm>
            <a:off x="720000" y="1152000"/>
            <a:ext cx="4031640" cy="2591640"/>
          </a:xfrm>
          <a:prstGeom prst="roundRect">
            <a:avLst>
              <a:gd name="adj" fmla="val 16667"/>
            </a:avLst>
          </a:prstGeom>
          <a:noFill/>
          <a:ln w="25560">
            <a:solidFill>
              <a:srgbClr val="80808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3200" b="1" strike="noStrike" spc="-1">
                <a:solidFill>
                  <a:srgbClr val="3C7E96"/>
                </a:solidFill>
                <a:uFill>
                  <a:solidFill>
                    <a:srgbClr val="FFFFFF"/>
                  </a:solidFill>
                </a:uFill>
                <a:latin typeface="Arial"/>
                <a:ea typeface="新細明體"/>
              </a:rPr>
              <a:t>Smart Specialisation: monitoring and evaluation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3200" b="1" strike="noStrike" spc="-1">
                <a:solidFill>
                  <a:srgbClr val="3C7E96"/>
                </a:solidFill>
                <a:uFill>
                  <a:solidFill>
                    <a:srgbClr val="FFFFFF"/>
                  </a:solidFill>
                </a:uFill>
                <a:latin typeface="Arial"/>
                <a:ea typeface="新細明體"/>
              </a:rPr>
              <a:t> </a:t>
            </a:r>
            <a:r>
              <a:rPr lang="en-GB" sz="3600" b="1" strike="noStrike" spc="-1">
                <a:solidFill>
                  <a:srgbClr val="A0CAD9"/>
                </a:solidFill>
                <a:uFill>
                  <a:solidFill>
                    <a:srgbClr val="FFFFFF"/>
                  </a:solidFill>
                </a:uFill>
                <a:latin typeface="Arial"/>
                <a:ea typeface="新細明體"/>
              </a:rPr>
              <a:t>RIS3 Galicia</a:t>
            </a:r>
            <a:endParaRPr lang="en-GB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5402520" y="5552280"/>
            <a:ext cx="3309120" cy="85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1400" b="1" strike="noStrike" spc="-1">
                <a:solidFill>
                  <a:srgbClr val="3C7E96"/>
                </a:solidFill>
                <a:uFill>
                  <a:solidFill>
                    <a:srgbClr val="FFFFFF"/>
                  </a:solidFill>
                </a:uFill>
                <a:latin typeface="Arial"/>
                <a:ea typeface="新細明體"/>
              </a:rPr>
              <a:t>Smart Specialisation: monitoring and evaluation. State of the play and next steps</a:t>
            </a:r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400" b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新細明體"/>
              </a:rPr>
              <a:t>Committee of Regions</a:t>
            </a:r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400" b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新細明體"/>
              </a:rPr>
              <a:t>24</a:t>
            </a:r>
            <a:r>
              <a:rPr lang="en-GB" sz="1400" b="1" strike="noStrike" spc="-1" baseline="10100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新細明體"/>
              </a:rPr>
              <a:t>th</a:t>
            </a:r>
            <a:r>
              <a:rPr lang="en-GB" sz="1400" b="1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新細明體"/>
              </a:rPr>
              <a:t> January 2019</a:t>
            </a:r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144000" y="2052000"/>
            <a:ext cx="7559640" cy="46796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0" rIns="0" bIns="0"/>
          <a:lstStyle/>
          <a:p>
            <a:pPr marL="216000" indent="-215640">
              <a:lnSpc>
                <a:spcPct val="100000"/>
              </a:lnSpc>
              <a:spcBef>
                <a:spcPts val="1134"/>
              </a:spcBef>
              <a:spcAft>
                <a:spcPts val="850"/>
              </a:spcAft>
              <a:buClr>
                <a:srgbClr val="FFD32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6 European Regions</a:t>
            </a:r>
          </a:p>
          <a:p>
            <a:pPr marL="864000" lvl="3" indent="-215640">
              <a:lnSpc>
                <a:spcPct val="100000"/>
              </a:lnSpc>
              <a:spcBef>
                <a:spcPts val="1134"/>
              </a:spcBef>
              <a:spcAft>
                <a:spcPts val="850"/>
              </a:spcAft>
              <a:buClr>
                <a:srgbClr val="FFD320"/>
              </a:buClr>
              <a:buSzPct val="45000"/>
              <a:buFont typeface="Wingdings" charset="2"/>
              <a:buChar char="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Galicia, Spain</a:t>
            </a:r>
          </a:p>
          <a:p>
            <a:pPr marL="864000" lvl="3" indent="-215640">
              <a:lnSpc>
                <a:spcPct val="100000"/>
              </a:lnSpc>
              <a:spcBef>
                <a:spcPts val="1134"/>
              </a:spcBef>
              <a:spcAft>
                <a:spcPts val="850"/>
              </a:spcAft>
              <a:buClr>
                <a:srgbClr val="FFD320"/>
              </a:buClr>
              <a:buSzPct val="45000"/>
              <a:buFont typeface="Wingdings" charset="2"/>
              <a:buChar char="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West Region of Romania</a:t>
            </a:r>
          </a:p>
          <a:p>
            <a:pPr marL="864000" lvl="3" indent="-215640">
              <a:lnSpc>
                <a:spcPct val="100000"/>
              </a:lnSpc>
              <a:spcBef>
                <a:spcPts val="1134"/>
              </a:spcBef>
              <a:spcAft>
                <a:spcPts val="850"/>
              </a:spcAft>
              <a:buClr>
                <a:srgbClr val="FFD320"/>
              </a:buClr>
              <a:buSzPct val="45000"/>
              <a:buFont typeface="Wingdings" charset="2"/>
              <a:buChar char="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Dubrovnik-Neretva Region, Croatia</a:t>
            </a:r>
          </a:p>
          <a:p>
            <a:pPr marL="864000" lvl="3" indent="-215640">
              <a:lnSpc>
                <a:spcPct val="100000"/>
              </a:lnSpc>
              <a:spcBef>
                <a:spcPts val="1134"/>
              </a:spcBef>
              <a:spcAft>
                <a:spcPts val="850"/>
              </a:spcAft>
              <a:buClr>
                <a:srgbClr val="FFD320"/>
              </a:buClr>
              <a:buSzPct val="45000"/>
              <a:buFont typeface="Wingdings" charset="2"/>
              <a:buChar char="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Veneto Region, Italy</a:t>
            </a:r>
          </a:p>
          <a:p>
            <a:pPr marL="864000" lvl="3" indent="-215640">
              <a:lnSpc>
                <a:spcPct val="100000"/>
              </a:lnSpc>
              <a:spcBef>
                <a:spcPts val="1134"/>
              </a:spcBef>
              <a:spcAft>
                <a:spcPts val="850"/>
              </a:spcAft>
              <a:buClr>
                <a:srgbClr val="FFD320"/>
              </a:buClr>
              <a:buSzPct val="45000"/>
              <a:buFont typeface="Wingdings" charset="2"/>
              <a:buChar char="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Norland County Council, Norway</a:t>
            </a:r>
          </a:p>
          <a:p>
            <a:pPr marL="864000" lvl="3" indent="-215640">
              <a:lnSpc>
                <a:spcPct val="100000"/>
              </a:lnSpc>
              <a:spcBef>
                <a:spcPts val="1134"/>
              </a:spcBef>
              <a:spcAft>
                <a:spcPts val="850"/>
              </a:spcAft>
              <a:buClr>
                <a:srgbClr val="FFD320"/>
              </a:buClr>
              <a:buSzPct val="45000"/>
              <a:buFont typeface="Wingdings" charset="2"/>
              <a:buChar char="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Norte Region, Portugal</a:t>
            </a:r>
          </a:p>
          <a:p>
            <a:pPr marL="216000" indent="-215640">
              <a:lnSpc>
                <a:spcPct val="100000"/>
              </a:lnSpc>
              <a:spcBef>
                <a:spcPts val="1134"/>
              </a:spcBef>
              <a:spcAft>
                <a:spcPts val="850"/>
              </a:spcAft>
              <a:buClr>
                <a:srgbClr val="FFD32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Project Period: 1 January 2017 - 31 December 2021</a:t>
            </a:r>
          </a:p>
        </p:txBody>
      </p:sp>
      <p:pic>
        <p:nvPicPr>
          <p:cNvPr id="226" name="Imagen 225"/>
          <p:cNvPicPr/>
          <p:nvPr/>
        </p:nvPicPr>
        <p:blipFill>
          <a:blip r:embed="rId2"/>
          <a:stretch/>
        </p:blipFill>
        <p:spPr>
          <a:xfrm>
            <a:off x="5995800" y="945000"/>
            <a:ext cx="2522880" cy="1802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2376000" y="2664000"/>
            <a:ext cx="4319640" cy="102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0" rIns="0" bIns="0"/>
          <a:lstStyle/>
          <a:p>
            <a:pPr>
              <a:lnSpc>
                <a:spcPct val="100000"/>
              </a:lnSpc>
            </a:pPr>
            <a:r>
              <a:rPr lang="en-GB" sz="3600" b="1" strike="noStrike" spc="-1">
                <a:solidFill>
                  <a:srgbClr val="4694B0"/>
                </a:solidFill>
                <a:uFill>
                  <a:solidFill>
                    <a:srgbClr val="FFFFFF"/>
                  </a:solidFill>
                </a:uFill>
                <a:latin typeface="Arial"/>
                <a:ea typeface="新細明體"/>
              </a:rPr>
              <a:t>Thanks</a:t>
            </a:r>
            <a:endParaRPr lang="en-GB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3240000" y="1368000"/>
            <a:ext cx="2375640" cy="1295640"/>
          </a:xfrm>
          <a:prstGeom prst="ellipse">
            <a:avLst/>
          </a:prstGeom>
          <a:solidFill>
            <a:srgbClr val="3C899E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WHAT IS A RIS3?</a:t>
            </a:r>
            <a:endParaRPr lang="en-GB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4032000" y="2808000"/>
            <a:ext cx="719640" cy="1295640"/>
          </a:xfrm>
          <a:custGeom>
            <a:avLst/>
            <a:gdLst/>
            <a:ahLst/>
            <a:cxnLst/>
            <a:rect l="l" t="t" r="r" b="b"/>
            <a:pathLst>
              <a:path w="2002" h="3601">
                <a:moveTo>
                  <a:pt x="500" y="0"/>
                </a:moveTo>
                <a:lnTo>
                  <a:pt x="500" y="2700"/>
                </a:lnTo>
                <a:lnTo>
                  <a:pt x="0" y="2700"/>
                </a:lnTo>
                <a:lnTo>
                  <a:pt x="1000" y="3600"/>
                </a:lnTo>
                <a:lnTo>
                  <a:pt x="2001" y="2700"/>
                </a:lnTo>
                <a:lnTo>
                  <a:pt x="1500" y="2700"/>
                </a:lnTo>
                <a:lnTo>
                  <a:pt x="1500" y="0"/>
                </a:lnTo>
                <a:lnTo>
                  <a:pt x="500" y="0"/>
                </a:lnTo>
              </a:path>
            </a:pathLst>
          </a:custGeom>
          <a:solidFill>
            <a:srgbClr val="99CCCC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stomShape 3"/>
          <p:cNvSpPr/>
          <p:nvPr/>
        </p:nvSpPr>
        <p:spPr>
          <a:xfrm>
            <a:off x="666000" y="2304000"/>
            <a:ext cx="2663640" cy="791640"/>
          </a:xfrm>
          <a:custGeom>
            <a:avLst/>
            <a:gdLst/>
            <a:ahLst/>
            <a:cxnLst/>
            <a:rect l="l" t="t" r="r" b="b"/>
            <a:pathLst>
              <a:path w="7402" h="2202">
                <a:moveTo>
                  <a:pt x="366" y="0"/>
                </a:moveTo>
                <a:cubicBezTo>
                  <a:pt x="183" y="0"/>
                  <a:pt x="0" y="183"/>
                  <a:pt x="0" y="366"/>
                </a:cubicBezTo>
                <a:lnTo>
                  <a:pt x="0" y="1834"/>
                </a:lnTo>
                <a:cubicBezTo>
                  <a:pt x="0" y="2017"/>
                  <a:pt x="183" y="2201"/>
                  <a:pt x="366" y="2201"/>
                </a:cubicBezTo>
                <a:lnTo>
                  <a:pt x="7034" y="2201"/>
                </a:lnTo>
                <a:cubicBezTo>
                  <a:pt x="7217" y="2201"/>
                  <a:pt x="7401" y="2017"/>
                  <a:pt x="7401" y="1834"/>
                </a:cubicBezTo>
                <a:lnTo>
                  <a:pt x="7401" y="366"/>
                </a:lnTo>
                <a:cubicBezTo>
                  <a:pt x="7401" y="183"/>
                  <a:pt x="7217" y="0"/>
                  <a:pt x="7034" y="0"/>
                </a:cubicBezTo>
                <a:lnTo>
                  <a:pt x="366" y="0"/>
                </a:lnTo>
              </a:path>
            </a:pathLst>
          </a:custGeom>
          <a:solidFill>
            <a:srgbClr val="EBF1DE"/>
          </a:solidFill>
          <a:ln>
            <a:noFill/>
          </a:ln>
          <a:effectLst>
            <a:outerShdw dist="75596" dir="106468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ESIF FUNDS 2014-2020: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26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ERDF</a:t>
            </a:r>
            <a:endParaRPr lang="en-GB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4"/>
          <p:cNvSpPr/>
          <p:nvPr/>
        </p:nvSpPr>
        <p:spPr>
          <a:xfrm>
            <a:off x="4968000" y="2376000"/>
            <a:ext cx="2663640" cy="935640"/>
          </a:xfrm>
          <a:custGeom>
            <a:avLst/>
            <a:gdLst/>
            <a:ahLst/>
            <a:cxnLst/>
            <a:rect l="l" t="t" r="r" b="b"/>
            <a:pathLst>
              <a:path w="7402" h="2602">
                <a:moveTo>
                  <a:pt x="433" y="0"/>
                </a:moveTo>
                <a:cubicBezTo>
                  <a:pt x="216" y="0"/>
                  <a:pt x="0" y="216"/>
                  <a:pt x="0" y="433"/>
                </a:cubicBezTo>
                <a:lnTo>
                  <a:pt x="0" y="2167"/>
                </a:lnTo>
                <a:cubicBezTo>
                  <a:pt x="0" y="2384"/>
                  <a:pt x="216" y="2601"/>
                  <a:pt x="433" y="2601"/>
                </a:cubicBezTo>
                <a:lnTo>
                  <a:pt x="6967" y="2601"/>
                </a:lnTo>
                <a:cubicBezTo>
                  <a:pt x="7184" y="2601"/>
                  <a:pt x="7401" y="2384"/>
                  <a:pt x="7401" y="2167"/>
                </a:cubicBezTo>
                <a:lnTo>
                  <a:pt x="7401" y="433"/>
                </a:lnTo>
                <a:cubicBezTo>
                  <a:pt x="7401" y="216"/>
                  <a:pt x="7184" y="0"/>
                  <a:pt x="6967" y="0"/>
                </a:cubicBezTo>
                <a:lnTo>
                  <a:pt x="433" y="0"/>
                </a:lnTo>
              </a:path>
            </a:pathLst>
          </a:custGeom>
          <a:solidFill>
            <a:srgbClr val="EBF1DE"/>
          </a:solidFill>
          <a:ln>
            <a:noFill/>
          </a:ln>
          <a:effectLst>
            <a:outerShdw dist="75596" dir="106468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GB" sz="2200" b="1" u="sng" strike="noStrike" spc="-1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NATIONAL</a:t>
            </a:r>
            <a:r>
              <a:rPr lang="en-GB" sz="1800" b="0" strike="noStrike" spc="-1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/ </a:t>
            </a: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REGIONAL</a:t>
            </a: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COORDINATION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CustomShape 5"/>
          <p:cNvSpPr/>
          <p:nvPr/>
        </p:nvSpPr>
        <p:spPr>
          <a:xfrm>
            <a:off x="3240360" y="1368360"/>
            <a:ext cx="2375640" cy="1295640"/>
          </a:xfrm>
          <a:prstGeom prst="ellipse">
            <a:avLst/>
          </a:prstGeom>
          <a:solidFill>
            <a:srgbClr val="3C899E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WHAT IS A RIS3</a:t>
            </a:r>
            <a:r>
              <a:rPr lang="en-GB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?</a:t>
            </a:r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6"/>
          <p:cNvSpPr/>
          <p:nvPr/>
        </p:nvSpPr>
        <p:spPr>
          <a:xfrm>
            <a:off x="2592000" y="4248000"/>
            <a:ext cx="3599640" cy="1295640"/>
          </a:xfrm>
          <a:prstGeom prst="ellipse">
            <a:avLst/>
          </a:prstGeom>
          <a:solidFill>
            <a:srgbClr val="0066CC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MONITORIA AND EVALUATION APPROACH</a:t>
            </a:r>
            <a:endParaRPr lang="en-GB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7"/>
          <p:cNvSpPr/>
          <p:nvPr/>
        </p:nvSpPr>
        <p:spPr>
          <a:xfrm>
            <a:off x="792000" y="1008000"/>
            <a:ext cx="2447640" cy="719640"/>
          </a:xfrm>
          <a:custGeom>
            <a:avLst/>
            <a:gdLst/>
            <a:ahLst/>
            <a:cxnLst/>
            <a:rect l="l" t="t" r="r" b="b"/>
            <a:pathLst>
              <a:path w="6802" h="2002">
                <a:moveTo>
                  <a:pt x="333" y="0"/>
                </a:moveTo>
                <a:cubicBezTo>
                  <a:pt x="166" y="0"/>
                  <a:pt x="0" y="166"/>
                  <a:pt x="0" y="333"/>
                </a:cubicBezTo>
                <a:lnTo>
                  <a:pt x="0" y="1667"/>
                </a:lnTo>
                <a:cubicBezTo>
                  <a:pt x="0" y="1834"/>
                  <a:pt x="166" y="2001"/>
                  <a:pt x="333" y="2001"/>
                </a:cubicBezTo>
                <a:lnTo>
                  <a:pt x="6467" y="2001"/>
                </a:lnTo>
                <a:cubicBezTo>
                  <a:pt x="6634" y="2001"/>
                  <a:pt x="6801" y="1834"/>
                  <a:pt x="6801" y="1667"/>
                </a:cubicBezTo>
                <a:lnTo>
                  <a:pt x="6801" y="333"/>
                </a:lnTo>
                <a:cubicBezTo>
                  <a:pt x="6801" y="166"/>
                  <a:pt x="6634" y="0"/>
                  <a:pt x="6467" y="0"/>
                </a:cubicBezTo>
                <a:lnTo>
                  <a:pt x="333" y="0"/>
                </a:lnTo>
              </a:path>
            </a:pathLst>
          </a:custGeom>
          <a:solidFill>
            <a:srgbClr val="EBF1DE"/>
          </a:solidFill>
          <a:ln>
            <a:noFill/>
          </a:ln>
          <a:effectLst>
            <a:outerShdw dist="75596" dir="106468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BOTTOM UP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EDP PROCESS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8"/>
          <p:cNvSpPr/>
          <p:nvPr/>
        </p:nvSpPr>
        <p:spPr>
          <a:xfrm>
            <a:off x="6624000" y="3816000"/>
            <a:ext cx="2231640" cy="647640"/>
          </a:xfrm>
          <a:custGeom>
            <a:avLst/>
            <a:gdLst/>
            <a:ahLst/>
            <a:cxnLst/>
            <a:rect l="l" t="t" r="r" b="b"/>
            <a:pathLst>
              <a:path w="6202" h="1801">
                <a:moveTo>
                  <a:pt x="300" y="0"/>
                </a:moveTo>
                <a:cubicBezTo>
                  <a:pt x="150" y="0"/>
                  <a:pt x="0" y="150"/>
                  <a:pt x="0" y="300"/>
                </a:cubicBezTo>
                <a:lnTo>
                  <a:pt x="0" y="1500"/>
                </a:lnTo>
                <a:cubicBezTo>
                  <a:pt x="0" y="1650"/>
                  <a:pt x="150" y="1800"/>
                  <a:pt x="300" y="1800"/>
                </a:cubicBezTo>
                <a:lnTo>
                  <a:pt x="5900" y="1800"/>
                </a:lnTo>
                <a:cubicBezTo>
                  <a:pt x="6050" y="1800"/>
                  <a:pt x="6201" y="1650"/>
                  <a:pt x="6201" y="1500"/>
                </a:cubicBezTo>
                <a:lnTo>
                  <a:pt x="6201" y="300"/>
                </a:lnTo>
                <a:cubicBezTo>
                  <a:pt x="6201" y="150"/>
                  <a:pt x="6050" y="0"/>
                  <a:pt x="5900" y="0"/>
                </a:cubicBezTo>
                <a:lnTo>
                  <a:pt x="300" y="0"/>
                </a:lnTo>
              </a:path>
            </a:pathLst>
          </a:custGeom>
          <a:solidFill>
            <a:srgbClr val="DDDDDD"/>
          </a:solidFill>
          <a:ln>
            <a:noFill/>
          </a:ln>
          <a:effectLst>
            <a:outerShdw dist="75596" dir="106468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POST 2020...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9"/>
          <p:cNvSpPr/>
          <p:nvPr/>
        </p:nvSpPr>
        <p:spPr>
          <a:xfrm>
            <a:off x="5688000" y="864000"/>
            <a:ext cx="3023640" cy="719640"/>
          </a:xfrm>
          <a:custGeom>
            <a:avLst/>
            <a:gdLst/>
            <a:ahLst/>
            <a:cxnLst/>
            <a:rect l="l" t="t" r="r" b="b"/>
            <a:pathLst>
              <a:path w="8401" h="2002">
                <a:moveTo>
                  <a:pt x="333" y="0"/>
                </a:moveTo>
                <a:cubicBezTo>
                  <a:pt x="166" y="0"/>
                  <a:pt x="0" y="166"/>
                  <a:pt x="0" y="333"/>
                </a:cubicBezTo>
                <a:lnTo>
                  <a:pt x="0" y="1667"/>
                </a:lnTo>
                <a:cubicBezTo>
                  <a:pt x="0" y="1834"/>
                  <a:pt x="166" y="2001"/>
                  <a:pt x="333" y="2001"/>
                </a:cubicBezTo>
                <a:lnTo>
                  <a:pt x="8067" y="2001"/>
                </a:lnTo>
                <a:cubicBezTo>
                  <a:pt x="8233" y="2001"/>
                  <a:pt x="8400" y="1834"/>
                  <a:pt x="8400" y="1667"/>
                </a:cubicBezTo>
                <a:lnTo>
                  <a:pt x="8400" y="333"/>
                </a:lnTo>
                <a:cubicBezTo>
                  <a:pt x="8400" y="166"/>
                  <a:pt x="8233" y="0"/>
                  <a:pt x="8067" y="0"/>
                </a:cubicBezTo>
                <a:lnTo>
                  <a:pt x="333" y="0"/>
                </a:lnTo>
              </a:path>
            </a:pathLst>
          </a:custGeom>
          <a:solidFill>
            <a:srgbClr val="EBF1DE"/>
          </a:solidFill>
          <a:ln>
            <a:noFill/>
          </a:ln>
          <a:effectLst>
            <a:outerShdw dist="75596" dir="106468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PRIORITIES: THEMATIC AND INSTRUMENTAL/OPERATIVE 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10"/>
          <p:cNvSpPr/>
          <p:nvPr/>
        </p:nvSpPr>
        <p:spPr>
          <a:xfrm>
            <a:off x="2592000" y="4248000"/>
            <a:ext cx="3599640" cy="1295640"/>
          </a:xfrm>
          <a:prstGeom prst="ellipse">
            <a:avLst/>
          </a:prstGeom>
          <a:solidFill>
            <a:srgbClr val="0066CC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MONITOR. AND EVALUATION APPROACH</a:t>
            </a:r>
            <a:endParaRPr lang="en-GB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11"/>
          <p:cNvSpPr/>
          <p:nvPr/>
        </p:nvSpPr>
        <p:spPr>
          <a:xfrm>
            <a:off x="3024000" y="6048000"/>
            <a:ext cx="2663640" cy="647640"/>
          </a:xfrm>
          <a:custGeom>
            <a:avLst/>
            <a:gdLst/>
            <a:ahLst/>
            <a:cxnLst/>
            <a:rect l="l" t="t" r="r" b="b"/>
            <a:pathLst>
              <a:path w="7402" h="1801">
                <a:moveTo>
                  <a:pt x="300" y="0"/>
                </a:moveTo>
                <a:cubicBezTo>
                  <a:pt x="150" y="0"/>
                  <a:pt x="0" y="150"/>
                  <a:pt x="0" y="300"/>
                </a:cubicBezTo>
                <a:lnTo>
                  <a:pt x="0" y="1500"/>
                </a:lnTo>
                <a:cubicBezTo>
                  <a:pt x="0" y="1650"/>
                  <a:pt x="150" y="1800"/>
                  <a:pt x="300" y="1800"/>
                </a:cubicBezTo>
                <a:lnTo>
                  <a:pt x="7100" y="1800"/>
                </a:lnTo>
                <a:cubicBezTo>
                  <a:pt x="7250" y="1800"/>
                  <a:pt x="7401" y="1650"/>
                  <a:pt x="7401" y="1500"/>
                </a:cubicBezTo>
                <a:lnTo>
                  <a:pt x="7401" y="300"/>
                </a:lnTo>
                <a:cubicBezTo>
                  <a:pt x="7401" y="150"/>
                  <a:pt x="7250" y="0"/>
                  <a:pt x="7100" y="0"/>
                </a:cubicBezTo>
                <a:lnTo>
                  <a:pt x="300" y="0"/>
                </a:lnTo>
              </a:path>
            </a:pathLst>
          </a:custGeom>
          <a:solidFill>
            <a:srgbClr val="DDDDDD"/>
          </a:solidFill>
          <a:ln>
            <a:noFill/>
          </a:ln>
          <a:effectLst>
            <a:outerShdw dist="75596" dir="106468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ANSWERS MONITORING CHALLENGES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12"/>
          <p:cNvSpPr/>
          <p:nvPr/>
        </p:nvSpPr>
        <p:spPr>
          <a:xfrm>
            <a:off x="360000" y="792000"/>
            <a:ext cx="8711640" cy="5111640"/>
          </a:xfrm>
          <a:prstGeom prst="rect">
            <a:avLst/>
          </a:prstGeom>
          <a:noFill/>
          <a:ln w="38160" cap="rnd">
            <a:solidFill>
              <a:srgbClr val="000099"/>
            </a:solidFill>
            <a:custDash>
              <a:ds d="100000" sp="100000"/>
              <a:ds d="100000" sp="100000"/>
              <a:ds d="100000" sp="100000"/>
              <a:ds d="100000" sp="100000"/>
              <a:ds d="100000" sp="100000"/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13"/>
          <p:cNvSpPr/>
          <p:nvPr/>
        </p:nvSpPr>
        <p:spPr>
          <a:xfrm>
            <a:off x="3960000" y="5544000"/>
            <a:ext cx="719640" cy="575640"/>
          </a:xfrm>
          <a:custGeom>
            <a:avLst/>
            <a:gdLst/>
            <a:ahLst/>
            <a:cxnLst/>
            <a:rect l="l" t="t" r="r" b="b"/>
            <a:pathLst>
              <a:path w="2002" h="1601">
                <a:moveTo>
                  <a:pt x="500" y="0"/>
                </a:moveTo>
                <a:lnTo>
                  <a:pt x="500" y="1200"/>
                </a:lnTo>
                <a:lnTo>
                  <a:pt x="0" y="1200"/>
                </a:lnTo>
                <a:lnTo>
                  <a:pt x="1000" y="1600"/>
                </a:lnTo>
                <a:lnTo>
                  <a:pt x="2001" y="1200"/>
                </a:lnTo>
                <a:lnTo>
                  <a:pt x="1500" y="1200"/>
                </a:lnTo>
                <a:lnTo>
                  <a:pt x="1500" y="0"/>
                </a:lnTo>
                <a:lnTo>
                  <a:pt x="500" y="0"/>
                </a:lnTo>
              </a:path>
            </a:pathLst>
          </a:custGeom>
          <a:solidFill>
            <a:srgbClr val="99CCCC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14"/>
          <p:cNvSpPr/>
          <p:nvPr/>
        </p:nvSpPr>
        <p:spPr>
          <a:xfrm>
            <a:off x="5832000" y="6120000"/>
            <a:ext cx="503640" cy="359640"/>
          </a:xfrm>
          <a:custGeom>
            <a:avLst/>
            <a:gdLst/>
            <a:ahLst/>
            <a:cxnLst/>
            <a:rect l="l" t="t" r="r" b="b"/>
            <a:pathLst>
              <a:path w="1401" h="1002">
                <a:moveTo>
                  <a:pt x="0" y="250"/>
                </a:moveTo>
                <a:lnTo>
                  <a:pt x="1050" y="250"/>
                </a:lnTo>
                <a:lnTo>
                  <a:pt x="1050" y="0"/>
                </a:lnTo>
                <a:lnTo>
                  <a:pt x="1400" y="500"/>
                </a:lnTo>
                <a:lnTo>
                  <a:pt x="1050" y="1001"/>
                </a:lnTo>
                <a:lnTo>
                  <a:pt x="1050" y="750"/>
                </a:lnTo>
                <a:lnTo>
                  <a:pt x="0" y="750"/>
                </a:lnTo>
                <a:lnTo>
                  <a:pt x="0" y="250"/>
                </a:lnTo>
              </a:path>
            </a:pathLst>
          </a:custGeom>
          <a:solidFill>
            <a:srgbClr val="99CCCC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15"/>
          <p:cNvSpPr/>
          <p:nvPr/>
        </p:nvSpPr>
        <p:spPr>
          <a:xfrm>
            <a:off x="3240720" y="1368720"/>
            <a:ext cx="2375640" cy="1295640"/>
          </a:xfrm>
          <a:prstGeom prst="ellipse">
            <a:avLst/>
          </a:prstGeom>
          <a:solidFill>
            <a:srgbClr val="3C899E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WHAT IS A RIS3</a:t>
            </a:r>
            <a:r>
              <a:rPr lang="en-GB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?</a:t>
            </a:r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CustomShape 16"/>
          <p:cNvSpPr/>
          <p:nvPr/>
        </p:nvSpPr>
        <p:spPr>
          <a:xfrm>
            <a:off x="6264000" y="5400000"/>
            <a:ext cx="2375640" cy="1439640"/>
          </a:xfrm>
          <a:prstGeom prst="ellipse">
            <a:avLst/>
          </a:prstGeom>
          <a:solidFill>
            <a:srgbClr val="3C899E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RIS3 GALICIA CONCEPT</a:t>
            </a: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CustomShape 17"/>
          <p:cNvSpPr/>
          <p:nvPr/>
        </p:nvSpPr>
        <p:spPr>
          <a:xfrm>
            <a:off x="8568000" y="6120000"/>
            <a:ext cx="503640" cy="359640"/>
          </a:xfrm>
          <a:custGeom>
            <a:avLst/>
            <a:gdLst/>
            <a:ahLst/>
            <a:cxnLst/>
            <a:rect l="l" t="t" r="r" b="b"/>
            <a:pathLst>
              <a:path w="1401" h="1002">
                <a:moveTo>
                  <a:pt x="0" y="250"/>
                </a:moveTo>
                <a:lnTo>
                  <a:pt x="1050" y="250"/>
                </a:lnTo>
                <a:lnTo>
                  <a:pt x="1050" y="0"/>
                </a:lnTo>
                <a:lnTo>
                  <a:pt x="1400" y="500"/>
                </a:lnTo>
                <a:lnTo>
                  <a:pt x="1050" y="1001"/>
                </a:lnTo>
                <a:lnTo>
                  <a:pt x="1050" y="750"/>
                </a:lnTo>
                <a:lnTo>
                  <a:pt x="0" y="750"/>
                </a:lnTo>
                <a:lnTo>
                  <a:pt x="0" y="250"/>
                </a:lnTo>
              </a:path>
            </a:pathLst>
          </a:custGeom>
          <a:solidFill>
            <a:srgbClr val="99CCCC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18"/>
          <p:cNvSpPr/>
          <p:nvPr/>
        </p:nvSpPr>
        <p:spPr>
          <a:xfrm>
            <a:off x="936000" y="3456000"/>
            <a:ext cx="2663640" cy="791640"/>
          </a:xfrm>
          <a:custGeom>
            <a:avLst/>
            <a:gdLst/>
            <a:ahLst/>
            <a:cxnLst/>
            <a:rect l="l" t="t" r="r" b="b"/>
            <a:pathLst>
              <a:path w="7402" h="2202">
                <a:moveTo>
                  <a:pt x="366" y="0"/>
                </a:moveTo>
                <a:cubicBezTo>
                  <a:pt x="183" y="0"/>
                  <a:pt x="0" y="183"/>
                  <a:pt x="0" y="366"/>
                </a:cubicBezTo>
                <a:lnTo>
                  <a:pt x="0" y="1834"/>
                </a:lnTo>
                <a:cubicBezTo>
                  <a:pt x="0" y="2017"/>
                  <a:pt x="183" y="2201"/>
                  <a:pt x="366" y="2201"/>
                </a:cubicBezTo>
                <a:lnTo>
                  <a:pt x="7034" y="2201"/>
                </a:lnTo>
                <a:cubicBezTo>
                  <a:pt x="7217" y="2201"/>
                  <a:pt x="7401" y="2017"/>
                  <a:pt x="7401" y="1834"/>
                </a:cubicBezTo>
                <a:lnTo>
                  <a:pt x="7401" y="366"/>
                </a:lnTo>
                <a:cubicBezTo>
                  <a:pt x="7401" y="183"/>
                  <a:pt x="7217" y="0"/>
                  <a:pt x="7034" y="0"/>
                </a:cubicBezTo>
                <a:lnTo>
                  <a:pt x="366" y="0"/>
                </a:lnTo>
              </a:path>
            </a:pathLst>
          </a:custGeom>
          <a:solidFill>
            <a:srgbClr val="EBF1DE"/>
          </a:solidFill>
          <a:ln>
            <a:noFill/>
          </a:ln>
          <a:effectLst>
            <a:outerShdw dist="75596" dir="106468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WHAT IS INNOVATION?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" name="Table 1"/>
          <p:cNvGraphicFramePr/>
          <p:nvPr/>
        </p:nvGraphicFramePr>
        <p:xfrm>
          <a:off x="186480" y="3766680"/>
          <a:ext cx="8747640" cy="2817720"/>
        </p:xfrm>
        <a:graphic>
          <a:graphicData uri="http://schemas.openxmlformats.org/drawingml/2006/table">
            <a:tbl>
              <a:tblPr/>
              <a:tblGrid>
                <a:gridCol w="6208200"/>
                <a:gridCol w="2539800"/>
              </a:tblGrid>
              <a:tr h="325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宋体"/>
                        </a:rPr>
                        <a:t>GSP</a:t>
                      </a:r>
                      <a:endParaRPr lang="en-GB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2A5868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宋体"/>
                        </a:rPr>
                        <a:t>RIS3</a:t>
                      </a:r>
                      <a:endParaRPr lang="en-GB" sz="16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2A5868">
                        <a:alpha val="75000"/>
                      </a:srgbClr>
                    </a:solidFill>
                  </a:tcPr>
                </a:tc>
              </a:tr>
              <a:tr h="793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strike="noStrike" spc="-1">
                          <a:solidFill>
                            <a:srgbClr val="39839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新細明體"/>
                        </a:rPr>
                        <a:t>Axis 1</a:t>
                      </a:r>
                      <a:r>
                        <a:rPr lang="en-GB" sz="1200" b="1" strike="noStrike" spc="-1">
                          <a:solidFill>
                            <a:srgbClr val="39839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宋体"/>
                        </a:rPr>
                        <a:t>. </a:t>
                      </a:r>
                      <a:r>
                        <a:rPr lang="en-GB" sz="12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宋体"/>
                        </a:rPr>
                        <a:t>Employability and smart growth</a:t>
                      </a:r>
                      <a:endParaRPr lang="en-GB" sz="1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strike="noStrike" spc="-1">
                          <a:solidFill>
                            <a:srgbClr val="39839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新細明體"/>
                        </a:rPr>
                        <a:t>Action priority 1.1</a:t>
                      </a:r>
                      <a:r>
                        <a:rPr lang="en-GB" sz="1200" b="1" strike="noStrike" spc="-1">
                          <a:solidFill>
                            <a:srgbClr val="39839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宋体"/>
                        </a:rPr>
                        <a:t>: </a:t>
                      </a:r>
                      <a:r>
                        <a:rPr lang="en-GB" sz="12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宋体"/>
                        </a:rPr>
                        <a:t>Enhancing the consolidation investment policies linked to R+D+i. Integrating Galicia in the virtuous circle of innovation for growth</a:t>
                      </a:r>
                      <a:endParaRPr lang="en-GB" sz="1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0CAD9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strike="noStrike" spc="-1">
                          <a:solidFill>
                            <a:srgbClr val="398397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新細明體"/>
                        </a:rPr>
                        <a:t>Smart Spec Strategy:</a:t>
                      </a:r>
                      <a:endParaRPr lang="en-GB" sz="1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宋体"/>
                        </a:rPr>
                        <a:t>Smart, sustainable and integrating growth</a:t>
                      </a:r>
                      <a:endParaRPr lang="en-GB" sz="1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0CAD9">
                        <a:alpha val="60000"/>
                      </a:srgbClr>
                    </a:solidFill>
                  </a:tcPr>
                </a:tc>
              </a:tr>
              <a:tr h="280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3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新細明體"/>
                        </a:rPr>
                        <a:t>SO.1.1.01 Promoting</a:t>
                      </a:r>
                      <a:r>
                        <a:rPr lang="en-GB" sz="13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宋体"/>
                        </a:rPr>
                        <a:t> R+D+i by:</a:t>
                      </a:r>
                      <a:endParaRPr lang="en-GB" sz="13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3D8199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3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新細明體"/>
                        </a:rPr>
                        <a:t>Programmes:</a:t>
                      </a:r>
                      <a:endParaRPr lang="en-GB" sz="13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3D8199">
                        <a:alpha val="75000"/>
                      </a:srgbClr>
                    </a:solidFill>
                  </a:tcPr>
                </a:tc>
              </a:tr>
              <a:tr h="267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宋体"/>
                        </a:rPr>
                        <a:t>Enhancing innovation in SMEs</a:t>
                      </a:r>
                      <a:endParaRPr lang="en-GB" sz="1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0CAD9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宋体"/>
                        </a:rPr>
                        <a:t>Sme Innovate</a:t>
                      </a:r>
                      <a:endParaRPr lang="en-GB" sz="1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0CAD9">
                        <a:alpha val="60000"/>
                      </a:srgbClr>
                    </a:solidFill>
                  </a:tcPr>
                </a:tc>
              </a:tr>
              <a:tr h="442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宋体"/>
                        </a:rPr>
                        <a:t>Mobilizing and attraction of private capital for Galician innovation processes</a:t>
                      </a:r>
                      <a:endParaRPr lang="en-GB" sz="1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0CAD9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宋体"/>
                        </a:rPr>
                        <a:t>Innovate in Galicia</a:t>
                      </a:r>
                      <a:endParaRPr lang="en-GB" sz="1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0CAD9">
                        <a:alpha val="60000"/>
                      </a:srgbClr>
                    </a:solidFill>
                  </a:tcPr>
                </a:tc>
              </a:tr>
              <a:tr h="442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宋体"/>
                        </a:rPr>
                        <a:t>Promoting the transfer of research-based knowledge to the market</a:t>
                      </a:r>
                      <a:endParaRPr lang="en-GB" sz="1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0CAD9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宋体"/>
                        </a:rPr>
                        <a:t>Galicia Transfers</a:t>
                      </a:r>
                      <a:endParaRPr lang="en-GB" sz="1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GB" sz="1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0CAD9">
                        <a:alpha val="60000"/>
                      </a:srgbClr>
                    </a:solidFill>
                  </a:tcPr>
                </a:tc>
              </a:tr>
              <a:tr h="267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宋体"/>
                        </a:rPr>
                        <a:t>Supporting entrepreneurship discovery in all areas</a:t>
                      </a:r>
                      <a:endParaRPr lang="en-GB" sz="1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A0CAD9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2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宋体"/>
                        </a:rPr>
                        <a:t>Innovative entrepreneurship</a:t>
                      </a:r>
                      <a:endParaRPr lang="en-GB" sz="12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A0CAD9">
                        <a:alpha val="6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38" name="CustomShape 2"/>
          <p:cNvSpPr/>
          <p:nvPr/>
        </p:nvSpPr>
        <p:spPr>
          <a:xfrm>
            <a:off x="216000" y="1199160"/>
            <a:ext cx="8855640" cy="63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3200" b="1" strike="noStrike" spc="-1">
                <a:solidFill>
                  <a:srgbClr val="4694B0"/>
                </a:solidFill>
                <a:uFill>
                  <a:solidFill>
                    <a:srgbClr val="FFFFFF"/>
                  </a:solidFill>
                </a:uFill>
                <a:latin typeface="Arial"/>
                <a:ea typeface="新細明體"/>
              </a:rPr>
              <a:t> </a:t>
            </a:r>
            <a:r>
              <a:rPr lang="en-GB" sz="2800" b="1" strike="noStrike" spc="-1">
                <a:solidFill>
                  <a:srgbClr val="4694B0"/>
                </a:solidFill>
                <a:uFill>
                  <a:solidFill>
                    <a:srgbClr val="FFFFFF"/>
                  </a:solidFill>
                </a:uFill>
                <a:latin typeface="Arial"/>
                <a:ea typeface="新細明體"/>
              </a:rPr>
              <a:t>RIS3 = Galicia Innovation Strategy </a:t>
            </a:r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3"/>
          <p:cNvSpPr/>
          <p:nvPr/>
        </p:nvSpPr>
        <p:spPr>
          <a:xfrm>
            <a:off x="504000" y="1700280"/>
            <a:ext cx="2013120" cy="1436400"/>
          </a:xfrm>
          <a:prstGeom prst="ellipse">
            <a:avLst/>
          </a:prstGeom>
          <a:solidFill>
            <a:srgbClr val="3C899E"/>
          </a:solidFill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4"/>
          <p:cNvSpPr/>
          <p:nvPr/>
        </p:nvSpPr>
        <p:spPr>
          <a:xfrm>
            <a:off x="578880" y="1964160"/>
            <a:ext cx="1857960" cy="93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3040" tIns="23040" rIns="23040" bIns="23040" anchor="ctr"/>
          <a:lstStyle/>
          <a:p>
            <a:pPr algn="ctr">
              <a:lnSpc>
                <a:spcPct val="90000"/>
              </a:lnSpc>
            </a:pPr>
            <a:r>
              <a:rPr lang="en-GB" sz="1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Public support to </a:t>
            </a:r>
            <a:r>
              <a:rPr lang="en-GB"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efficient R+D+i </a:t>
            </a:r>
            <a:r>
              <a:rPr lang="en-GB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as </a:t>
            </a:r>
            <a:r>
              <a:rPr lang="en-GB" sz="1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 engine for</a:t>
            </a:r>
            <a:r>
              <a:rPr lang="en-GB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GB" sz="17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growth</a:t>
            </a:r>
            <a:endParaRPr lang="en-GB" sz="1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5"/>
          <p:cNvSpPr/>
          <p:nvPr/>
        </p:nvSpPr>
        <p:spPr>
          <a:xfrm>
            <a:off x="3587760" y="1980000"/>
            <a:ext cx="5481360" cy="1166760"/>
          </a:xfrm>
          <a:prstGeom prst="roundRect">
            <a:avLst>
              <a:gd name="adj" fmla="val 16667"/>
            </a:avLst>
          </a:prstGeom>
          <a:solidFill>
            <a:srgbClr val="FFFFFF">
              <a:alpha val="90000"/>
            </a:srgbClr>
          </a:solidFill>
          <a:ln w="25560">
            <a:solidFill>
              <a:srgbClr val="A0CAD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CustomShape 6"/>
          <p:cNvSpPr/>
          <p:nvPr/>
        </p:nvSpPr>
        <p:spPr>
          <a:xfrm>
            <a:off x="3673800" y="2045880"/>
            <a:ext cx="5309640" cy="121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6320" tIns="76320" rIns="76320" bIns="76320"/>
          <a:lstStyle/>
          <a:p>
            <a:pPr marL="216000" indent="-213120">
              <a:lnSpc>
                <a:spcPct val="9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4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Thematic and instrumental concentration of resources (specialization)</a:t>
            </a:r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3120">
              <a:lnSpc>
                <a:spcPct val="9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4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Result-oriented support instruments</a:t>
            </a:r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3120">
              <a:lnSpc>
                <a:spcPct val="9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4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Instruments coordinated with other public support items</a:t>
            </a:r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7"/>
          <p:cNvSpPr/>
          <p:nvPr/>
        </p:nvSpPr>
        <p:spPr>
          <a:xfrm rot="16200000">
            <a:off x="2843640" y="1802520"/>
            <a:ext cx="466200" cy="10407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6A6A6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8"/>
          <p:cNvSpPr/>
          <p:nvPr/>
        </p:nvSpPr>
        <p:spPr>
          <a:xfrm>
            <a:off x="574200" y="3259800"/>
            <a:ext cx="3052080" cy="446040"/>
          </a:xfrm>
          <a:prstGeom prst="roundRect">
            <a:avLst>
              <a:gd name="adj" fmla="val 16667"/>
            </a:avLst>
          </a:prstGeom>
          <a:solidFill>
            <a:srgbClr val="FFFFFF">
              <a:alpha val="90000"/>
            </a:srgbClr>
          </a:solidFill>
          <a:ln w="25560">
            <a:solidFill>
              <a:srgbClr val="A0CAD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9"/>
          <p:cNvSpPr/>
          <p:nvPr/>
        </p:nvSpPr>
        <p:spPr>
          <a:xfrm>
            <a:off x="589320" y="3299040"/>
            <a:ext cx="2994120" cy="40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6320" tIns="76320" rIns="76320" bIns="76320"/>
          <a:lstStyle/>
          <a:p>
            <a:pPr>
              <a:lnSpc>
                <a:spcPct val="90000"/>
              </a:lnSpc>
            </a:pPr>
            <a:r>
              <a:rPr lang="en-GB" sz="2000" b="1" strike="noStrike" spc="-1">
                <a:solidFill>
                  <a:srgbClr val="4272AA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Objetives GSP – RIS3</a:t>
            </a:r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10"/>
          <p:cNvSpPr/>
          <p:nvPr/>
        </p:nvSpPr>
        <p:spPr>
          <a:xfrm flipV="1">
            <a:off x="2581920" y="2603520"/>
            <a:ext cx="943200" cy="501120"/>
          </a:xfrm>
          <a:prstGeom prst="bentUpArrow">
            <a:avLst>
              <a:gd name="adj1" fmla="val 43698"/>
              <a:gd name="adj2" fmla="val 50000"/>
              <a:gd name="adj3" fmla="val 43698"/>
            </a:avLst>
          </a:prstGeom>
          <a:solidFill>
            <a:srgbClr val="A6A6A6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11"/>
          <p:cNvSpPr/>
          <p:nvPr/>
        </p:nvSpPr>
        <p:spPr>
          <a:xfrm>
            <a:off x="5544000" y="3420000"/>
            <a:ext cx="1655640" cy="50364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REPORT COHERENCE RIS3</a:t>
            </a:r>
            <a:endParaRPr lang="en-GB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CustomShape 12"/>
          <p:cNvSpPr/>
          <p:nvPr/>
        </p:nvSpPr>
        <p:spPr>
          <a:xfrm>
            <a:off x="-896400" y="743760"/>
            <a:ext cx="6656040" cy="55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0" rIns="0" bIns="0"/>
          <a:lstStyle/>
          <a:p>
            <a:pPr algn="ctr">
              <a:lnSpc>
                <a:spcPct val="100000"/>
              </a:lnSpc>
            </a:pPr>
            <a:r>
              <a:rPr lang="en-GB" sz="3200" b="1" strike="noStrike" spc="-1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"/>
                <a:ea typeface="新細明體"/>
              </a:rPr>
              <a:t>1. RIS3 Galicia concept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4"/>
          <p:cNvPicPr/>
          <p:nvPr/>
        </p:nvPicPr>
        <p:blipFill>
          <a:blip r:embed="rId2"/>
          <a:srcRect t="1517"/>
          <a:stretch/>
        </p:blipFill>
        <p:spPr>
          <a:xfrm>
            <a:off x="1152000" y="1653840"/>
            <a:ext cx="6604920" cy="3997800"/>
          </a:xfrm>
          <a:prstGeom prst="rect">
            <a:avLst/>
          </a:prstGeom>
          <a:ln>
            <a:noFill/>
          </a:ln>
        </p:spPr>
      </p:pic>
      <p:pic>
        <p:nvPicPr>
          <p:cNvPr id="150" name="Picture 5"/>
          <p:cNvPicPr/>
          <p:nvPr/>
        </p:nvPicPr>
        <p:blipFill>
          <a:blip r:embed="rId3"/>
          <a:stretch/>
        </p:blipFill>
        <p:spPr>
          <a:xfrm>
            <a:off x="7603920" y="5045400"/>
            <a:ext cx="675720" cy="318240"/>
          </a:xfrm>
          <a:prstGeom prst="rect">
            <a:avLst/>
          </a:prstGeom>
          <a:ln>
            <a:noFill/>
          </a:ln>
        </p:spPr>
      </p:pic>
      <p:sp>
        <p:nvSpPr>
          <p:cNvPr id="151" name="CustomShape 1"/>
          <p:cNvSpPr/>
          <p:nvPr/>
        </p:nvSpPr>
        <p:spPr>
          <a:xfrm>
            <a:off x="720000" y="5652000"/>
            <a:ext cx="770508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2000" b="1" strike="noStrike" spc="-1">
                <a:solidFill>
                  <a:srgbClr val="003399"/>
                </a:solidFill>
                <a:uFill>
                  <a:solidFill>
                    <a:srgbClr val="FFFFFF"/>
                  </a:solidFill>
                </a:uFill>
                <a:latin typeface="Calibri"/>
                <a:ea typeface="MS PGothic"/>
              </a:rPr>
              <a:t>SYSTEMATIC AND CROSS APPROACH OF R+D+i ACROSS THE DIFFERENT THEMATIC OBJECTIVES OF ESI FUNDS 2014-2020</a:t>
            </a:r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4248000" y="6352200"/>
            <a:ext cx="575640" cy="431640"/>
          </a:xfrm>
          <a:custGeom>
            <a:avLst/>
            <a:gdLst/>
            <a:ahLst/>
            <a:cxnLst/>
            <a:rect l="l" t="t" r="r" b="b"/>
            <a:pathLst>
              <a:path w="1601" h="1202">
                <a:moveTo>
                  <a:pt x="400" y="0"/>
                </a:moveTo>
                <a:lnTo>
                  <a:pt x="400" y="900"/>
                </a:lnTo>
                <a:lnTo>
                  <a:pt x="0" y="900"/>
                </a:lnTo>
                <a:lnTo>
                  <a:pt x="800" y="1201"/>
                </a:lnTo>
                <a:lnTo>
                  <a:pt x="1600" y="900"/>
                </a:lnTo>
                <a:lnTo>
                  <a:pt x="1200" y="900"/>
                </a:lnTo>
                <a:lnTo>
                  <a:pt x="1200" y="0"/>
                </a:lnTo>
                <a:lnTo>
                  <a:pt x="400" y="0"/>
                </a:lnTo>
              </a:path>
            </a:pathLst>
          </a:custGeom>
          <a:solidFill>
            <a:srgbClr val="99CCCC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CustomShape 3"/>
          <p:cNvSpPr/>
          <p:nvPr/>
        </p:nvSpPr>
        <p:spPr>
          <a:xfrm>
            <a:off x="-464400" y="815760"/>
            <a:ext cx="6656040" cy="55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0" rIns="0" bIns="0"/>
          <a:lstStyle/>
          <a:p>
            <a:pPr algn="ctr">
              <a:lnSpc>
                <a:spcPct val="100000"/>
              </a:lnSpc>
            </a:pPr>
            <a:r>
              <a:rPr lang="en-GB" sz="3200" b="1" strike="noStrike" spc="-1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"/>
                <a:ea typeface="新細明體"/>
              </a:rPr>
              <a:t>1. RIS3 Galicia concept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207000" y="1116000"/>
            <a:ext cx="8790120" cy="193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2157480" y="524160"/>
            <a:ext cx="4888080" cy="49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CustomShape 3"/>
          <p:cNvSpPr/>
          <p:nvPr/>
        </p:nvSpPr>
        <p:spPr>
          <a:xfrm>
            <a:off x="288000" y="1008000"/>
            <a:ext cx="7916760" cy="4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CustomShape 4"/>
          <p:cNvSpPr/>
          <p:nvPr/>
        </p:nvSpPr>
        <p:spPr>
          <a:xfrm>
            <a:off x="36000" y="1379160"/>
            <a:ext cx="9431640" cy="63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2800" b="1" strike="noStrike" spc="-1">
                <a:solidFill>
                  <a:srgbClr val="4694B0"/>
                </a:solidFill>
                <a:uFill>
                  <a:solidFill>
                    <a:srgbClr val="FFFFFF"/>
                  </a:solidFill>
                </a:uFill>
                <a:latin typeface="Arial"/>
                <a:ea typeface="新細明體"/>
              </a:rPr>
              <a:t>RIS3 = R+D+i as a tool for competitiveness</a:t>
            </a:r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CustomShape 5"/>
          <p:cNvSpPr/>
          <p:nvPr/>
        </p:nvSpPr>
        <p:spPr>
          <a:xfrm>
            <a:off x="-864000" y="864000"/>
            <a:ext cx="6656040" cy="55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0" rIns="0" bIns="0"/>
          <a:lstStyle/>
          <a:p>
            <a:pPr algn="ctr">
              <a:lnSpc>
                <a:spcPct val="100000"/>
              </a:lnSpc>
            </a:pPr>
            <a:r>
              <a:rPr lang="en-GB" sz="3200" b="1" strike="noStrike" spc="-1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"/>
                <a:ea typeface="新細明體"/>
              </a:rPr>
              <a:t>1. RIS3 Galicia concept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CustomShape 6"/>
          <p:cNvSpPr/>
          <p:nvPr/>
        </p:nvSpPr>
        <p:spPr>
          <a:xfrm>
            <a:off x="144000" y="2088000"/>
            <a:ext cx="3383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0" rIns="0" bIns="0"/>
          <a:lstStyle/>
          <a:p>
            <a:r>
              <a:rPr lang="en-GB" sz="1800" b="1" strike="noStrike" spc="-1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latin typeface="Arial"/>
                <a:ea typeface="新細明體"/>
              </a:rPr>
              <a:t>Instrumental specialisation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7"/>
          <p:cNvSpPr/>
          <p:nvPr/>
        </p:nvSpPr>
        <p:spPr>
          <a:xfrm>
            <a:off x="413640" y="2937960"/>
            <a:ext cx="1942920" cy="1943280"/>
          </a:xfrm>
          <a:prstGeom prst="ellipse">
            <a:avLst/>
          </a:prstGeom>
          <a:solidFill>
            <a:srgbClr val="2C5D98"/>
          </a:solidFill>
          <a:ln w="12600">
            <a:solidFill>
              <a:srgbClr val="2C5D9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8"/>
          <p:cNvSpPr/>
          <p:nvPr/>
        </p:nvSpPr>
        <p:spPr>
          <a:xfrm>
            <a:off x="629640" y="3441240"/>
            <a:ext cx="1584000" cy="824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C5D9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Innovative </a:t>
            </a:r>
            <a:endParaRPr lang="en-GB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SMEs to be competitive</a:t>
            </a:r>
            <a:endParaRPr lang="en-GB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9"/>
          <p:cNvSpPr/>
          <p:nvPr/>
        </p:nvSpPr>
        <p:spPr>
          <a:xfrm>
            <a:off x="2429640" y="2930040"/>
            <a:ext cx="1943280" cy="1943280"/>
          </a:xfrm>
          <a:prstGeom prst="ellipse">
            <a:avLst/>
          </a:prstGeom>
          <a:solidFill>
            <a:srgbClr val="2C5D98"/>
          </a:solidFill>
          <a:ln w="12600">
            <a:solidFill>
              <a:srgbClr val="2C5D9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10"/>
          <p:cNvSpPr/>
          <p:nvPr/>
        </p:nvSpPr>
        <p:spPr>
          <a:xfrm>
            <a:off x="2716920" y="3369960"/>
            <a:ext cx="1489320" cy="1067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C5D9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Public investment to attract private investment</a:t>
            </a:r>
            <a:endParaRPr lang="en-GB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11"/>
          <p:cNvSpPr/>
          <p:nvPr/>
        </p:nvSpPr>
        <p:spPr>
          <a:xfrm>
            <a:off x="4523760" y="2890440"/>
            <a:ext cx="1942920" cy="1942920"/>
          </a:xfrm>
          <a:prstGeom prst="ellipse">
            <a:avLst/>
          </a:prstGeom>
          <a:solidFill>
            <a:srgbClr val="2C5D98"/>
          </a:solidFill>
          <a:ln w="12600">
            <a:solidFill>
              <a:srgbClr val="2C5D9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12"/>
          <p:cNvSpPr/>
          <p:nvPr/>
        </p:nvSpPr>
        <p:spPr>
          <a:xfrm>
            <a:off x="4877640" y="3369960"/>
            <a:ext cx="1295280" cy="1067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C5D9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Promote the transfer of research to market</a:t>
            </a:r>
            <a:endParaRPr lang="en-GB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CustomShape 13"/>
          <p:cNvSpPr/>
          <p:nvPr/>
        </p:nvSpPr>
        <p:spPr>
          <a:xfrm>
            <a:off x="6606360" y="2888640"/>
            <a:ext cx="1943280" cy="1943280"/>
          </a:xfrm>
          <a:prstGeom prst="ellipse">
            <a:avLst/>
          </a:prstGeom>
          <a:solidFill>
            <a:srgbClr val="2C5D98"/>
          </a:solidFill>
          <a:ln w="12600">
            <a:solidFill>
              <a:srgbClr val="2C5D9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CustomShape 14"/>
          <p:cNvSpPr/>
          <p:nvPr/>
        </p:nvSpPr>
        <p:spPr>
          <a:xfrm>
            <a:off x="6827040" y="3337920"/>
            <a:ext cx="1584360" cy="1067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C5D9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Opportunities for research and entrepreneurial talent</a:t>
            </a:r>
            <a:endParaRPr lang="en-GB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15"/>
          <p:cNvSpPr/>
          <p:nvPr/>
        </p:nvSpPr>
        <p:spPr>
          <a:xfrm>
            <a:off x="486720" y="2793600"/>
            <a:ext cx="576000" cy="503280"/>
          </a:xfrm>
          <a:prstGeom prst="ellipse">
            <a:avLst/>
          </a:prstGeom>
          <a:solidFill>
            <a:srgbClr val="666666"/>
          </a:solidFill>
          <a:ln w="38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CustomShape 16"/>
          <p:cNvSpPr/>
          <p:nvPr/>
        </p:nvSpPr>
        <p:spPr>
          <a:xfrm>
            <a:off x="2532960" y="2856960"/>
            <a:ext cx="576360" cy="505080"/>
          </a:xfrm>
          <a:prstGeom prst="ellipse">
            <a:avLst/>
          </a:prstGeom>
          <a:solidFill>
            <a:srgbClr val="00B050"/>
          </a:solidFill>
          <a:ln w="38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CustomShape 17"/>
          <p:cNvSpPr/>
          <p:nvPr/>
        </p:nvSpPr>
        <p:spPr>
          <a:xfrm>
            <a:off x="4590360" y="2915640"/>
            <a:ext cx="576360" cy="503280"/>
          </a:xfrm>
          <a:prstGeom prst="ellipse">
            <a:avLst/>
          </a:prstGeom>
          <a:solidFill>
            <a:srgbClr val="000000"/>
          </a:solidFill>
          <a:ln w="38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18"/>
          <p:cNvSpPr/>
          <p:nvPr/>
        </p:nvSpPr>
        <p:spPr>
          <a:xfrm>
            <a:off x="6606360" y="2888640"/>
            <a:ext cx="576360" cy="505080"/>
          </a:xfrm>
          <a:prstGeom prst="ellipse">
            <a:avLst/>
          </a:prstGeom>
          <a:solidFill>
            <a:srgbClr val="C00000"/>
          </a:solidFill>
          <a:ln w="38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2" name="Imagen 171"/>
          <p:cNvPicPr/>
          <p:nvPr/>
        </p:nvPicPr>
        <p:blipFill>
          <a:blip r:embed="rId2"/>
          <a:stretch/>
        </p:blipFill>
        <p:spPr>
          <a:xfrm>
            <a:off x="1061280" y="4377960"/>
            <a:ext cx="1379520" cy="1355760"/>
          </a:xfrm>
          <a:prstGeom prst="rect">
            <a:avLst/>
          </a:prstGeom>
          <a:ln>
            <a:noFill/>
          </a:ln>
        </p:spPr>
      </p:pic>
      <p:sp>
        <p:nvSpPr>
          <p:cNvPr id="173" name="CustomShape 19"/>
          <p:cNvSpPr/>
          <p:nvPr/>
        </p:nvSpPr>
        <p:spPr>
          <a:xfrm>
            <a:off x="1134360" y="4398480"/>
            <a:ext cx="990720" cy="969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s-ES" sz="1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INNOVA SMEs</a:t>
            </a:r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4" name="Imagen 173"/>
          <p:cNvPicPr/>
          <p:nvPr/>
        </p:nvPicPr>
        <p:blipFill>
          <a:blip r:embed="rId3"/>
          <a:stretch/>
        </p:blipFill>
        <p:spPr>
          <a:xfrm>
            <a:off x="3250440" y="4379400"/>
            <a:ext cx="1397160" cy="1371600"/>
          </a:xfrm>
          <a:prstGeom prst="rect">
            <a:avLst/>
          </a:prstGeom>
          <a:ln>
            <a:noFill/>
          </a:ln>
        </p:spPr>
      </p:pic>
      <p:sp>
        <p:nvSpPr>
          <p:cNvPr id="175" name="CustomShape 20"/>
          <p:cNvSpPr/>
          <p:nvPr/>
        </p:nvSpPr>
        <p:spPr>
          <a:xfrm>
            <a:off x="3385440" y="4538160"/>
            <a:ext cx="887400" cy="862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s-ES" sz="1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INNOVA IN GALICIA</a:t>
            </a:r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6" name="Imagen 175"/>
          <p:cNvPicPr/>
          <p:nvPr/>
        </p:nvPicPr>
        <p:blipFill>
          <a:blip r:embed="rId4"/>
          <a:stretch/>
        </p:blipFill>
        <p:spPr>
          <a:xfrm>
            <a:off x="5382360" y="4304880"/>
            <a:ext cx="1422360" cy="1407960"/>
          </a:xfrm>
          <a:prstGeom prst="rect">
            <a:avLst/>
          </a:prstGeom>
          <a:ln>
            <a:noFill/>
          </a:ln>
        </p:spPr>
      </p:pic>
      <p:sp>
        <p:nvSpPr>
          <p:cNvPr id="177" name="CustomShape 21"/>
          <p:cNvSpPr/>
          <p:nvPr/>
        </p:nvSpPr>
        <p:spPr>
          <a:xfrm>
            <a:off x="5579280" y="4496760"/>
            <a:ext cx="784440" cy="770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22"/>
          <p:cNvSpPr/>
          <p:nvPr/>
        </p:nvSpPr>
        <p:spPr>
          <a:xfrm>
            <a:off x="5303160" y="4598640"/>
            <a:ext cx="1414440" cy="733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s-ES" sz="1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GALICIA TRANSFERS</a:t>
            </a:r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9" name="Imagen 178"/>
          <p:cNvPicPr/>
          <p:nvPr/>
        </p:nvPicPr>
        <p:blipFill>
          <a:blip r:embed="rId5"/>
          <a:stretch/>
        </p:blipFill>
        <p:spPr>
          <a:xfrm>
            <a:off x="7575120" y="4224600"/>
            <a:ext cx="1546200" cy="1415880"/>
          </a:xfrm>
          <a:prstGeom prst="rect">
            <a:avLst/>
          </a:prstGeom>
          <a:ln>
            <a:noFill/>
          </a:ln>
        </p:spPr>
      </p:pic>
      <p:sp>
        <p:nvSpPr>
          <p:cNvPr id="180" name="CustomShape 23"/>
          <p:cNvSpPr/>
          <p:nvPr/>
        </p:nvSpPr>
        <p:spPr>
          <a:xfrm>
            <a:off x="7525440" y="4561560"/>
            <a:ext cx="1380240" cy="641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s-ES" sz="1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INNOVATIVE</a:t>
            </a:r>
            <a:r>
              <a:rPr lang="es-ES" sz="11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en-GB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1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ENTREPRENEURSHIP</a:t>
            </a:r>
            <a:endParaRPr lang="en-GB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GB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CustomShape 24"/>
          <p:cNvSpPr/>
          <p:nvPr/>
        </p:nvSpPr>
        <p:spPr>
          <a:xfrm>
            <a:off x="3277080" y="6093000"/>
            <a:ext cx="2233440" cy="647640"/>
          </a:xfrm>
          <a:custGeom>
            <a:avLst/>
            <a:gdLst/>
            <a:ahLst/>
            <a:cxnLst/>
            <a:rect l="0" t="0" r="r" b="b"/>
            <a:pathLst>
              <a:path w="6206" h="1801">
                <a:moveTo>
                  <a:pt x="300" y="0"/>
                </a:moveTo>
                <a:cubicBezTo>
                  <a:pt x="150" y="0"/>
                  <a:pt x="0" y="150"/>
                  <a:pt x="0" y="300"/>
                </a:cubicBezTo>
                <a:lnTo>
                  <a:pt x="0" y="1500"/>
                </a:lnTo>
                <a:cubicBezTo>
                  <a:pt x="0" y="1650"/>
                  <a:pt x="150" y="1800"/>
                  <a:pt x="300" y="1800"/>
                </a:cubicBezTo>
                <a:lnTo>
                  <a:pt x="5905" y="1800"/>
                </a:lnTo>
                <a:cubicBezTo>
                  <a:pt x="6055" y="1800"/>
                  <a:pt x="6205" y="1650"/>
                  <a:pt x="6205" y="1500"/>
                </a:cubicBezTo>
                <a:lnTo>
                  <a:pt x="6205" y="300"/>
                </a:lnTo>
                <a:cubicBezTo>
                  <a:pt x="6205" y="150"/>
                  <a:pt x="6055" y="0"/>
                  <a:pt x="5905" y="0"/>
                </a:cubicBezTo>
                <a:lnTo>
                  <a:pt x="300" y="0"/>
                </a:lnTo>
              </a:path>
            </a:pathLst>
          </a:custGeom>
          <a:solidFill>
            <a:srgbClr val="4F81BD"/>
          </a:solidFill>
          <a:ln w="255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CustomShape 25"/>
          <p:cNvSpPr/>
          <p:nvPr/>
        </p:nvSpPr>
        <p:spPr>
          <a:xfrm>
            <a:off x="3289680" y="6124680"/>
            <a:ext cx="2206440" cy="58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26"/>
          <p:cNvSpPr/>
          <p:nvPr/>
        </p:nvSpPr>
        <p:spPr>
          <a:xfrm>
            <a:off x="3420000" y="6165360"/>
            <a:ext cx="2016000" cy="520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123"/>
              </a:spcBef>
            </a:pPr>
            <a:r>
              <a:rPr lang="es-ES" sz="1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Attraction of PRITATE and EUROPEAN FUNDS</a:t>
            </a:r>
            <a:endParaRPr lang="en-GB" sz="1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CustomShape 27"/>
          <p:cNvSpPr/>
          <p:nvPr/>
        </p:nvSpPr>
        <p:spPr>
          <a:xfrm>
            <a:off x="819720" y="2400840"/>
            <a:ext cx="7339320" cy="431280"/>
          </a:xfrm>
          <a:custGeom>
            <a:avLst/>
            <a:gdLst/>
            <a:ahLst/>
            <a:cxnLst/>
            <a:rect l="0" t="0" r="r" b="b"/>
            <a:pathLst>
              <a:path w="20389" h="1200">
                <a:moveTo>
                  <a:pt x="0" y="299"/>
                </a:moveTo>
                <a:lnTo>
                  <a:pt x="15291" y="299"/>
                </a:lnTo>
                <a:lnTo>
                  <a:pt x="15291" y="0"/>
                </a:lnTo>
                <a:lnTo>
                  <a:pt x="20388" y="599"/>
                </a:lnTo>
                <a:lnTo>
                  <a:pt x="15291" y="1199"/>
                </a:lnTo>
                <a:lnTo>
                  <a:pt x="15291" y="899"/>
                </a:lnTo>
                <a:lnTo>
                  <a:pt x="0" y="899"/>
                </a:lnTo>
                <a:lnTo>
                  <a:pt x="0" y="299"/>
                </a:lnTo>
              </a:path>
            </a:pathLst>
          </a:custGeom>
          <a:solidFill>
            <a:srgbClr val="99FF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CustomShape 28"/>
          <p:cNvSpPr/>
          <p:nvPr/>
        </p:nvSpPr>
        <p:spPr>
          <a:xfrm>
            <a:off x="853920" y="5568480"/>
            <a:ext cx="7339320" cy="431280"/>
          </a:xfrm>
          <a:custGeom>
            <a:avLst/>
            <a:gdLst/>
            <a:ahLst/>
            <a:cxnLst/>
            <a:rect l="0" t="0" r="r" b="b"/>
            <a:pathLst>
              <a:path w="20389" h="1200">
                <a:moveTo>
                  <a:pt x="0" y="299"/>
                </a:moveTo>
                <a:lnTo>
                  <a:pt x="15291" y="299"/>
                </a:lnTo>
                <a:lnTo>
                  <a:pt x="15291" y="0"/>
                </a:lnTo>
                <a:lnTo>
                  <a:pt x="20388" y="599"/>
                </a:lnTo>
                <a:lnTo>
                  <a:pt x="15291" y="1199"/>
                </a:lnTo>
                <a:lnTo>
                  <a:pt x="15291" y="899"/>
                </a:lnTo>
                <a:lnTo>
                  <a:pt x="0" y="899"/>
                </a:lnTo>
                <a:lnTo>
                  <a:pt x="0" y="299"/>
                </a:lnTo>
              </a:path>
            </a:pathLst>
          </a:custGeom>
          <a:solidFill>
            <a:srgbClr val="99FF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TextShape 29"/>
          <p:cNvSpPr txBox="1"/>
          <p:nvPr/>
        </p:nvSpPr>
        <p:spPr>
          <a:xfrm>
            <a:off x="1964880" y="2464560"/>
            <a:ext cx="4651920" cy="306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1400" b="1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Guiding principles to promote growth</a:t>
            </a:r>
          </a:p>
        </p:txBody>
      </p:sp>
      <p:sp>
        <p:nvSpPr>
          <p:cNvPr id="187" name="TextShape 30"/>
          <p:cNvSpPr txBox="1"/>
          <p:nvPr/>
        </p:nvSpPr>
        <p:spPr>
          <a:xfrm>
            <a:off x="2686680" y="5653800"/>
            <a:ext cx="4651920" cy="306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GB" sz="1400" b="1" strike="noStrike" spc="-1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Action programme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5"/>
          <p:cNvPicPr/>
          <p:nvPr/>
        </p:nvPicPr>
        <p:blipFill>
          <a:blip r:embed="rId2"/>
          <a:stretch/>
        </p:blipFill>
        <p:spPr>
          <a:xfrm>
            <a:off x="6408000" y="792000"/>
            <a:ext cx="2591640" cy="611280"/>
          </a:xfrm>
          <a:prstGeom prst="rect">
            <a:avLst/>
          </a:prstGeom>
          <a:ln>
            <a:noFill/>
          </a:ln>
        </p:spPr>
      </p:pic>
      <p:sp>
        <p:nvSpPr>
          <p:cNvPr id="189" name="CustomShape 1"/>
          <p:cNvSpPr/>
          <p:nvPr/>
        </p:nvSpPr>
        <p:spPr>
          <a:xfrm rot="16200000">
            <a:off x="-628200" y="3992040"/>
            <a:ext cx="2815920" cy="798120"/>
          </a:xfrm>
          <a:custGeom>
            <a:avLst/>
            <a:gdLst/>
            <a:ahLst/>
            <a:cxnLst/>
            <a:rect l="l" t="t" r="r" b="b"/>
            <a:pathLst>
              <a:path w="7825" h="2220">
                <a:moveTo>
                  <a:pt x="369" y="0"/>
                </a:moveTo>
                <a:cubicBezTo>
                  <a:pt x="184" y="0"/>
                  <a:pt x="0" y="184"/>
                  <a:pt x="0" y="369"/>
                </a:cubicBezTo>
                <a:lnTo>
                  <a:pt x="0" y="1849"/>
                </a:lnTo>
                <a:cubicBezTo>
                  <a:pt x="0" y="2034"/>
                  <a:pt x="184" y="2219"/>
                  <a:pt x="369" y="2219"/>
                </a:cubicBezTo>
                <a:lnTo>
                  <a:pt x="7454" y="2219"/>
                </a:lnTo>
                <a:cubicBezTo>
                  <a:pt x="7639" y="2219"/>
                  <a:pt x="7824" y="2034"/>
                  <a:pt x="7824" y="1849"/>
                </a:cubicBezTo>
                <a:lnTo>
                  <a:pt x="7824" y="369"/>
                </a:lnTo>
                <a:cubicBezTo>
                  <a:pt x="7824" y="184"/>
                  <a:pt x="7639" y="0"/>
                  <a:pt x="7454" y="0"/>
                </a:cubicBezTo>
                <a:lnTo>
                  <a:pt x="369" y="0"/>
                </a:lnTo>
              </a:path>
            </a:pathLst>
          </a:custGeom>
          <a:solidFill>
            <a:srgbClr val="BFBFBF"/>
          </a:solidFill>
          <a:ln>
            <a:noFill/>
          </a:ln>
          <a:effectLst>
            <a:outerShdw dist="75596" dir="106468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Generating growth through…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1764360" y="3883680"/>
            <a:ext cx="3779280" cy="1128240"/>
          </a:xfrm>
          <a:custGeom>
            <a:avLst/>
            <a:gdLst/>
            <a:ahLst/>
            <a:cxnLst/>
            <a:rect l="l" t="t" r="r" b="b"/>
            <a:pathLst>
              <a:path w="10501" h="3137">
                <a:moveTo>
                  <a:pt x="522" y="0"/>
                </a:moveTo>
                <a:cubicBezTo>
                  <a:pt x="261" y="0"/>
                  <a:pt x="0" y="261"/>
                  <a:pt x="0" y="522"/>
                </a:cubicBezTo>
                <a:lnTo>
                  <a:pt x="0" y="2613"/>
                </a:lnTo>
                <a:cubicBezTo>
                  <a:pt x="0" y="2874"/>
                  <a:pt x="261" y="3136"/>
                  <a:pt x="522" y="3136"/>
                </a:cubicBezTo>
                <a:lnTo>
                  <a:pt x="9977" y="3136"/>
                </a:lnTo>
                <a:cubicBezTo>
                  <a:pt x="10238" y="3136"/>
                  <a:pt x="10500" y="2874"/>
                  <a:pt x="10500" y="2613"/>
                </a:cubicBezTo>
                <a:lnTo>
                  <a:pt x="10500" y="522"/>
                </a:lnTo>
                <a:cubicBezTo>
                  <a:pt x="10500" y="261"/>
                  <a:pt x="10238" y="0"/>
                  <a:pt x="9977" y="0"/>
                </a:cubicBezTo>
                <a:lnTo>
                  <a:pt x="522" y="0"/>
                </a:lnTo>
              </a:path>
            </a:pathLst>
          </a:custGeom>
          <a:solidFill>
            <a:srgbClr val="F2DCDB"/>
          </a:solidFill>
          <a:ln>
            <a:noFill/>
          </a:ln>
          <a:effectLst>
            <a:outerShdw dist="75596" dir="106468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New industrial model based on competitiveness and knowledge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CustomShape 3"/>
          <p:cNvSpPr/>
          <p:nvPr/>
        </p:nvSpPr>
        <p:spPr>
          <a:xfrm>
            <a:off x="1769040" y="5129640"/>
            <a:ext cx="3846600" cy="1130040"/>
          </a:xfrm>
          <a:custGeom>
            <a:avLst/>
            <a:gdLst/>
            <a:ahLst/>
            <a:cxnLst/>
            <a:rect l="l" t="t" r="r" b="b"/>
            <a:pathLst>
              <a:path w="10688" h="3142">
                <a:moveTo>
                  <a:pt x="523" y="0"/>
                </a:moveTo>
                <a:cubicBezTo>
                  <a:pt x="261" y="0"/>
                  <a:pt x="0" y="261"/>
                  <a:pt x="0" y="523"/>
                </a:cubicBezTo>
                <a:lnTo>
                  <a:pt x="0" y="2617"/>
                </a:lnTo>
                <a:cubicBezTo>
                  <a:pt x="0" y="2879"/>
                  <a:pt x="261" y="3141"/>
                  <a:pt x="523" y="3141"/>
                </a:cubicBezTo>
                <a:lnTo>
                  <a:pt x="10163" y="3141"/>
                </a:lnTo>
                <a:cubicBezTo>
                  <a:pt x="10425" y="3141"/>
                  <a:pt x="10687" y="2879"/>
                  <a:pt x="10687" y="2617"/>
                </a:cubicBezTo>
                <a:lnTo>
                  <a:pt x="10687" y="523"/>
                </a:lnTo>
                <a:cubicBezTo>
                  <a:pt x="10687" y="261"/>
                  <a:pt x="10425" y="0"/>
                  <a:pt x="10163" y="0"/>
                </a:cubicBezTo>
                <a:lnTo>
                  <a:pt x="523" y="0"/>
                </a:lnTo>
              </a:path>
            </a:pathLst>
          </a:custGeom>
          <a:solidFill>
            <a:srgbClr val="DCE6F2"/>
          </a:solidFill>
          <a:ln>
            <a:noFill/>
          </a:ln>
          <a:effectLst>
            <a:outerShdw dist="75596" dir="106468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New healthy lifestyle based on the population active ageing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CustomShape 4"/>
          <p:cNvSpPr/>
          <p:nvPr/>
        </p:nvSpPr>
        <p:spPr>
          <a:xfrm>
            <a:off x="1757880" y="2622960"/>
            <a:ext cx="3713760" cy="1128600"/>
          </a:xfrm>
          <a:custGeom>
            <a:avLst/>
            <a:gdLst/>
            <a:ahLst/>
            <a:cxnLst/>
            <a:rect l="l" t="t" r="r" b="b"/>
            <a:pathLst>
              <a:path w="10319" h="3138">
                <a:moveTo>
                  <a:pt x="522" y="0"/>
                </a:moveTo>
                <a:cubicBezTo>
                  <a:pt x="261" y="0"/>
                  <a:pt x="0" y="261"/>
                  <a:pt x="0" y="522"/>
                </a:cubicBezTo>
                <a:lnTo>
                  <a:pt x="0" y="2614"/>
                </a:lnTo>
                <a:cubicBezTo>
                  <a:pt x="0" y="2875"/>
                  <a:pt x="261" y="3137"/>
                  <a:pt x="522" y="3137"/>
                </a:cubicBezTo>
                <a:lnTo>
                  <a:pt x="9795" y="3137"/>
                </a:lnTo>
                <a:cubicBezTo>
                  <a:pt x="10056" y="3137"/>
                  <a:pt x="10318" y="2875"/>
                  <a:pt x="10318" y="2614"/>
                </a:cubicBezTo>
                <a:lnTo>
                  <a:pt x="10318" y="522"/>
                </a:lnTo>
                <a:cubicBezTo>
                  <a:pt x="10318" y="261"/>
                  <a:pt x="10056" y="0"/>
                  <a:pt x="9795" y="0"/>
                </a:cubicBezTo>
                <a:lnTo>
                  <a:pt x="522" y="0"/>
                </a:lnTo>
              </a:path>
            </a:pathLst>
          </a:custGeom>
          <a:solidFill>
            <a:srgbClr val="EBF1DE"/>
          </a:solidFill>
          <a:ln>
            <a:noFill/>
          </a:ln>
          <a:effectLst>
            <a:outerShdw dist="75596" dir="106468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New model for innovative of natural and cultural resources based on innovation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5"/>
          <p:cNvSpPr/>
          <p:nvPr/>
        </p:nvSpPr>
        <p:spPr>
          <a:xfrm>
            <a:off x="1140480" y="2818440"/>
            <a:ext cx="711000" cy="737640"/>
          </a:xfrm>
          <a:prstGeom prst="ellipse">
            <a:avLst/>
          </a:prstGeom>
          <a:solidFill>
            <a:srgbClr val="92D050"/>
          </a:solidFill>
          <a:ln w="9360">
            <a:solidFill>
              <a:srgbClr val="FFFFFF"/>
            </a:solidFill>
            <a:miter/>
          </a:ln>
          <a:effectLst>
            <a:outerShdw dist="75596" dir="106468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R1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4" name="Picture 21"/>
          <p:cNvPicPr/>
          <p:nvPr/>
        </p:nvPicPr>
        <p:blipFill>
          <a:blip r:embed="rId3"/>
          <a:stretch/>
        </p:blipFill>
        <p:spPr>
          <a:xfrm>
            <a:off x="6336000" y="1872000"/>
            <a:ext cx="1990080" cy="1930680"/>
          </a:xfrm>
          <a:prstGeom prst="rect">
            <a:avLst/>
          </a:prstGeom>
          <a:ln>
            <a:noFill/>
          </a:ln>
        </p:spPr>
      </p:pic>
      <p:sp>
        <p:nvSpPr>
          <p:cNvPr id="195" name="CustomShape 6"/>
          <p:cNvSpPr/>
          <p:nvPr/>
        </p:nvSpPr>
        <p:spPr>
          <a:xfrm>
            <a:off x="1114920" y="4028040"/>
            <a:ext cx="711000" cy="737640"/>
          </a:xfrm>
          <a:prstGeom prst="ellipse">
            <a:avLst/>
          </a:prstGeom>
          <a:solidFill>
            <a:srgbClr val="D99694"/>
          </a:solidFill>
          <a:ln w="9360">
            <a:solidFill>
              <a:srgbClr val="FFFFFF"/>
            </a:solidFill>
            <a:miter/>
          </a:ln>
          <a:effectLst>
            <a:outerShdw dist="75596" dir="106468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R2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7"/>
          <p:cNvSpPr/>
          <p:nvPr/>
        </p:nvSpPr>
        <p:spPr>
          <a:xfrm>
            <a:off x="1197720" y="5252040"/>
            <a:ext cx="709200" cy="737640"/>
          </a:xfrm>
          <a:prstGeom prst="ellipse">
            <a:avLst/>
          </a:prstGeom>
          <a:solidFill>
            <a:srgbClr val="0070C0"/>
          </a:solidFill>
          <a:ln w="9360">
            <a:solidFill>
              <a:srgbClr val="FFFFFF"/>
            </a:solidFill>
            <a:miter/>
          </a:ln>
          <a:effectLst>
            <a:outerShdw dist="75596" dir="106468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R3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7" name="22 Diagrama"/>
          <p:cNvPicPr/>
          <p:nvPr/>
        </p:nvPicPr>
        <p:blipFill>
          <a:blip r:embed="rId4"/>
          <a:srcRect b="26506"/>
          <a:stretch/>
        </p:blipFill>
        <p:spPr>
          <a:xfrm>
            <a:off x="5446440" y="3564000"/>
            <a:ext cx="2879640" cy="1204920"/>
          </a:xfrm>
          <a:prstGeom prst="rect">
            <a:avLst/>
          </a:prstGeom>
          <a:ln>
            <a:noFill/>
          </a:ln>
        </p:spPr>
      </p:pic>
      <p:sp>
        <p:nvSpPr>
          <p:cNvPr id="198" name="CustomShape 8"/>
          <p:cNvSpPr/>
          <p:nvPr/>
        </p:nvSpPr>
        <p:spPr>
          <a:xfrm>
            <a:off x="-752400" y="864000"/>
            <a:ext cx="6656040" cy="55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0" rIns="0" bIns="0"/>
          <a:lstStyle/>
          <a:p>
            <a:pPr algn="ctr">
              <a:lnSpc>
                <a:spcPct val="100000"/>
              </a:lnSpc>
            </a:pPr>
            <a:r>
              <a:rPr lang="en-GB" sz="3200" b="1" strike="noStrike" spc="-1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"/>
                <a:ea typeface="新細明體"/>
              </a:rPr>
              <a:t>1. RIS3 Galicia concept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9" name="Picture 5"/>
          <p:cNvPicPr/>
          <p:nvPr/>
        </p:nvPicPr>
        <p:blipFill>
          <a:blip r:embed="rId5"/>
          <a:srcRect r="50000"/>
          <a:stretch/>
        </p:blipFill>
        <p:spPr>
          <a:xfrm>
            <a:off x="6664680" y="3690000"/>
            <a:ext cx="2406960" cy="3167640"/>
          </a:xfrm>
          <a:prstGeom prst="rect">
            <a:avLst/>
          </a:prstGeom>
          <a:ln>
            <a:noFill/>
          </a:ln>
        </p:spPr>
      </p:pic>
      <p:sp>
        <p:nvSpPr>
          <p:cNvPr id="200" name="CustomShape 9"/>
          <p:cNvSpPr/>
          <p:nvPr/>
        </p:nvSpPr>
        <p:spPr>
          <a:xfrm>
            <a:off x="360000" y="2099160"/>
            <a:ext cx="3383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0" rIns="0" bIns="0"/>
          <a:lstStyle/>
          <a:p>
            <a:r>
              <a:rPr lang="en-GB" sz="1800" b="1" strike="noStrike" spc="-1">
                <a:solidFill>
                  <a:srgbClr val="0066FF"/>
                </a:solidFill>
                <a:uFill>
                  <a:solidFill>
                    <a:srgbClr val="FFFFFF"/>
                  </a:solidFill>
                </a:uFill>
                <a:latin typeface="Arial"/>
                <a:ea typeface="新細明體"/>
              </a:rPr>
              <a:t>Thematic Specialisation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10"/>
          <p:cNvSpPr/>
          <p:nvPr/>
        </p:nvSpPr>
        <p:spPr>
          <a:xfrm>
            <a:off x="36000" y="1379160"/>
            <a:ext cx="9431640" cy="63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2800" b="1" strike="noStrike" spc="-1">
                <a:solidFill>
                  <a:srgbClr val="4694B0"/>
                </a:solidFill>
                <a:uFill>
                  <a:solidFill>
                    <a:srgbClr val="FFFFFF"/>
                  </a:solidFill>
                </a:uFill>
                <a:latin typeface="Arial"/>
                <a:ea typeface="新細明體"/>
              </a:rPr>
              <a:t>RIS3 = R+D+i as a tool for competitiveness</a:t>
            </a:r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1138680" y="3708000"/>
            <a:ext cx="6974640" cy="56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0" rIns="0" bIns="0"/>
          <a:lstStyle/>
          <a:p>
            <a:r>
              <a:rPr lang="en-GB" sz="1600" b="1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MULTI-FUND APPROACH: ESIF (ERDF, EARDF, EMFF, ESF), own funds</a:t>
            </a:r>
            <a:endParaRPr lang="en-GB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 rot="16191600">
            <a:off x="850680" y="3672360"/>
            <a:ext cx="263520" cy="309960"/>
          </a:xfrm>
          <a:custGeom>
            <a:avLst/>
            <a:gdLst/>
            <a:ahLst/>
            <a:cxnLst/>
            <a:rect l="l" t="t" r="r" b="b"/>
            <a:pathLst>
              <a:path w="735" h="864">
                <a:moveTo>
                  <a:pt x="182" y="0"/>
                </a:moveTo>
                <a:lnTo>
                  <a:pt x="183" y="647"/>
                </a:lnTo>
                <a:lnTo>
                  <a:pt x="0" y="648"/>
                </a:lnTo>
                <a:lnTo>
                  <a:pt x="366" y="863"/>
                </a:lnTo>
                <a:lnTo>
                  <a:pt x="734" y="647"/>
                </a:lnTo>
                <a:lnTo>
                  <a:pt x="550" y="647"/>
                </a:lnTo>
                <a:lnTo>
                  <a:pt x="549" y="0"/>
                </a:lnTo>
                <a:lnTo>
                  <a:pt x="182" y="0"/>
                </a:lnTo>
              </a:path>
            </a:pathLst>
          </a:custGeom>
          <a:solidFill>
            <a:srgbClr val="99CC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3"/>
          <p:cNvSpPr/>
          <p:nvPr/>
        </p:nvSpPr>
        <p:spPr>
          <a:xfrm>
            <a:off x="1171080" y="4176000"/>
            <a:ext cx="7000560" cy="153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0" rIns="0" bIns="0"/>
          <a:lstStyle/>
          <a:p>
            <a:r>
              <a:rPr lang="en-GB" sz="1600" b="1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MULTI-AGENT: </a:t>
            </a:r>
            <a:endParaRPr lang="en-GB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GB" sz="1600" b="1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Galicia Administration Bodies (GAIN and other)</a:t>
            </a:r>
            <a:endParaRPr lang="en-GB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GB" sz="1600" b="1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Central State Administration Bodies</a:t>
            </a:r>
            <a:endParaRPr lang="en-GB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GB" sz="1600" b="1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EC (H2020): assessment improvement of competitiveness of Galicia Innovation Ecosystem</a:t>
            </a:r>
            <a:endParaRPr lang="en-GB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endParaRPr lang="en-GB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4"/>
          <p:cNvSpPr/>
          <p:nvPr/>
        </p:nvSpPr>
        <p:spPr>
          <a:xfrm rot="16191600">
            <a:off x="850680" y="4140360"/>
            <a:ext cx="263520" cy="309960"/>
          </a:xfrm>
          <a:custGeom>
            <a:avLst/>
            <a:gdLst/>
            <a:ahLst/>
            <a:cxnLst/>
            <a:rect l="l" t="t" r="r" b="b"/>
            <a:pathLst>
              <a:path w="735" h="864">
                <a:moveTo>
                  <a:pt x="182" y="0"/>
                </a:moveTo>
                <a:lnTo>
                  <a:pt x="183" y="647"/>
                </a:lnTo>
                <a:lnTo>
                  <a:pt x="0" y="648"/>
                </a:lnTo>
                <a:lnTo>
                  <a:pt x="366" y="863"/>
                </a:lnTo>
                <a:lnTo>
                  <a:pt x="734" y="647"/>
                </a:lnTo>
                <a:lnTo>
                  <a:pt x="550" y="648"/>
                </a:lnTo>
                <a:lnTo>
                  <a:pt x="549" y="1"/>
                </a:lnTo>
                <a:lnTo>
                  <a:pt x="182" y="0"/>
                </a:lnTo>
              </a:path>
            </a:pathLst>
          </a:custGeom>
          <a:solidFill>
            <a:srgbClr val="99CC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5"/>
          <p:cNvSpPr/>
          <p:nvPr/>
        </p:nvSpPr>
        <p:spPr>
          <a:xfrm rot="16191600">
            <a:off x="866880" y="5469480"/>
            <a:ext cx="263520" cy="342360"/>
          </a:xfrm>
          <a:custGeom>
            <a:avLst/>
            <a:gdLst/>
            <a:ahLst/>
            <a:cxnLst/>
            <a:rect l="l" t="t" r="r" b="b"/>
            <a:pathLst>
              <a:path w="735" h="954">
                <a:moveTo>
                  <a:pt x="182" y="0"/>
                </a:moveTo>
                <a:lnTo>
                  <a:pt x="183" y="714"/>
                </a:lnTo>
                <a:lnTo>
                  <a:pt x="0" y="715"/>
                </a:lnTo>
                <a:lnTo>
                  <a:pt x="366" y="953"/>
                </a:lnTo>
                <a:lnTo>
                  <a:pt x="734" y="714"/>
                </a:lnTo>
                <a:lnTo>
                  <a:pt x="550" y="715"/>
                </a:lnTo>
                <a:lnTo>
                  <a:pt x="549" y="1"/>
                </a:lnTo>
                <a:lnTo>
                  <a:pt x="182" y="0"/>
                </a:lnTo>
              </a:path>
            </a:pathLst>
          </a:custGeom>
          <a:solidFill>
            <a:srgbClr val="99CC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CustomShape 6"/>
          <p:cNvSpPr/>
          <p:nvPr/>
        </p:nvSpPr>
        <p:spPr>
          <a:xfrm>
            <a:off x="1171080" y="5508000"/>
            <a:ext cx="7523640" cy="56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0" rIns="0" bIns="0"/>
          <a:lstStyle/>
          <a:p>
            <a:r>
              <a:rPr lang="en-GB" sz="1600" b="1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THEMATIC MULTI-AIM: not only TO1 of ESIF</a:t>
            </a:r>
            <a:endParaRPr lang="en-GB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7"/>
          <p:cNvSpPr/>
          <p:nvPr/>
        </p:nvSpPr>
        <p:spPr>
          <a:xfrm rot="16191600">
            <a:off x="866880" y="5937480"/>
            <a:ext cx="263520" cy="342360"/>
          </a:xfrm>
          <a:custGeom>
            <a:avLst/>
            <a:gdLst/>
            <a:ahLst/>
            <a:cxnLst/>
            <a:rect l="l" t="t" r="r" b="b"/>
            <a:pathLst>
              <a:path w="735" h="954">
                <a:moveTo>
                  <a:pt x="201" y="0"/>
                </a:moveTo>
                <a:lnTo>
                  <a:pt x="201" y="618"/>
                </a:lnTo>
                <a:lnTo>
                  <a:pt x="0" y="619"/>
                </a:lnTo>
                <a:lnTo>
                  <a:pt x="367" y="953"/>
                </a:lnTo>
                <a:lnTo>
                  <a:pt x="734" y="618"/>
                </a:lnTo>
                <a:lnTo>
                  <a:pt x="533" y="619"/>
                </a:lnTo>
                <a:lnTo>
                  <a:pt x="533" y="1"/>
                </a:lnTo>
                <a:lnTo>
                  <a:pt x="201" y="0"/>
                </a:lnTo>
              </a:path>
            </a:pathLst>
          </a:custGeom>
          <a:solidFill>
            <a:srgbClr val="99CC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CustomShape 8"/>
          <p:cNvSpPr/>
          <p:nvPr/>
        </p:nvSpPr>
        <p:spPr>
          <a:xfrm>
            <a:off x="1188000" y="5976000"/>
            <a:ext cx="8495640" cy="93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0" rIns="0" bIns="0"/>
          <a:lstStyle/>
          <a:p>
            <a:r>
              <a:rPr lang="en-GB" sz="1600" b="1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EDP DURING THE IMPLEMENTATION OF THE STRATEGY</a:t>
            </a:r>
            <a:endParaRPr lang="en-GB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GB" sz="1600" b="1" strike="noStrike" spc="-1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POST 2020: STEP FORWARD IN SMART SPECIALISATION</a:t>
            </a:r>
            <a:endParaRPr lang="en-GB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9"/>
          <p:cNvSpPr/>
          <p:nvPr/>
        </p:nvSpPr>
        <p:spPr>
          <a:xfrm>
            <a:off x="-468000" y="1032120"/>
            <a:ext cx="9503640" cy="91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0" rIns="0" bIns="0"/>
          <a:lstStyle/>
          <a:p>
            <a:pPr algn="ctr">
              <a:lnSpc>
                <a:spcPct val="100000"/>
              </a:lnSpc>
            </a:pPr>
            <a:r>
              <a:rPr lang="en-GB" sz="3200" b="1" strike="noStrike" spc="-1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"/>
                <a:ea typeface="新細明體"/>
              </a:rPr>
              <a:t>2. RIS3 Galicia: monitoring and evaluation approach concept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CustomShape 10"/>
          <p:cNvSpPr/>
          <p:nvPr/>
        </p:nvSpPr>
        <p:spPr>
          <a:xfrm>
            <a:off x="2592000" y="288000"/>
            <a:ext cx="719640" cy="575640"/>
          </a:xfrm>
          <a:custGeom>
            <a:avLst/>
            <a:gdLst/>
            <a:ahLst/>
            <a:cxnLst/>
            <a:rect l="l" t="t" r="r" b="b"/>
            <a:pathLst>
              <a:path w="2002" h="1601">
                <a:moveTo>
                  <a:pt x="500" y="0"/>
                </a:moveTo>
                <a:lnTo>
                  <a:pt x="500" y="1200"/>
                </a:lnTo>
                <a:lnTo>
                  <a:pt x="0" y="1200"/>
                </a:lnTo>
                <a:lnTo>
                  <a:pt x="1000" y="1600"/>
                </a:lnTo>
                <a:lnTo>
                  <a:pt x="2001" y="1200"/>
                </a:lnTo>
                <a:lnTo>
                  <a:pt x="1500" y="1200"/>
                </a:lnTo>
                <a:lnTo>
                  <a:pt x="1500" y="0"/>
                </a:lnTo>
                <a:lnTo>
                  <a:pt x="500" y="0"/>
                </a:lnTo>
              </a:path>
            </a:pathLst>
          </a:custGeom>
          <a:solidFill>
            <a:srgbClr val="99CCCC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11"/>
          <p:cNvSpPr/>
          <p:nvPr/>
        </p:nvSpPr>
        <p:spPr>
          <a:xfrm>
            <a:off x="216000" y="2088000"/>
            <a:ext cx="8639640" cy="1415880"/>
          </a:xfrm>
          <a:custGeom>
            <a:avLst/>
            <a:gdLst/>
            <a:ahLst/>
            <a:cxnLst/>
            <a:rect l="l" t="t" r="r" b="b"/>
            <a:pathLst>
              <a:path w="24001" h="3936">
                <a:moveTo>
                  <a:pt x="0" y="2623"/>
                </a:moveTo>
                <a:lnTo>
                  <a:pt x="0" y="0"/>
                </a:lnTo>
                <a:lnTo>
                  <a:pt x="24000" y="0"/>
                </a:lnTo>
                <a:lnTo>
                  <a:pt x="24000" y="2623"/>
                </a:lnTo>
                <a:lnTo>
                  <a:pt x="15000" y="2623"/>
                </a:lnTo>
                <a:lnTo>
                  <a:pt x="15000" y="3279"/>
                </a:lnTo>
                <a:lnTo>
                  <a:pt x="18000" y="3279"/>
                </a:lnTo>
                <a:lnTo>
                  <a:pt x="12000" y="3935"/>
                </a:lnTo>
                <a:lnTo>
                  <a:pt x="6000" y="3279"/>
                </a:lnTo>
                <a:lnTo>
                  <a:pt x="9000" y="3279"/>
                </a:lnTo>
                <a:lnTo>
                  <a:pt x="9000" y="2623"/>
                </a:lnTo>
                <a:lnTo>
                  <a:pt x="0" y="2623"/>
                </a:lnTo>
              </a:path>
            </a:pathLst>
          </a:custGeom>
          <a:solidFill>
            <a:srgbClr val="EEEEEE"/>
          </a:solidFill>
          <a:ln w="29160">
            <a:solidFill>
              <a:srgbClr val="0066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12"/>
          <p:cNvSpPr/>
          <p:nvPr/>
        </p:nvSpPr>
        <p:spPr>
          <a:xfrm>
            <a:off x="288000" y="2016000"/>
            <a:ext cx="8855640" cy="63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3200" b="1" strike="noStrike" spc="-1">
                <a:solidFill>
                  <a:srgbClr val="4694B0"/>
                </a:solidFill>
                <a:uFill>
                  <a:solidFill>
                    <a:srgbClr val="FFFFFF"/>
                  </a:solidFill>
                </a:uFill>
                <a:latin typeface="Arial"/>
                <a:ea typeface="新細明體"/>
              </a:rPr>
              <a:t> </a:t>
            </a:r>
            <a:r>
              <a:rPr lang="en-GB" sz="2800" b="1" strike="noStrike" spc="-1">
                <a:solidFill>
                  <a:srgbClr val="4694B0"/>
                </a:solidFill>
                <a:uFill>
                  <a:solidFill>
                    <a:srgbClr val="FFFFFF"/>
                  </a:solidFill>
                </a:uFill>
                <a:latin typeface="Arial"/>
                <a:ea typeface="新細明體"/>
              </a:rPr>
              <a:t>RIS3 = Galicia Innovation Strategy</a:t>
            </a:r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CustomShape 13"/>
          <p:cNvSpPr/>
          <p:nvPr/>
        </p:nvSpPr>
        <p:spPr>
          <a:xfrm>
            <a:off x="288000" y="2592000"/>
            <a:ext cx="8600040" cy="91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0" rIns="0" bIns="0"/>
          <a:lstStyle/>
          <a:p>
            <a:r>
              <a:rPr lang="en-GB" sz="2800" b="1" strike="noStrike" spc="-1">
                <a:solidFill>
                  <a:srgbClr val="4694B0"/>
                </a:solidFill>
                <a:uFill>
                  <a:solidFill>
                    <a:srgbClr val="FFFFFF"/>
                  </a:solidFill>
                </a:uFill>
                <a:latin typeface="Arial"/>
                <a:ea typeface="新細明體"/>
              </a:rPr>
              <a:t>RIS3 = R+D+i as a tool for competitiveness</a:t>
            </a:r>
            <a:endParaRPr lang="en-GB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CustomShape 14"/>
          <p:cNvSpPr/>
          <p:nvPr/>
        </p:nvSpPr>
        <p:spPr>
          <a:xfrm rot="16191600">
            <a:off x="867240" y="6405120"/>
            <a:ext cx="263520" cy="342360"/>
          </a:xfrm>
          <a:custGeom>
            <a:avLst/>
            <a:gdLst/>
            <a:ahLst/>
            <a:cxnLst/>
            <a:rect l="l" t="t" r="r" b="b"/>
            <a:pathLst>
              <a:path w="735" h="954">
                <a:moveTo>
                  <a:pt x="201" y="0"/>
                </a:moveTo>
                <a:lnTo>
                  <a:pt x="201" y="618"/>
                </a:lnTo>
                <a:lnTo>
                  <a:pt x="0" y="618"/>
                </a:lnTo>
                <a:lnTo>
                  <a:pt x="367" y="953"/>
                </a:lnTo>
                <a:lnTo>
                  <a:pt x="734" y="618"/>
                </a:lnTo>
                <a:lnTo>
                  <a:pt x="533" y="618"/>
                </a:lnTo>
                <a:lnTo>
                  <a:pt x="533" y="0"/>
                </a:lnTo>
                <a:lnTo>
                  <a:pt x="201" y="0"/>
                </a:lnTo>
              </a:path>
            </a:pathLst>
          </a:custGeom>
          <a:solidFill>
            <a:srgbClr val="99CC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agen 215"/>
          <p:cNvPicPr/>
          <p:nvPr/>
        </p:nvPicPr>
        <p:blipFill>
          <a:blip r:embed="rId2"/>
          <a:srcRect l="5197" r="7170"/>
          <a:stretch/>
        </p:blipFill>
        <p:spPr>
          <a:xfrm>
            <a:off x="0" y="648000"/>
            <a:ext cx="4649400" cy="4895640"/>
          </a:xfrm>
          <a:prstGeom prst="rect">
            <a:avLst/>
          </a:prstGeom>
          <a:ln>
            <a:noFill/>
          </a:ln>
        </p:spPr>
      </p:pic>
      <p:pic>
        <p:nvPicPr>
          <p:cNvPr id="217" name="Imagen 216"/>
          <p:cNvPicPr/>
          <p:nvPr/>
        </p:nvPicPr>
        <p:blipFill>
          <a:blip r:embed="rId3"/>
          <a:srcRect l="1970" r="5879"/>
          <a:stretch/>
        </p:blipFill>
        <p:spPr>
          <a:xfrm>
            <a:off x="4322520" y="576000"/>
            <a:ext cx="4821120" cy="4679640"/>
          </a:xfrm>
          <a:prstGeom prst="rect">
            <a:avLst/>
          </a:prstGeom>
          <a:ln>
            <a:noFill/>
          </a:ln>
        </p:spPr>
      </p:pic>
      <p:sp>
        <p:nvSpPr>
          <p:cNvPr id="218" name="CustomShape 1"/>
          <p:cNvSpPr/>
          <p:nvPr/>
        </p:nvSpPr>
        <p:spPr>
          <a:xfrm>
            <a:off x="180000" y="166320"/>
            <a:ext cx="9431640" cy="63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2000" b="1" strike="noStrike" spc="-1">
                <a:solidFill>
                  <a:srgbClr val="4694B0"/>
                </a:solidFill>
                <a:uFill>
                  <a:solidFill>
                    <a:srgbClr val="FFFFFF"/>
                  </a:solidFill>
                </a:uFill>
                <a:latin typeface="Arial"/>
                <a:ea typeface="新細明體"/>
              </a:rPr>
              <a:t>Governance: implementation / evaluation: EDP</a:t>
            </a:r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9" name="Imagen 218"/>
          <p:cNvPicPr/>
          <p:nvPr/>
        </p:nvPicPr>
        <p:blipFill>
          <a:blip r:embed="rId4"/>
          <a:stretch/>
        </p:blipFill>
        <p:spPr>
          <a:xfrm>
            <a:off x="5400000" y="5040000"/>
            <a:ext cx="3797280" cy="1600920"/>
          </a:xfrm>
          <a:prstGeom prst="rect">
            <a:avLst/>
          </a:prstGeom>
          <a:ln>
            <a:noFill/>
          </a:ln>
        </p:spPr>
      </p:pic>
      <p:sp>
        <p:nvSpPr>
          <p:cNvPr id="220" name="CustomShape 2"/>
          <p:cNvSpPr/>
          <p:nvPr/>
        </p:nvSpPr>
        <p:spPr>
          <a:xfrm>
            <a:off x="36360" y="5506560"/>
            <a:ext cx="5471640" cy="1272600"/>
          </a:xfrm>
          <a:custGeom>
            <a:avLst/>
            <a:gdLst/>
            <a:ahLst/>
            <a:cxnLst/>
            <a:rect l="l" t="t" r="r" b="b"/>
            <a:pathLst>
              <a:path w="15202" h="3538">
                <a:moveTo>
                  <a:pt x="589" y="0"/>
                </a:moveTo>
                <a:cubicBezTo>
                  <a:pt x="294" y="0"/>
                  <a:pt x="0" y="294"/>
                  <a:pt x="0" y="589"/>
                </a:cubicBezTo>
                <a:lnTo>
                  <a:pt x="0" y="2947"/>
                </a:lnTo>
                <a:cubicBezTo>
                  <a:pt x="0" y="3242"/>
                  <a:pt x="294" y="3537"/>
                  <a:pt x="589" y="3537"/>
                </a:cubicBezTo>
                <a:lnTo>
                  <a:pt x="14611" y="3537"/>
                </a:lnTo>
                <a:cubicBezTo>
                  <a:pt x="14906" y="3537"/>
                  <a:pt x="15201" y="3242"/>
                  <a:pt x="15201" y="2947"/>
                </a:cubicBezTo>
                <a:lnTo>
                  <a:pt x="15201" y="589"/>
                </a:lnTo>
                <a:cubicBezTo>
                  <a:pt x="15201" y="294"/>
                  <a:pt x="14906" y="0"/>
                  <a:pt x="14611" y="0"/>
                </a:cubicBezTo>
                <a:lnTo>
                  <a:pt x="589" y="0"/>
                </a:lnTo>
              </a:path>
            </a:pathLst>
          </a:custGeom>
          <a:solidFill>
            <a:srgbClr val="EEEEEE"/>
          </a:solidFill>
          <a:ln>
            <a:noFill/>
          </a:ln>
          <a:effectLst>
            <a:outerShdw dist="75596" dir="106468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GB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-Quantitative and </a:t>
            </a:r>
            <a:r>
              <a:rPr lang="en-GB" sz="17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QUALITATIVE </a:t>
            </a:r>
            <a:r>
              <a:rPr lang="en-GB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evaluation </a:t>
            </a:r>
            <a:r>
              <a:rPr lang="en-GB" sz="17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within EDP</a:t>
            </a:r>
            <a:endParaRPr lang="en-GB" sz="1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7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-Specific governance: </a:t>
            </a:r>
            <a:r>
              <a:rPr lang="en-GB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RIS3 Advisory Board / International Advisory Board and Thematic WGs</a:t>
            </a:r>
            <a:endParaRPr lang="en-GB" sz="1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-</a:t>
            </a:r>
            <a:r>
              <a:rPr lang="en-GB" sz="17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Combined indicators</a:t>
            </a:r>
            <a:r>
              <a:rPr lang="en-GB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: execution, results, impact</a:t>
            </a:r>
            <a:endParaRPr lang="en-GB" sz="1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144000" y="816120"/>
            <a:ext cx="9320040" cy="91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0" rIns="0" bIns="0"/>
          <a:lstStyle/>
          <a:p>
            <a:pPr>
              <a:lnSpc>
                <a:spcPct val="100000"/>
              </a:lnSpc>
            </a:pPr>
            <a:r>
              <a:rPr lang="en-GB" sz="3200" b="1" strike="noStrike" spc="-1">
                <a:solidFill>
                  <a:srgbClr val="999999"/>
                </a:solidFill>
                <a:uFill>
                  <a:solidFill>
                    <a:srgbClr val="FFFFFF"/>
                  </a:solidFill>
                </a:uFill>
                <a:latin typeface="Arial"/>
                <a:ea typeface="新細明體"/>
              </a:rPr>
              <a:t>3. Some support actions:</a:t>
            </a:r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288000" y="2891160"/>
            <a:ext cx="7919640" cy="122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0" rIns="0" bIns="0"/>
          <a:lstStyle/>
          <a:p>
            <a:pPr marL="432000" indent="-32364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Improving monitoring of RIS3 by peer-learning and identifying Good Practice in other regions</a:t>
            </a:r>
            <a:endParaRPr lang="en-GB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3" name="Imagen 222"/>
          <p:cNvPicPr/>
          <p:nvPr/>
        </p:nvPicPr>
        <p:blipFill>
          <a:blip r:embed="rId2"/>
          <a:stretch/>
        </p:blipFill>
        <p:spPr>
          <a:xfrm>
            <a:off x="5995800" y="944640"/>
            <a:ext cx="2522880" cy="1802520"/>
          </a:xfrm>
          <a:prstGeom prst="rect">
            <a:avLst/>
          </a:prstGeom>
          <a:ln>
            <a:noFill/>
          </a:ln>
        </p:spPr>
      </p:pic>
      <p:sp>
        <p:nvSpPr>
          <p:cNvPr id="224" name="CustomShape 3"/>
          <p:cNvSpPr/>
          <p:nvPr/>
        </p:nvSpPr>
        <p:spPr>
          <a:xfrm>
            <a:off x="288000" y="3996000"/>
            <a:ext cx="8063640" cy="309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0" rIns="0" bIns="0"/>
          <a:lstStyle/>
          <a:p>
            <a:pPr marL="432000" indent="-32364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200" b="1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HOW? THROUGH</a:t>
            </a:r>
            <a:endParaRPr lang="en-GB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D320"/>
              </a:buClr>
              <a:buSzPct val="45000"/>
              <a:buFont typeface="Wingdings" charset="2"/>
              <a:buChar char=""/>
            </a:pPr>
            <a:r>
              <a:rPr lang="en-GB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Interregional Thematic Seminars</a:t>
            </a:r>
            <a:endParaRPr lang="en-GB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D320"/>
              </a:buClr>
              <a:buSzPct val="45000"/>
              <a:buFont typeface="Wingdings" charset="2"/>
              <a:buChar char=""/>
            </a:pPr>
            <a:r>
              <a:rPr lang="en-GB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Identification and exchange of Good Practices</a:t>
            </a:r>
            <a:endParaRPr lang="en-GB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D320"/>
              </a:buClr>
              <a:buSzPct val="45000"/>
              <a:buFont typeface="Wingdings" charset="2"/>
              <a:buChar char=""/>
            </a:pPr>
            <a:r>
              <a:rPr lang="en-GB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Study visits</a:t>
            </a:r>
            <a:endParaRPr lang="en-GB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D320"/>
              </a:buClr>
              <a:buSzPct val="45000"/>
              <a:buFont typeface="Wingdings" charset="2"/>
              <a:buChar char=""/>
            </a:pPr>
            <a:r>
              <a:rPr lang="en-GB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The implementation of Action Plans</a:t>
            </a:r>
            <a:endParaRPr lang="en-GB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</TotalTime>
  <Words>562</Words>
  <Application>Microsoft Office PowerPoint</Application>
  <PresentationFormat>Presentación en pantalla (4:3)</PresentationFormat>
  <Paragraphs>127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23" baseType="lpstr">
      <vt:lpstr>Microsoft YaHei</vt:lpstr>
      <vt:lpstr>MS PGothic</vt:lpstr>
      <vt:lpstr>宋体</vt:lpstr>
      <vt:lpstr>Arial</vt:lpstr>
      <vt:lpstr>Calibri</vt:lpstr>
      <vt:lpstr>DejaVu Sans</vt:lpstr>
      <vt:lpstr>新細明體</vt:lpstr>
      <vt:lpstr>Symbol</vt:lpstr>
      <vt:lpstr>Wingdings</vt:lpstr>
      <vt:lpstr>Office Theme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Hortensia Mendez Pardo</dc:creator>
  <cp:keywords>GAIN.</cp:keywords>
  <dc:description/>
  <cp:lastModifiedBy>Elisabetta Marinelli</cp:lastModifiedBy>
  <cp:revision>92</cp:revision>
  <dcterms:created xsi:type="dcterms:W3CDTF">2018-04-26T13:52:00Z</dcterms:created>
  <dcterms:modified xsi:type="dcterms:W3CDTF">2019-01-24T08:03:58Z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6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