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333" r:id="rId4"/>
    <p:sldId id="334" r:id="rId5"/>
    <p:sldId id="336" r:id="rId6"/>
    <p:sldId id="335" r:id="rId7"/>
    <p:sldId id="337" r:id="rId8"/>
    <p:sldId id="266" r:id="rId9"/>
  </p:sldIdLst>
  <p:sldSz cx="12192000" cy="6858000"/>
  <p:notesSz cx="6794500" cy="9906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905"/>
    <a:srgbClr val="3A5C84"/>
    <a:srgbClr val="99FFCC"/>
    <a:srgbClr val="093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40"/>
    <p:restoredTop sz="88800" autoAdjust="0"/>
  </p:normalViewPr>
  <p:slideViewPr>
    <p:cSldViewPr snapToGrid="0" snapToObjects="1">
      <p:cViewPr>
        <p:scale>
          <a:sx n="100" d="100"/>
          <a:sy n="100" d="100"/>
        </p:scale>
        <p:origin x="-1290" y="-84"/>
      </p:cViewPr>
      <p:guideLst>
        <p:guide orient="horz" pos="3773"/>
        <p:guide pos="3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DE467-252D-C340-B6D3-74553E62F086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94EF4-DA67-D04B-9845-EB080743160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F0136DB9-5D27-1549-BD29-2B9C3D92BA6B}" type="datetimeFigureOut">
              <a:rPr lang="nl-NL" smtClean="0"/>
              <a:pPr/>
              <a:t>22-1-2019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B724C359-F21C-5144-9CEB-BDBE24445460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806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1432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59944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8901" y="922706"/>
            <a:ext cx="1218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Commission’s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science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</a:p>
          <a:p>
            <a:pPr algn="ctr"/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knowledge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service</a:t>
            </a:r>
            <a:endParaRPr lang="nl-NL" sz="3600" b="1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3756500" y="2581248"/>
            <a:ext cx="468790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0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Joint Research Centre</a:t>
            </a:r>
            <a:endParaRPr lang="nl-NL" sz="3200" b="0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f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"/>
          <p:cNvSpPr/>
          <p:nvPr userDrawn="1"/>
        </p:nvSpPr>
        <p:spPr>
          <a:xfrm>
            <a:off x="17" y="0"/>
            <a:ext cx="12191983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3900"/>
            <a:ext cx="12192000" cy="1146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smtClean="0"/>
              <a:t>TEXT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40075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974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5246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  <p:sp>
        <p:nvSpPr>
          <p:cNvPr id="25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0278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26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34550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3975820"/>
            <a:ext cx="7747000" cy="113486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28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326252"/>
            <a:ext cx="7747000" cy="4040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 "/>
                <a:cs typeface="Verdana 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 userDrawn="1"/>
        </p:nvSpPr>
        <p:spPr>
          <a:xfrm>
            <a:off x="1" y="0"/>
            <a:ext cx="12192000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093B37"/>
              </a:solidFill>
              <a:latin typeface="Verdana Standaard" charset="0"/>
            </a:endParaRPr>
          </a:p>
        </p:txBody>
      </p:sp>
      <p:pic>
        <p:nvPicPr>
          <p:cNvPr id="8" name="Shape 296" descr="photo-1434030216411-0b793f4b4173.jp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017" y="2406354"/>
            <a:ext cx="1393799" cy="13937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9349" y="1987138"/>
            <a:ext cx="9029700" cy="137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 smtClean="0"/>
              <a:t>Thanks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2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 hasCustomPrompt="1"/>
          </p:nvPr>
        </p:nvSpPr>
        <p:spPr>
          <a:xfrm>
            <a:off x="0" y="1694215"/>
            <a:ext cx="12192000" cy="15188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A modern JRC </a:t>
            </a:r>
            <a:b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</a:br>
            <a: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in a modern </a:t>
            </a:r>
            <a:r>
              <a:rPr lang="nl-NL" sz="3600" b="1" dirty="0" err="1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Commission</a:t>
            </a:r>
            <a:endParaRPr lang="nl-NL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66571"/>
            <a:ext cx="12192000" cy="35685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buNone/>
              <a:defRPr lang="nl-NL" sz="1800" b="1" dirty="0" smtClean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</a:defRPr>
            </a:lvl2pPr>
            <a:lvl3pPr marL="914400" indent="0" algn="ctr">
              <a:buNone/>
              <a:defRPr lang="nl-NL" dirty="0" smtClean="0"/>
            </a:lvl3pPr>
            <a:lvl4pPr marL="1371600" indent="0" algn="ctr">
              <a:buNone/>
              <a:defRPr lang="nl-NL" dirty="0" smtClean="0"/>
            </a:lvl4pPr>
            <a:lvl5pPr marL="1828800" indent="0" algn="ctr">
              <a:buNone/>
              <a:defRPr lang="nl-NL" dirty="0"/>
            </a:lvl5pPr>
          </a:lstStyle>
          <a:p>
            <a:pPr lvl="0"/>
            <a:r>
              <a:rPr lang="nl-NL" dirty="0" smtClean="0"/>
              <a:t>Name</a:t>
            </a:r>
          </a:p>
        </p:txBody>
      </p:sp>
      <p:sp>
        <p:nvSpPr>
          <p:cNvPr id="42" name="Tijdelijke aanduiding voor tekst 4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8289"/>
            <a:ext cx="12192000" cy="451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nl-NL" dirty="0" err="1" smtClean="0"/>
              <a:t>Title</a:t>
            </a:r>
            <a:r>
              <a:rPr lang="nl-NL" dirty="0" smtClean="0"/>
              <a:t>, </a:t>
            </a:r>
            <a:r>
              <a:rPr lang="nl-NL" dirty="0" err="1" smtClean="0"/>
              <a:t>Location</a:t>
            </a:r>
            <a:r>
              <a:rPr lang="nl-NL" dirty="0" smtClean="0"/>
              <a:t>, Date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39800" y="1765300"/>
            <a:ext cx="10896600" cy="3614738"/>
          </a:xfrm>
          <a:prstGeom prst="rect">
            <a:avLst/>
          </a:prstGeom>
        </p:spPr>
        <p:txBody>
          <a:bodyPr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7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with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-3" y="0"/>
            <a:ext cx="12192003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4600"/>
            <a:ext cx="12192000" cy="3475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0"/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939800" y="1562100"/>
            <a:ext cx="11252200" cy="952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rgbClr val="093B37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2400">
                <a:solidFill>
                  <a:srgbClr val="093B37"/>
                </a:solidFill>
              </a:defRPr>
            </a:lvl3pPr>
          </a:lstStyle>
          <a:p>
            <a:pPr lvl="0"/>
            <a:r>
              <a:rPr lang="nl-NL" dirty="0" smtClean="0"/>
              <a:t>Heading2</a:t>
            </a:r>
            <a:endParaRPr lang="nl-NL" dirty="0"/>
          </a:p>
        </p:txBody>
      </p:sp>
      <p:sp>
        <p:nvSpPr>
          <p:cNvPr id="2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352"/>
            <a:ext cx="12192000" cy="44372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0" y="0"/>
            <a:ext cx="6297612" cy="202521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0" y="2115454"/>
            <a:ext cx="6297612" cy="3874184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Verdana Standaard" charset="0"/>
            </a:endParaRP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6415397" y="0"/>
            <a:ext cx="577660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13" hasCustomPrompt="1"/>
          </p:nvPr>
        </p:nvSpPr>
        <p:spPr>
          <a:xfrm>
            <a:off x="729507" y="2433638"/>
            <a:ext cx="5296644" cy="352266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charset="0"/>
              <a:buChar char="•"/>
              <a:defRPr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 smtClean="0"/>
              <a:t>Text</a:t>
            </a:r>
            <a:endParaRPr lang="nl-NL" dirty="0" smtClean="0"/>
          </a:p>
          <a:p>
            <a:pPr lvl="0"/>
            <a:r>
              <a:rPr lang="nl-NL" dirty="0" err="1" smtClean="0"/>
              <a:t>Text</a:t>
            </a:r>
            <a:endParaRPr lang="nl-NL" dirty="0"/>
          </a:p>
        </p:txBody>
      </p:sp>
      <p:sp>
        <p:nvSpPr>
          <p:cNvPr id="27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39800" y="445746"/>
            <a:ext cx="5357809" cy="1579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ing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-9524" y="0"/>
            <a:ext cx="4176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39800" y="558799"/>
            <a:ext cx="3226676" cy="1993901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charset="0"/>
              <a:buNone/>
              <a:defRPr sz="3600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  <p:sp>
        <p:nvSpPr>
          <p:cNvPr id="7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4249736" y="0"/>
            <a:ext cx="794226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2"/>
          <p:cNvSpPr/>
          <p:nvPr userDrawn="1"/>
        </p:nvSpPr>
        <p:spPr>
          <a:xfrm>
            <a:off x="17" y="0"/>
            <a:ext cx="12191983" cy="3149600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3149600"/>
            <a:ext cx="12192000" cy="2840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65200" y="1990725"/>
            <a:ext cx="11226800" cy="1438275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charset="0"/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-JRC-logo_horizontal_EN_pos_transparent-background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1" y="6059233"/>
            <a:ext cx="24632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50" r:id="rId4"/>
    <p:sldLayoutId id="2147483651" r:id="rId5"/>
    <p:sldLayoutId id="2147483652" r:id="rId6"/>
    <p:sldLayoutId id="2147483656" r:id="rId7"/>
    <p:sldLayoutId id="2147483657" r:id="rId8"/>
    <p:sldLayoutId id="2147483653" r:id="rId9"/>
    <p:sldLayoutId id="2147483666" r:id="rId10"/>
    <p:sldLayoutId id="2147483654" r:id="rId11"/>
    <p:sldLayoutId id="214748365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5101"/>
            <a:ext cx="12192000" cy="2336800"/>
          </a:xfrm>
        </p:spPr>
        <p:txBody>
          <a:bodyPr/>
          <a:lstStyle/>
          <a:p>
            <a:r>
              <a:rPr lang="en-GB" dirty="0" smtClean="0"/>
              <a:t>Evaluation </a:t>
            </a:r>
            <a:r>
              <a:rPr lang="en-GB" dirty="0"/>
              <a:t>of Smart </a:t>
            </a:r>
            <a:r>
              <a:rPr lang="en-GB" dirty="0" smtClean="0"/>
              <a:t>Specialisation:</a:t>
            </a:r>
            <a:br>
              <a:rPr lang="en-GB" dirty="0" smtClean="0"/>
            </a:br>
            <a:r>
              <a:rPr lang="en-GB" b="0" dirty="0" smtClean="0"/>
              <a:t>Some </a:t>
            </a:r>
            <a:r>
              <a:rPr lang="en-GB" b="0" dirty="0"/>
              <a:t>introductory notes to the brainstorming session </a:t>
            </a:r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Carlo Gianelle, Fabrizio </a:t>
            </a:r>
            <a:r>
              <a:rPr lang="en-US" sz="2400" dirty="0" err="1" smtClean="0"/>
              <a:t>Guzzo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 smtClean="0"/>
              <a:t>Brussels, 24 January 2019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048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36000" y="468000"/>
            <a:ext cx="10896600" cy="993310"/>
          </a:xfrm>
        </p:spPr>
        <p:txBody>
          <a:bodyPr/>
          <a:lstStyle/>
          <a:p>
            <a:r>
              <a:rPr lang="en-GB" dirty="0"/>
              <a:t>Some reflections to start </a:t>
            </a:r>
            <a:r>
              <a:rPr lang="en-GB" dirty="0" smtClean="0"/>
              <a:t>with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58148330-09B3-420F-86CA-B0FA4F1E8BE5}"/>
              </a:ext>
            </a:extLst>
          </p:cNvPr>
          <p:cNvGrpSpPr>
            <a:grpSpLocks noChangeAspect="1"/>
          </p:cNvGrpSpPr>
          <p:nvPr/>
        </p:nvGrpSpPr>
        <p:grpSpPr>
          <a:xfrm>
            <a:off x="328290" y="1965991"/>
            <a:ext cx="602670" cy="452597"/>
            <a:chOff x="1126188" y="1998772"/>
            <a:chExt cx="657199" cy="493548"/>
          </a:xfrm>
        </p:grpSpPr>
        <p:sp>
          <p:nvSpPr>
            <p:cNvPr id="6" name="Rounded Rectangle 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D18A8ED1-EE28-4DBF-8C0C-A48E677AC0CB}"/>
                </a:ext>
              </a:extLst>
            </p:cNvPr>
            <p:cNvSpPr/>
            <p:nvPr/>
          </p:nvSpPr>
          <p:spPr>
            <a:xfrm rot="2700000">
              <a:off x="1289843" y="1998771"/>
              <a:ext cx="493544" cy="493545"/>
            </a:xfrm>
            <a:prstGeom prst="roundRect">
              <a:avLst>
                <a:gd name="adj" fmla="val 900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7D2E2C7F-4AA5-46E2-8B18-D911774112C0}"/>
                </a:ext>
              </a:extLst>
            </p:cNvPr>
            <p:cNvSpPr/>
            <p:nvPr/>
          </p:nvSpPr>
          <p:spPr>
            <a:xfrm rot="2700000">
              <a:off x="1150500" y="1998776"/>
              <a:ext cx="493544" cy="493544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" name="TextBox 25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BC3AEC4C-2ED9-4602-8D95-AAB44037FF53}"/>
                </a:ext>
              </a:extLst>
            </p:cNvPr>
            <p:cNvSpPr txBox="1"/>
            <p:nvPr/>
          </p:nvSpPr>
          <p:spPr>
            <a:xfrm>
              <a:off x="1126188" y="2027392"/>
              <a:ext cx="542166" cy="43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01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954575" y="4234211"/>
            <a:ext cx="8663850" cy="9064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800" kern="12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4695" y="1888064"/>
            <a:ext cx="11014592" cy="608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What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we mean </a:t>
            </a:r>
            <a:r>
              <a:rPr lang="en-GB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by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“evaluation”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lc="http://schemas.openxmlformats.org/drawingml/2006/lockedCanvas" xmlns:a16="http://schemas.microsoft.com/office/drawing/2014/main" xmlns="" id="{D18A8ED1-EE28-4DBF-8C0C-A48E677AC0CB}"/>
              </a:ext>
            </a:extLst>
          </p:cNvPr>
          <p:cNvSpPr/>
          <p:nvPr/>
        </p:nvSpPr>
        <p:spPr>
          <a:xfrm rot="2700000">
            <a:off x="478365" y="2803381"/>
            <a:ext cx="452593" cy="452595"/>
          </a:xfrm>
          <a:prstGeom prst="roundRect">
            <a:avLst>
              <a:gd name="adj" fmla="val 900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lc="http://schemas.openxmlformats.org/drawingml/2006/lockedCanvas" xmlns:a16="http://schemas.microsoft.com/office/drawing/2014/main" xmlns="" id="{7D2E2C7F-4AA5-46E2-8B18-D911774112C0}"/>
              </a:ext>
            </a:extLst>
          </p:cNvPr>
          <p:cNvSpPr/>
          <p:nvPr/>
        </p:nvSpPr>
        <p:spPr>
          <a:xfrm rot="2700000">
            <a:off x="350584" y="2803385"/>
            <a:ext cx="452593" cy="45259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TextBox 251">
            <a:extLst>
              <a:ext uri="{FF2B5EF4-FFF2-40B4-BE49-F238E27FC236}">
                <a16:creationId xmlns:lc="http://schemas.openxmlformats.org/drawingml/2006/lockedCanvas" xmlns:a16="http://schemas.microsoft.com/office/drawing/2014/main" xmlns="" id="{BC3AEC4C-2ED9-4602-8D95-AAB44037FF53}"/>
              </a:ext>
            </a:extLst>
          </p:cNvPr>
          <p:cNvSpPr txBox="1"/>
          <p:nvPr/>
        </p:nvSpPr>
        <p:spPr>
          <a:xfrm>
            <a:off x="328289" y="2829627"/>
            <a:ext cx="497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lc="http://schemas.openxmlformats.org/drawingml/2006/lockedCanvas" xmlns:a16="http://schemas.microsoft.com/office/drawing/2014/main" xmlns="" id="{D18A8ED1-EE28-4DBF-8C0C-A48E677AC0CB}"/>
              </a:ext>
            </a:extLst>
          </p:cNvPr>
          <p:cNvSpPr/>
          <p:nvPr/>
        </p:nvSpPr>
        <p:spPr>
          <a:xfrm rot="2700000">
            <a:off x="458669" y="3610923"/>
            <a:ext cx="452593" cy="452595"/>
          </a:xfrm>
          <a:prstGeom prst="roundRect">
            <a:avLst>
              <a:gd name="adj" fmla="val 9009"/>
            </a:avLst>
          </a:prstGeom>
          <a:solidFill>
            <a:srgbClr val="FBA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7D2E2C7F-4AA5-46E2-8B18-D911774112C0}"/>
              </a:ext>
            </a:extLst>
          </p:cNvPr>
          <p:cNvSpPr/>
          <p:nvPr/>
        </p:nvSpPr>
        <p:spPr>
          <a:xfrm rot="2700000">
            <a:off x="330888" y="3610927"/>
            <a:ext cx="452593" cy="45259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19050">
            <a:solidFill>
              <a:srgbClr val="FBA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xtBox 251">
            <a:extLst>
              <a:ext uri="{FF2B5EF4-FFF2-40B4-BE49-F238E27FC236}">
                <a16:creationId xmlns:lc="http://schemas.openxmlformats.org/drawingml/2006/lockedCanvas" xmlns:a16="http://schemas.microsoft.com/office/drawing/2014/main" xmlns="" id="{BC3AEC4C-2ED9-4602-8D95-AAB44037FF53}"/>
              </a:ext>
            </a:extLst>
          </p:cNvPr>
          <p:cNvSpPr txBox="1"/>
          <p:nvPr/>
        </p:nvSpPr>
        <p:spPr>
          <a:xfrm>
            <a:off x="308593" y="3637169"/>
            <a:ext cx="497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lc="http://schemas.openxmlformats.org/drawingml/2006/lockedCanvas" xmlns:a16="http://schemas.microsoft.com/office/drawing/2014/main" xmlns="" id="{D18A8ED1-EE28-4DBF-8C0C-A48E677AC0CB}"/>
              </a:ext>
            </a:extLst>
          </p:cNvPr>
          <p:cNvSpPr/>
          <p:nvPr/>
        </p:nvSpPr>
        <p:spPr>
          <a:xfrm rot="2700000">
            <a:off x="458668" y="4399093"/>
            <a:ext cx="452593" cy="452595"/>
          </a:xfrm>
          <a:prstGeom prst="roundRect">
            <a:avLst>
              <a:gd name="adj" fmla="val 900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lc="http://schemas.openxmlformats.org/drawingml/2006/lockedCanvas" xmlns:a16="http://schemas.microsoft.com/office/drawing/2014/main" xmlns="" id="{7D2E2C7F-4AA5-46E2-8B18-D911774112C0}"/>
              </a:ext>
            </a:extLst>
          </p:cNvPr>
          <p:cNvSpPr/>
          <p:nvPr/>
        </p:nvSpPr>
        <p:spPr>
          <a:xfrm rot="2700000">
            <a:off x="330887" y="4399097"/>
            <a:ext cx="452593" cy="45259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TextBox 251">
            <a:extLst>
              <a:ext uri="{FF2B5EF4-FFF2-40B4-BE49-F238E27FC236}">
                <a16:creationId xmlns:lc="http://schemas.openxmlformats.org/drawingml/2006/lockedCanvas" xmlns:a16="http://schemas.microsoft.com/office/drawing/2014/main" xmlns="" id="{BC3AEC4C-2ED9-4602-8D95-AAB44037FF53}"/>
              </a:ext>
            </a:extLst>
          </p:cNvPr>
          <p:cNvSpPr txBox="1"/>
          <p:nvPr/>
        </p:nvSpPr>
        <p:spPr>
          <a:xfrm>
            <a:off x="308592" y="4425339"/>
            <a:ext cx="497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24695" y="2756511"/>
            <a:ext cx="11014592" cy="546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Characteristics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of </a:t>
            </a:r>
            <a:r>
              <a:rPr lang="en-GB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Smart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Specialisation policy </a:t>
            </a:r>
            <a:r>
              <a:rPr lang="en-GB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and implications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for </a:t>
            </a:r>
            <a:r>
              <a:rPr lang="en-GB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evaluation</a:t>
            </a:r>
            <a:endParaRPr lang="en-GB" sz="2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04998" y="3590427"/>
            <a:ext cx="11014592" cy="493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Choice of evaluation methods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04997" y="4318009"/>
            <a:ext cx="11014592" cy="614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The (important) relationship between monitoring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42338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63932" y="468000"/>
            <a:ext cx="10068668" cy="993310"/>
          </a:xfrm>
        </p:spPr>
        <p:txBody>
          <a:bodyPr/>
          <a:lstStyle/>
          <a:p>
            <a:r>
              <a:rPr lang="en-GB" dirty="0"/>
              <a:t>What do we mean by "evaluation"?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58148330-09B3-420F-86CA-B0FA4F1E8BE5}"/>
              </a:ext>
            </a:extLst>
          </p:cNvPr>
          <p:cNvGrpSpPr>
            <a:grpSpLocks noChangeAspect="1"/>
          </p:cNvGrpSpPr>
          <p:nvPr/>
        </p:nvGrpSpPr>
        <p:grpSpPr>
          <a:xfrm>
            <a:off x="1077910" y="545475"/>
            <a:ext cx="602670" cy="452597"/>
            <a:chOff x="1126188" y="1998772"/>
            <a:chExt cx="657199" cy="493548"/>
          </a:xfrm>
        </p:grpSpPr>
        <p:sp>
          <p:nvSpPr>
            <p:cNvPr id="6" name="Rounded Rectangle 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D18A8ED1-EE28-4DBF-8C0C-A48E677AC0CB}"/>
                </a:ext>
              </a:extLst>
            </p:cNvPr>
            <p:cNvSpPr/>
            <p:nvPr/>
          </p:nvSpPr>
          <p:spPr>
            <a:xfrm rot="2700000">
              <a:off x="1289843" y="1998771"/>
              <a:ext cx="493544" cy="493545"/>
            </a:xfrm>
            <a:prstGeom prst="roundRect">
              <a:avLst>
                <a:gd name="adj" fmla="val 900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7D2E2C7F-4AA5-46E2-8B18-D911774112C0}"/>
                </a:ext>
              </a:extLst>
            </p:cNvPr>
            <p:cNvSpPr/>
            <p:nvPr/>
          </p:nvSpPr>
          <p:spPr>
            <a:xfrm rot="2700000">
              <a:off x="1150500" y="1998776"/>
              <a:ext cx="493544" cy="493544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" name="TextBox 25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BC3AEC4C-2ED9-4602-8D95-AAB44037FF53}"/>
                </a:ext>
              </a:extLst>
            </p:cNvPr>
            <p:cNvSpPr txBox="1"/>
            <p:nvPr/>
          </p:nvSpPr>
          <p:spPr>
            <a:xfrm>
              <a:off x="1126188" y="2027392"/>
              <a:ext cx="542166" cy="43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01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954575" y="4234211"/>
            <a:ext cx="8663850" cy="9064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800" kern="12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000" y="2159999"/>
            <a:ext cx="11744012" cy="3831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We use this term to refer to the application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of </a:t>
            </a:r>
            <a:r>
              <a:rPr lang="en-GB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quantitative </a:t>
            </a:r>
            <a:r>
              <a:rPr lang="en-GB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or qualitative </a:t>
            </a:r>
            <a:r>
              <a:rPr lang="en-GB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techniques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with the </a:t>
            </a:r>
            <a:r>
              <a:rPr lang="en-GB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aim to reach a better understanding of the mechanisms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behind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a certain observed course of action related to a policy intervention or relevant for the aim of the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policy</a:t>
            </a:r>
          </a:p>
          <a:p>
            <a:endParaRPr lang="en-GB" sz="24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DIRECT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influence of the </a:t>
            </a:r>
            <a:r>
              <a:rPr lang="en-GB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policy intervention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on the relevant socio-economic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outcomes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Factors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and </a:t>
            </a:r>
            <a:r>
              <a:rPr lang="en-GB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circumstances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 NOT directly related to the policy intervention which may influence the policy process and the policy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outcomes</a:t>
            </a:r>
          </a:p>
          <a:p>
            <a:endParaRPr lang="en-GB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46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lc="http://schemas.openxmlformats.org/drawingml/2006/lockedCanvas" xmlns:a16="http://schemas.microsoft.com/office/drawing/2014/main" xmlns="" id="{D18A8ED1-EE28-4DBF-8C0C-A48E677AC0CB}"/>
              </a:ext>
            </a:extLst>
          </p:cNvPr>
          <p:cNvSpPr/>
          <p:nvPr/>
        </p:nvSpPr>
        <p:spPr>
          <a:xfrm rot="2700000">
            <a:off x="1217603" y="545479"/>
            <a:ext cx="452593" cy="452595"/>
          </a:xfrm>
          <a:prstGeom prst="roundRect">
            <a:avLst>
              <a:gd name="adj" fmla="val 900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lc="http://schemas.openxmlformats.org/drawingml/2006/lockedCanvas" xmlns:a16="http://schemas.microsoft.com/office/drawing/2014/main" xmlns="" id="{7D2E2C7F-4AA5-46E2-8B18-D911774112C0}"/>
              </a:ext>
            </a:extLst>
          </p:cNvPr>
          <p:cNvSpPr/>
          <p:nvPr/>
        </p:nvSpPr>
        <p:spPr>
          <a:xfrm rot="2700000">
            <a:off x="1089822" y="545483"/>
            <a:ext cx="452593" cy="45259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TextBox 251">
            <a:extLst>
              <a:ext uri="{FF2B5EF4-FFF2-40B4-BE49-F238E27FC236}">
                <a16:creationId xmlns:lc="http://schemas.openxmlformats.org/drawingml/2006/lockedCanvas" xmlns:a16="http://schemas.microsoft.com/office/drawing/2014/main" xmlns="" id="{BC3AEC4C-2ED9-4602-8D95-AAB44037FF53}"/>
              </a:ext>
            </a:extLst>
          </p:cNvPr>
          <p:cNvSpPr txBox="1"/>
          <p:nvPr/>
        </p:nvSpPr>
        <p:spPr>
          <a:xfrm>
            <a:off x="1067527" y="571725"/>
            <a:ext cx="497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63932" y="275125"/>
            <a:ext cx="10068668" cy="993310"/>
          </a:xfrm>
        </p:spPr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Characteristics of Smart Specialisation policy and implications for evaluation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54575" y="4234211"/>
            <a:ext cx="8663850" cy="9064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800" kern="1200" dirty="0"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371975"/>
            <a:ext cx="12192000" cy="1457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Smart Specialisation evaluation: </a:t>
            </a:r>
            <a:r>
              <a:rPr lang="en-GB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what? </a:t>
            </a:r>
            <a:endParaRPr lang="en-GB" sz="26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85725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POLICY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–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Impact of all strategies implemented in a defined area (e.g. EU level)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85725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STRATEGY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– Impact of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 single strategy (</a:t>
            </a:r>
            <a:r>
              <a:rPr lang="en-GB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e.g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effects on the regional innovation ecosystem)</a:t>
            </a:r>
            <a:endParaRPr lang="en-GB" sz="24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85725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INSTRUMENTS (Specific objectives)</a:t>
            </a:r>
            <a:endParaRPr lang="en-GB" sz="24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238375"/>
            <a:ext cx="11963400" cy="1685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Smart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Specialisation: a </a:t>
            </a:r>
            <a:r>
              <a:rPr lang="en-GB" sz="2600" b="1" i="1" dirty="0">
                <a:solidFill>
                  <a:schemeClr val="tx1"/>
                </a:solidFill>
                <a:latin typeface="Calibri" panose="020F0502020204030204" pitchFamily="34" charset="0"/>
              </a:rPr>
              <a:t>complicated</a:t>
            </a:r>
            <a:r>
              <a:rPr lang="en-GB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and </a:t>
            </a:r>
            <a:r>
              <a:rPr lang="en-GB" sz="2600" b="1" i="1" dirty="0">
                <a:solidFill>
                  <a:schemeClr val="tx1"/>
                </a:solidFill>
                <a:latin typeface="Calibri" panose="020F0502020204030204" pitchFamily="34" charset="0"/>
              </a:rPr>
              <a:t>complex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 policy framework </a:t>
            </a:r>
          </a:p>
          <a:p>
            <a:pPr marL="514350" indent="514350">
              <a:lnSpc>
                <a:spcPct val="150000"/>
              </a:lnSpc>
              <a:buAutoNum type="romanLcParenBoth"/>
            </a:pPr>
            <a:r>
              <a:rPr lang="en-GB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Meta-policy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 – policy process reshaping other policy areas </a:t>
            </a:r>
          </a:p>
          <a:p>
            <a:pPr marL="514350" indent="514350">
              <a:lnSpc>
                <a:spcPct val="150000"/>
              </a:lnSpc>
              <a:buAutoNum type="romanLcParenBoth"/>
            </a:pPr>
            <a:r>
              <a:rPr lang="en-GB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Multi-level governance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setting and </a:t>
            </a:r>
            <a:r>
              <a:rPr lang="en-GB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multiple objectives</a:t>
            </a:r>
          </a:p>
          <a:p>
            <a:pPr marL="514350" indent="514350">
              <a:lnSpc>
                <a:spcPct val="150000"/>
              </a:lnSpc>
              <a:buAutoNum type="romanLcParenBoth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Selective public intervention – </a:t>
            </a:r>
            <a:r>
              <a:rPr lang="en-GB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priority areas</a:t>
            </a:r>
          </a:p>
          <a:p>
            <a:endParaRPr lang="en-GB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38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lc="http://schemas.openxmlformats.org/drawingml/2006/lockedCanvas" xmlns:a16="http://schemas.microsoft.com/office/drawing/2014/main" xmlns="" id="{D18A8ED1-EE28-4DBF-8C0C-A48E677AC0CB}"/>
              </a:ext>
            </a:extLst>
          </p:cNvPr>
          <p:cNvSpPr/>
          <p:nvPr/>
        </p:nvSpPr>
        <p:spPr>
          <a:xfrm rot="2700000">
            <a:off x="1217603" y="545479"/>
            <a:ext cx="452593" cy="452595"/>
          </a:xfrm>
          <a:prstGeom prst="roundRect">
            <a:avLst>
              <a:gd name="adj" fmla="val 9009"/>
            </a:avLst>
          </a:prstGeom>
          <a:solidFill>
            <a:srgbClr val="FBA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7D2E2C7F-4AA5-46E2-8B18-D911774112C0}"/>
              </a:ext>
            </a:extLst>
          </p:cNvPr>
          <p:cNvSpPr/>
          <p:nvPr/>
        </p:nvSpPr>
        <p:spPr>
          <a:xfrm rot="2700000">
            <a:off x="1089822" y="545483"/>
            <a:ext cx="452593" cy="45259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19050">
            <a:solidFill>
              <a:srgbClr val="FBA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xtBox 251">
            <a:extLst>
              <a:ext uri="{FF2B5EF4-FFF2-40B4-BE49-F238E27FC236}">
                <a16:creationId xmlns:lc="http://schemas.openxmlformats.org/drawingml/2006/lockedCanvas" xmlns:a16="http://schemas.microsoft.com/office/drawing/2014/main" xmlns="" id="{BC3AEC4C-2ED9-4602-8D95-AAB44037FF53}"/>
              </a:ext>
            </a:extLst>
          </p:cNvPr>
          <p:cNvSpPr txBox="1"/>
          <p:nvPr/>
        </p:nvSpPr>
        <p:spPr>
          <a:xfrm>
            <a:off x="1067527" y="571725"/>
            <a:ext cx="497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63932" y="468000"/>
            <a:ext cx="10068668" cy="993310"/>
          </a:xfrm>
        </p:spPr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Choice of evaluation methods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54575" y="4234211"/>
            <a:ext cx="8663850" cy="9064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800" kern="1200" dirty="0">
              <a:latin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0000" y="1924049"/>
            <a:ext cx="11472600" cy="3457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There is no superior method of producing evidence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 choice of methods needs to follow from the type of questions that are being asked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Use of different perspectives and methods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1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lc="http://schemas.openxmlformats.org/drawingml/2006/lockedCanvas" xmlns:a16="http://schemas.microsoft.com/office/drawing/2014/main" xmlns="" id="{D18A8ED1-EE28-4DBF-8C0C-A48E677AC0CB}"/>
              </a:ext>
            </a:extLst>
          </p:cNvPr>
          <p:cNvSpPr>
            <a:spLocks noChangeAspect="1"/>
          </p:cNvSpPr>
          <p:nvPr/>
        </p:nvSpPr>
        <p:spPr>
          <a:xfrm rot="2700000">
            <a:off x="1206287" y="553109"/>
            <a:ext cx="475223" cy="475225"/>
          </a:xfrm>
          <a:prstGeom prst="roundRect">
            <a:avLst>
              <a:gd name="adj" fmla="val 900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lc="http://schemas.openxmlformats.org/drawingml/2006/lockedCanvas" xmlns:a16="http://schemas.microsoft.com/office/drawing/2014/main" xmlns="" id="{7D2E2C7F-4AA5-46E2-8B18-D911774112C0}"/>
              </a:ext>
            </a:extLst>
          </p:cNvPr>
          <p:cNvSpPr>
            <a:spLocks noChangeAspect="1"/>
          </p:cNvSpPr>
          <p:nvPr/>
        </p:nvSpPr>
        <p:spPr>
          <a:xfrm rot="2700000">
            <a:off x="1078506" y="553113"/>
            <a:ext cx="475223" cy="47522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TextBox 251">
            <a:extLst>
              <a:ext uri="{FF2B5EF4-FFF2-40B4-BE49-F238E27FC236}">
                <a16:creationId xmlns:lc="http://schemas.openxmlformats.org/drawingml/2006/lockedCanvas" xmlns:a16="http://schemas.microsoft.com/office/drawing/2014/main" xmlns="" id="{BC3AEC4C-2ED9-4602-8D95-AAB44037FF53}"/>
              </a:ext>
            </a:extLst>
          </p:cNvPr>
          <p:cNvSpPr txBox="1">
            <a:spLocks noChangeAspect="1"/>
          </p:cNvSpPr>
          <p:nvPr/>
        </p:nvSpPr>
        <p:spPr>
          <a:xfrm>
            <a:off x="1055096" y="580667"/>
            <a:ext cx="522041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63932" y="278070"/>
            <a:ext cx="10068668" cy="993310"/>
          </a:xfrm>
        </p:spPr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(important) relationship between monitoring and evaluation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54575" y="4234211"/>
            <a:ext cx="8663850" cy="9064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800" kern="1200" dirty="0"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0000" y="2159999"/>
            <a:ext cx="11744012" cy="3831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 rationale is ultimately the same!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GB" sz="2400" dirty="0"/>
              <a:t>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Better understand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the reality of the policy intervention, compare it with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expectations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, and explain the possible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gap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GB" sz="2400" dirty="0" smtClean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MONITORING: </a:t>
            </a:r>
            <a:r>
              <a:rPr lang="en-GB" sz="2400" i="1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describe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what is going on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EVALUATION: </a:t>
            </a:r>
            <a:r>
              <a:rPr lang="en-GB" sz="2400" i="1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explain why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we observe a certain situation</a:t>
            </a:r>
          </a:p>
          <a:p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…we start evaluation by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analysing the result and output variables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the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S3 monitoring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system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0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8"/>
          <p:cNvSpPr txBox="1"/>
          <p:nvPr/>
        </p:nvSpPr>
        <p:spPr>
          <a:xfrm>
            <a:off x="2419350" y="3273440"/>
            <a:ext cx="9201150" cy="1384995"/>
          </a:xfrm>
          <a:prstGeom prst="rect">
            <a:avLst/>
          </a:prstGeom>
          <a:noFill/>
        </p:spPr>
        <p:txBody>
          <a:bodyPr wrap="square" lIns="91356" tIns="0" rIns="91356" bIns="0" rtlCol="0">
            <a:spAutoFit/>
          </a:bodyPr>
          <a:lstStyle/>
          <a:p>
            <a:r>
              <a:rPr lang="en-GB" sz="36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questions?</a:t>
            </a:r>
          </a:p>
          <a:p>
            <a:r>
              <a:rPr lang="en-GB" sz="18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find </a:t>
            </a:r>
            <a:r>
              <a:rPr lang="en-GB" sz="1800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 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</a:t>
            </a:r>
          </a:p>
          <a:p>
            <a:r>
              <a:rPr lang="en-GB" dirty="0" smtClean="0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Carlo.GIANELLE@ec.europa.eu</a:t>
            </a:r>
            <a:endParaRPr lang="en-GB" dirty="0">
              <a:solidFill>
                <a:srgbClr val="3B83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 smtClean="0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Fabrizio.GUZZO@ec.europa.eu</a:t>
            </a:r>
            <a:endParaRPr lang="en-GB" sz="1800" dirty="0">
              <a:solidFill>
                <a:srgbClr val="3B83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RC-presentation_new-style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JRC-presentation_new-style-Template" id="{A3811EC4-3CF2-294F-BA10-98A1FEBF725B}" vid="{04E8B2B6-6122-9247-9072-895CAD7B6100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JRC-presentation_new-style_template.potx</Template>
  <TotalTime>4523</TotalTime>
  <Words>336</Words>
  <Application>Microsoft Office PowerPoint</Application>
  <PresentationFormat>Custom</PresentationFormat>
  <Paragraphs>48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JRC-presentation_new-style_template</vt:lpstr>
      <vt:lpstr>PowerPoint Presentation</vt:lpstr>
      <vt:lpstr>Evaluation of Smart Specialisation: Some introductory notes to the brainstorming session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PRIMAVERA Joris (JRC-PETTEN)</dc:creator>
  <cp:lastModifiedBy>S3 Platform</cp:lastModifiedBy>
  <cp:revision>241</cp:revision>
  <cp:lastPrinted>2019-01-17T09:20:35Z</cp:lastPrinted>
  <dcterms:created xsi:type="dcterms:W3CDTF">2017-04-24T08:06:23Z</dcterms:created>
  <dcterms:modified xsi:type="dcterms:W3CDTF">2019-01-22T13:18:49Z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https://connected.cnect.cec.eu.int</vt:lpwstr>
  </property>
  <property fmtid="{D5CDD505-2E9C-101B-9397-08002B2CF9AE}" pid="3" name="Offisync_UniqueId">
    <vt:lpwstr>127154</vt:lpwstr>
  </property>
  <property fmtid="{D5CDD505-2E9C-101B-9397-08002B2CF9AE}" pid="4" name="Offisync_ServerID">
    <vt:lpwstr>0d3b22a6-6203-4efc-8e8e-b5279256493b</vt:lpwstr>
  </property>
  <property fmtid="{D5CDD505-2E9C-101B-9397-08002B2CF9AE}" pid="5" name="Jive_LatestUserAccountName">
    <vt:lpwstr>guzzofa</vt:lpwstr>
  </property>
  <property fmtid="{D5CDD505-2E9C-101B-9397-08002B2CF9AE}" pid="6" name="Jive_VersionGuid">
    <vt:lpwstr>3265154a-a150-4d3c-82dd-d79ad0138b0c</vt:lpwstr>
  </property>
  <property fmtid="{D5CDD505-2E9C-101B-9397-08002B2CF9AE}" pid="7" name="Offisync_UpdateToken">
    <vt:lpwstr>3</vt:lpwstr>
  </property>
</Properties>
</file>