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6" r:id="rId3"/>
    <p:sldId id="313" r:id="rId4"/>
    <p:sldId id="311" r:id="rId5"/>
    <p:sldId id="314" r:id="rId6"/>
    <p:sldId id="316" r:id="rId7"/>
    <p:sldId id="317" r:id="rId8"/>
    <p:sldId id="315" r:id="rId9"/>
    <p:sldId id="310" r:id="rId10"/>
    <p:sldId id="302" r:id="rId11"/>
    <p:sldId id="312" r:id="rId12"/>
    <p:sldId id="304" r:id="rId13"/>
    <p:sldId id="305" r:id="rId14"/>
    <p:sldId id="30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2"/>
  </p:normalViewPr>
  <p:slideViewPr>
    <p:cSldViewPr snapToGrid="0" snapToObjects="1">
      <p:cViewPr varScale="1">
        <p:scale>
          <a:sx n="83" d="100"/>
          <a:sy n="83" d="100"/>
        </p:scale>
        <p:origin x="108" y="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Γιάννης Τόλιας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8E469-0239-4EFC-B19D-94B02489B820}" type="datetime3">
              <a:rPr lang="en-US" smtClean="0"/>
              <a:t>21 January 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Ανασχεδιασμός Διαδικασιών Βάσει του Ν.4009/2011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71C77-4F91-9A47-AD9B-7202FBD9AD4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98728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Γιάννης Τόλιας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8AB3D-FAAC-424E-A2C4-8D1E30F3523E}" type="datetime3">
              <a:rPr lang="en-US" smtClean="0"/>
              <a:t>21 January 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Ανασχεδιασμός Διαδικασιών Βάσει του Ν.4009/2011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A2641-2410-B04E-9EC7-0222A77508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993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Γιάννης Τόλιας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61552CF-D957-4655-9EC1-16602042901A}" type="datetime3">
              <a:rPr lang="en-US" smtClean="0"/>
              <a:t>21 January 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Ανασχεδιασμός Διαδικασιών Βάσει του Ν.4009/2011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FA2641-2410-B04E-9EC7-0222A7750832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26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Γιάννης Τόλιας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9A41D1-01E5-4E72-9CA3-A079D97E887A}" type="datetime3">
              <a:rPr lang="en-US" smtClean="0"/>
              <a:t>21 January 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Ανασχεδιασμός Διαδικασιών Βάσει του Ν.4009/2011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FA2641-2410-B04E-9EC7-0222A7750832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663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716" y="2078592"/>
            <a:ext cx="8774567" cy="1470025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 b="0" i="0">
                <a:solidFill>
                  <a:srgbClr val="000080"/>
                </a:solidFill>
                <a:latin typeface="+mj-lt"/>
                <a:cs typeface="Ubuntu Medium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715" y="3595731"/>
            <a:ext cx="8774567" cy="958885"/>
          </a:xfrm>
          <a:noFill/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Ubuntu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0960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7D6E184-5336-43A5-9FF1-CCA7A702E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7248" y="613668"/>
            <a:ext cx="2160000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4406901"/>
            <a:ext cx="11039793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1" y="2906713"/>
            <a:ext cx="1103979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1"/>
            <a:ext cx="5384800" cy="4983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1"/>
            <a:ext cx="5384800" cy="4983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000080"/>
                </a:solidFill>
                <a:latin typeface="+mj-lt"/>
                <a:cs typeface="Ubuntu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82763"/>
            <a:ext cx="5386917" cy="43434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43000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000080"/>
                </a:solidFill>
                <a:latin typeface="+mj-lt"/>
                <a:cs typeface="Ubuntu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82763"/>
            <a:ext cx="5389033" cy="43434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1"/>
            <a:ext cx="10972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9110" y="6356350"/>
            <a:ext cx="669484" cy="36512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accent5"/>
                </a:solidFill>
                <a:latin typeface="+mj-lt"/>
                <a:cs typeface="Ubuntu"/>
              </a:defRPr>
            </a:lvl1pPr>
          </a:lstStyle>
          <a:p>
            <a:fld id="{A8AB0D56-2C3D-4640-9ED3-CE690228AE54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062682" y="6356351"/>
            <a:ext cx="2248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80"/>
                </a:solidFill>
              </a:defRPr>
            </a:lvl1pPr>
          </a:lstStyle>
          <a:p>
            <a:r>
              <a:rPr lang="el-GR"/>
              <a:t>© 2019, innovatia systems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311612" y="6356351"/>
            <a:ext cx="7601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From Monitoring to Evaluation: The S3 Practitioner's Perspective</a:t>
            </a:r>
            <a:endParaRPr lang="el-GR"/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360000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000080"/>
          </a:solidFill>
          <a:latin typeface="+mj-lt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1200"/>
        </a:spcAft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Ubuntu"/>
        </a:defRPr>
      </a:lvl1pPr>
      <a:lvl2pPr marL="540000" indent="0" algn="l" defTabSz="457200" rtl="0" eaLnBrk="1" latinLnBrk="0" hangingPunct="1">
        <a:spcBef>
          <a:spcPts val="0"/>
        </a:spcBef>
        <a:spcAft>
          <a:spcPts val="1000"/>
        </a:spcAft>
        <a:buFontTx/>
        <a:buNone/>
        <a:defRPr sz="2000" b="0" i="0" kern="1200">
          <a:solidFill>
            <a:schemeClr val="tx1"/>
          </a:solidFill>
          <a:latin typeface="+mn-lt"/>
          <a:ea typeface="+mn-ea"/>
          <a:cs typeface="Ubuntu Light"/>
        </a:defRPr>
      </a:lvl2pPr>
      <a:lvl3pPr marL="720000" indent="0" algn="l" defTabSz="457200" rtl="0" eaLnBrk="1" latinLnBrk="0" hangingPunct="1">
        <a:spcBef>
          <a:spcPts val="0"/>
        </a:spcBef>
        <a:spcAft>
          <a:spcPts val="900"/>
        </a:spcAft>
        <a:buFontTx/>
        <a:buNone/>
        <a:defRPr sz="1800" b="0" i="0" kern="1200">
          <a:solidFill>
            <a:schemeClr val="tx1"/>
          </a:solidFill>
          <a:latin typeface="+mn-lt"/>
          <a:ea typeface="+mn-ea"/>
          <a:cs typeface="Ubuntu Light"/>
        </a:defRPr>
      </a:lvl3pPr>
      <a:lvl4pPr marL="900000" indent="0" algn="l" defTabSz="457200" rtl="0" eaLnBrk="1" latinLnBrk="0" hangingPunct="1">
        <a:spcBef>
          <a:spcPts val="0"/>
        </a:spcBef>
        <a:spcAft>
          <a:spcPts val="800"/>
        </a:spcAft>
        <a:buFontTx/>
        <a:buNone/>
        <a:defRPr sz="1600" b="0" i="0" kern="1200">
          <a:solidFill>
            <a:schemeClr val="tx1"/>
          </a:solidFill>
          <a:latin typeface="+mn-lt"/>
          <a:ea typeface="+mn-ea"/>
          <a:cs typeface="Ubuntu Light"/>
        </a:defRPr>
      </a:lvl4pPr>
      <a:lvl5pPr marL="1080000" indent="0" algn="l" defTabSz="457200" rtl="0" eaLnBrk="1" latinLnBrk="0" hangingPunct="1">
        <a:spcBef>
          <a:spcPts val="0"/>
        </a:spcBef>
        <a:spcAft>
          <a:spcPts val="600"/>
        </a:spcAft>
        <a:buFontTx/>
        <a:buNone/>
        <a:defRPr sz="1600" b="0" i="0" kern="1200">
          <a:solidFill>
            <a:schemeClr val="tx1"/>
          </a:solidFill>
          <a:latin typeface="+mn-lt"/>
          <a:ea typeface="+mn-ea"/>
          <a:cs typeface="Ubuntu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916" y="2273727"/>
            <a:ext cx="10016836" cy="1470025"/>
          </a:xfrm>
        </p:spPr>
        <p:txBody>
          <a:bodyPr>
            <a:noAutofit/>
          </a:bodyPr>
          <a:lstStyle/>
          <a:p>
            <a:br>
              <a:rPr lang="el-GR" sz="4000" dirty="0">
                <a:cs typeface="Helvetica Light"/>
              </a:rPr>
            </a:br>
            <a:br>
              <a:rPr lang="el-GR" sz="4000" dirty="0">
                <a:cs typeface="Helvetica Light"/>
              </a:rPr>
            </a:br>
            <a:r>
              <a:rPr lang="en-US" dirty="0">
                <a:cs typeface="Helvetica Light"/>
              </a:rPr>
              <a:t>From Monitoring to Evaluation: What, How and Why? </a:t>
            </a:r>
            <a:br>
              <a:rPr lang="en-US" sz="4400" dirty="0">
                <a:cs typeface="Helvetica Light"/>
              </a:rPr>
            </a:br>
            <a:r>
              <a:rPr lang="en-US" sz="4400" dirty="0">
                <a:cs typeface="Helvetica Light"/>
              </a:rPr>
              <a:t>What makes S3 evaluations necessary?</a:t>
            </a:r>
            <a:endParaRPr lang="el-GR" sz="5400" dirty="0">
              <a:cs typeface="Helvetica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2475" y="4037559"/>
            <a:ext cx="6707050" cy="9588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 Yannis Tolias</a:t>
            </a:r>
          </a:p>
          <a:p>
            <a:r>
              <a:rPr lang="en-US" dirty="0"/>
              <a:t>Managing Partner, Innovatia Systems</a:t>
            </a:r>
            <a:endParaRPr lang="el-GR" dirty="0"/>
          </a:p>
          <a:p>
            <a:r>
              <a:rPr lang="en-US" sz="1900" dirty="0"/>
              <a:t>tolias@innovatiasystems.eu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16" y="5931935"/>
            <a:ext cx="1951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3AD667-E46A-41AB-AFA5-7D21A464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really want to know from S3 evaluations?</a:t>
            </a:r>
            <a:endParaRPr lang="el-GR" dirty="0"/>
          </a:p>
        </p:txBody>
      </p:sp>
      <p:graphicFrame>
        <p:nvGraphicFramePr>
          <p:cNvPr id="7" name="Θέση περιεχομένου 6">
            <a:extLst>
              <a:ext uri="{FF2B5EF4-FFF2-40B4-BE49-F238E27FC236}">
                <a16:creationId xmlns:a16="http://schemas.microsoft.com/office/drawing/2014/main" id="{78157013-EAA2-4644-B324-73A46D7EA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053621"/>
              </p:ext>
            </p:extLst>
          </p:nvPr>
        </p:nvGraphicFramePr>
        <p:xfrm>
          <a:off x="581526" y="946485"/>
          <a:ext cx="10972802" cy="51816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53390">
                  <a:extLst>
                    <a:ext uri="{9D8B030D-6E8A-4147-A177-3AD203B41FA5}">
                      <a16:colId xmlns:a16="http://schemas.microsoft.com/office/drawing/2014/main" val="3141178375"/>
                    </a:ext>
                  </a:extLst>
                </a:gridCol>
                <a:gridCol w="6027821">
                  <a:extLst>
                    <a:ext uri="{9D8B030D-6E8A-4147-A177-3AD203B41FA5}">
                      <a16:colId xmlns:a16="http://schemas.microsoft.com/office/drawing/2014/main" val="2161143782"/>
                    </a:ext>
                  </a:extLst>
                </a:gridCol>
                <a:gridCol w="842210">
                  <a:extLst>
                    <a:ext uri="{9D8B030D-6E8A-4147-A177-3AD203B41FA5}">
                      <a16:colId xmlns:a16="http://schemas.microsoft.com/office/drawing/2014/main" val="1148177397"/>
                    </a:ext>
                  </a:extLst>
                </a:gridCol>
                <a:gridCol w="1130969">
                  <a:extLst>
                    <a:ext uri="{9D8B030D-6E8A-4147-A177-3AD203B41FA5}">
                      <a16:colId xmlns:a16="http://schemas.microsoft.com/office/drawing/2014/main" val="4126485132"/>
                    </a:ext>
                  </a:extLst>
                </a:gridCol>
                <a:gridCol w="918412">
                  <a:extLst>
                    <a:ext uri="{9D8B030D-6E8A-4147-A177-3AD203B41FA5}">
                      <a16:colId xmlns:a16="http://schemas.microsoft.com/office/drawing/2014/main" val="4068846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Issue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Question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EU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Member States -Regions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Stake-holders</a:t>
                      </a:r>
                      <a:endParaRPr lang="el-G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13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Appropriateness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Was it the right thing to do?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14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Economy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much did it cost?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0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Effectiveness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Has it lived up to expectations?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***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64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Efficiency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What’s the return on investment?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3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Efficacy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What’s the ROI vs the expectations?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74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Process efficiency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 it working well?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487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Quality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good are the outputs?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***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75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Impact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has happened as a result of it?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***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10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Additionality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has happened over and above what would have happened anyway?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***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92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Displacement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hasn’t happened which would have happened in its absence?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60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Process Improvement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can we do it better?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***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89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Strategy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should we do next?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***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557526"/>
                  </a:ext>
                </a:extLst>
              </a:tr>
            </a:tbl>
          </a:graphicData>
        </a:graphic>
      </p:graphicFrame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2252F1-09E3-4628-BAE6-4EDC06BC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E177A83-F730-4EAE-BB1A-5914038B2F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1E55DFF-2998-40BA-B8BB-5D4EAD9059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F0611F-8F88-4235-8ACA-70E0A238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stick, this time in continuous application!</a:t>
            </a:r>
            <a:endParaRPr lang="el-GR" dirty="0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9A12B5F-743A-44F6-B849-89AC99D8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4270646-480B-48A8-B78F-FA612EA424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6ACB70-DD88-42EC-9D73-D537FEB160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143E040-BC11-4B59-BD39-8D7D3B78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7" y="1236203"/>
            <a:ext cx="11270665" cy="40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4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95D38E-EBCF-4800-B5C7-E328292E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relationship between monitoring and evaluation?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9A4FE2-8AFE-4DAB-A0D6-505F51C28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S3 monitoring systems already help Regions / Member States understand what is actually happening in the ground and drive, if appropriate, corrective action</a:t>
            </a:r>
          </a:p>
          <a:p>
            <a:r>
              <a:rPr lang="en-US" dirty="0"/>
              <a:t>They will eventually help evaluators understand the logic of intervention and (partially) relieve the burden of data collection</a:t>
            </a:r>
          </a:p>
          <a:p>
            <a:r>
              <a:rPr lang="en-US" dirty="0"/>
              <a:t>However, the maturity, the sophistication and the quality of S3 monitoring systems still varies across Europe</a:t>
            </a:r>
          </a:p>
          <a:p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8E38CC-CE34-4687-973F-828E7FD2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A11FE96-5EC0-4729-9005-F8B96D7D7F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4B8F6C3-A94E-486E-8CD6-8646746482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31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9DD00C-B57D-4C47-846A-081416CA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S3 evaluations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E72A66-8842-438B-BDBF-32904D302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2014-2020:</a:t>
            </a:r>
          </a:p>
          <a:p>
            <a:pPr lvl="1"/>
            <a:r>
              <a:rPr lang="en-US" dirty="0"/>
              <a:t>We missed the opportunity for an ongoing evaluation in this period – it might have helped given the novelty of the approach</a:t>
            </a:r>
          </a:p>
          <a:p>
            <a:pPr lvl="1"/>
            <a:r>
              <a:rPr lang="en-US" dirty="0"/>
              <a:t>Thematic evaluations have been planned for all OPs, due 31/12/2022 – </a:t>
            </a:r>
            <a:r>
              <a:rPr lang="en-US" b="1" dirty="0"/>
              <a:t>must make sure S3s get the appropriate focus in them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Is a EU-wide </a:t>
            </a:r>
            <a:r>
              <a:rPr lang="en-US" dirty="0" err="1">
                <a:sym typeface="Wingdings" panose="05000000000000000000" pitchFamily="2" charset="2"/>
              </a:rPr>
              <a:t>ToR</a:t>
            </a:r>
            <a:r>
              <a:rPr lang="en-US" dirty="0">
                <a:sym typeface="Wingdings" panose="05000000000000000000" pitchFamily="2" charset="2"/>
              </a:rPr>
              <a:t> template for S3 evaluations the answer?</a:t>
            </a:r>
            <a:endParaRPr lang="en-US" dirty="0"/>
          </a:p>
          <a:p>
            <a:r>
              <a:rPr lang="en-US" dirty="0"/>
              <a:t>2021-2017:</a:t>
            </a:r>
          </a:p>
          <a:p>
            <a:pPr lvl="1"/>
            <a:r>
              <a:rPr lang="en-US" dirty="0"/>
              <a:t>Art. 39 of the CPR explicitly mentions </a:t>
            </a:r>
            <a:r>
              <a:rPr lang="en-US" dirty="0" err="1"/>
              <a:t>programme</a:t>
            </a:r>
            <a:r>
              <a:rPr lang="en-US" dirty="0"/>
              <a:t> evaluations – ex ante evaluation is dropped: risk of S3 losing evaluation support in the transition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Should S3 evaluations (instead of “evaluation tools”) be explicitly mentioned in the CPR?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Should S3 evaluations be scheduled and budgeted on top of </a:t>
            </a:r>
            <a:r>
              <a:rPr lang="en-US" dirty="0" err="1"/>
              <a:t>programme</a:t>
            </a:r>
            <a:r>
              <a:rPr lang="en-US" dirty="0"/>
              <a:t> evaluations?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79299D-1305-4D59-A6D8-E956C92B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82A50AD-79F8-45A2-8D06-3DCC1D99E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B9326C-C280-4F51-BECE-927DD3E5B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21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  <p:pic>
        <p:nvPicPr>
          <p:cNvPr id="9" name="Picture 8" descr="IS-BusinessCard-Tolias-v3-E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64" y="2231823"/>
            <a:ext cx="4156873" cy="23753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stA="50000" endPos="75000" dist="12700" dir="5400000" sy="-100000" algn="bl" rotWithShape="0"/>
          </a:effectLst>
        </p:spPr>
      </p:pic>
      <p:sp>
        <p:nvSpPr>
          <p:cNvPr id="2" name="Διπλωμένη γωνία 1"/>
          <p:cNvSpPr/>
          <p:nvPr/>
        </p:nvSpPr>
        <p:spPr>
          <a:xfrm rot="21029638">
            <a:off x="7320603" y="217343"/>
            <a:ext cx="2873829" cy="290813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Thank you for your attention</a:t>
            </a:r>
            <a:r>
              <a:rPr lang="en-US" sz="2800" dirty="0">
                <a:latin typeface="Segoe Print" pitchFamily="2" charset="0"/>
              </a:rPr>
              <a:t>!</a:t>
            </a:r>
            <a:endParaRPr lang="el-GR" sz="28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470EA239-1799-42D3-8E0B-0092F2F5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context of S3 (I)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D8240D-6893-4989-8F1D-3FA58FA9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15E5DFB-16AC-4489-9BCD-B78E68DD9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DA84BD4-964E-4607-9D05-1459E36218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  <p:pic>
        <p:nvPicPr>
          <p:cNvPr id="19" name="Εικόνα 18" descr="Εικόνα που περιέχει κείμενο, χάρτης&#10;&#10;Η περιγραφή δημιουργήθηκε αυτόματα">
            <a:extLst>
              <a:ext uri="{FF2B5EF4-FFF2-40B4-BE49-F238E27FC236}">
                <a16:creationId xmlns:a16="http://schemas.microsoft.com/office/drawing/2014/main" id="{12394DC8-97BB-41EF-B488-97DB7036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42" y="932138"/>
            <a:ext cx="576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Εικόνα 14" descr="Εικόνα που περιέχει στιγμιότυπο οθόνης&#10;&#10;Η περιγραφή δημιουργήθηκε αυτόματα">
            <a:extLst>
              <a:ext uri="{FF2B5EF4-FFF2-40B4-BE49-F238E27FC236}">
                <a16:creationId xmlns:a16="http://schemas.microsoft.com/office/drawing/2014/main" id="{FF2878CC-185B-4FF8-A2F9-A6773FB7C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37" y="1208865"/>
            <a:ext cx="5760000" cy="43200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Εικόνα 12" descr="Εικόνα που περιέχει στιγμιότυπο οθόνης&#10;&#10;Η περιγραφή δημιουργήθηκε αυτόματα">
            <a:extLst>
              <a:ext uri="{FF2B5EF4-FFF2-40B4-BE49-F238E27FC236}">
                <a16:creationId xmlns:a16="http://schemas.microsoft.com/office/drawing/2014/main" id="{02EA02C4-F32C-40F7-B1A5-378E6C571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715" y="1515251"/>
            <a:ext cx="576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E7610232-39A1-4F2E-A7BC-11EB7D4AA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907" y="1850234"/>
            <a:ext cx="5760000" cy="450611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60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38CBD1-8804-4F8C-A7C7-17E310F5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context of S3 (II)</a:t>
            </a:r>
            <a:endParaRPr lang="el-GR" dirty="0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41B116A-3560-455A-AC1F-BC01D5DD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608E623-102D-4A37-82B5-09FA42A8F2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9AFC81-1E68-40F9-AFE6-B02C026376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75A6823-A923-41A9-AEA2-F2F112A2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937" y="236021"/>
            <a:ext cx="7206915" cy="593872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02D01F9-72E6-41CD-8BD2-A820D23DB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20" y="1143000"/>
            <a:ext cx="2333875" cy="32928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F763B5-4736-4D2C-BAD8-F2A8600B3DEB}"/>
              </a:ext>
            </a:extLst>
          </p:cNvPr>
          <p:cNvSpPr txBox="1"/>
          <p:nvPr/>
        </p:nvSpPr>
        <p:spPr>
          <a:xfrm>
            <a:off x="693821" y="4429972"/>
            <a:ext cx="229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Foray &amp; </a:t>
            </a:r>
            <a:r>
              <a:rPr lang="en-US" dirty="0" err="1"/>
              <a:t>Rainoldi</a:t>
            </a:r>
            <a:r>
              <a:rPr lang="en-US" dirty="0"/>
              <a:t>, 2013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560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DEFDE0E9-5002-4DC4-A154-9B9B237A8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004" y="0"/>
            <a:ext cx="6714519" cy="683998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1E1E608-A23E-44A2-ABA0-8AA7F113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context of S3 (III)</a:t>
            </a:r>
            <a:endParaRPr lang="el-GR" dirty="0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56E235E-4D25-40F4-850F-14DE041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161C61F-63D2-4582-996E-CA52E3D58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DCE911-4430-4BD1-895D-837A86B971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06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43FF1E8-47D1-4395-B8E3-4D330E86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320A2C0-E02E-41D4-A1CB-9C2AE2644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8A7C806-592B-4E2B-9514-8FD346F190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40D3D-9510-4258-8A26-D5DD7A1D0246}"/>
              </a:ext>
            </a:extLst>
          </p:cNvPr>
          <p:cNvSpPr txBox="1"/>
          <p:nvPr/>
        </p:nvSpPr>
        <p:spPr>
          <a:xfrm>
            <a:off x="828044" y="1796914"/>
            <a:ext cx="105359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The </a:t>
            </a:r>
            <a:r>
              <a:rPr lang="el-GR" sz="4400" b="1" dirty="0">
                <a:solidFill>
                  <a:srgbClr val="FF0000"/>
                </a:solidFill>
              </a:rPr>
              <a:t>€66</a:t>
            </a:r>
            <a:r>
              <a:rPr lang="en-US" sz="4400" b="1" dirty="0">
                <a:solidFill>
                  <a:srgbClr val="FF0000"/>
                </a:solidFill>
              </a:rPr>
              <a:t>,</a:t>
            </a:r>
            <a:r>
              <a:rPr lang="el-GR" sz="4400" b="1" dirty="0">
                <a:solidFill>
                  <a:srgbClr val="FF0000"/>
                </a:solidFill>
              </a:rPr>
              <a:t>142</a:t>
            </a:r>
            <a:r>
              <a:rPr lang="en-US" sz="4400" b="1" dirty="0">
                <a:solidFill>
                  <a:srgbClr val="FF0000"/>
                </a:solidFill>
              </a:rPr>
              <a:t>,</a:t>
            </a:r>
            <a:r>
              <a:rPr lang="el-GR" sz="4400" b="1" dirty="0">
                <a:solidFill>
                  <a:srgbClr val="FF0000"/>
                </a:solidFill>
              </a:rPr>
              <a:t>049</a:t>
            </a:r>
            <a:r>
              <a:rPr lang="en-US" sz="4400" b="1" dirty="0">
                <a:solidFill>
                  <a:srgbClr val="FF0000"/>
                </a:solidFill>
              </a:rPr>
              <a:t>,</a:t>
            </a:r>
            <a:r>
              <a:rPr lang="el-GR" sz="4400" b="1" dirty="0">
                <a:solidFill>
                  <a:srgbClr val="FF0000"/>
                </a:solidFill>
              </a:rPr>
              <a:t>068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question:</a:t>
            </a:r>
          </a:p>
          <a:p>
            <a:pPr algn="ctr"/>
            <a:r>
              <a:rPr lang="en-US" sz="4400" b="1" dirty="0"/>
              <a:t>Is Smart </a:t>
            </a:r>
            <a:r>
              <a:rPr lang="en-US" sz="4400" b="1" dirty="0" err="1"/>
              <a:t>Specialisation</a:t>
            </a:r>
            <a:r>
              <a:rPr lang="en-US" sz="4400" b="1" dirty="0"/>
              <a:t> the cure of all diseases plaguing Europe’s Smart Growth? 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243869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763E7E-EB75-4C56-A129-C5897861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attributes make S3 different? 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86CFACF-3CB3-4274-A01F-E025829D3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S3s are </a:t>
            </a:r>
            <a:r>
              <a:rPr lang="en-US" b="1" dirty="0"/>
              <a:t>meta-</a:t>
            </a:r>
            <a:r>
              <a:rPr lang="en-US" b="1" dirty="0" err="1"/>
              <a:t>programmes</a:t>
            </a:r>
            <a:endParaRPr lang="el-GR" b="1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DE6A14-3FF9-42E5-8C6D-D8C6BBA008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dirty="0"/>
              <a:t>Coordination, complementarity and leverage are the main challenges</a:t>
            </a:r>
          </a:p>
          <a:p>
            <a:pPr marL="882900" lvl="1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dirty="0"/>
              <a:t>Did the Common Strategic Framework work for the territories?</a:t>
            </a:r>
          </a:p>
          <a:p>
            <a:pPr marL="882900" lvl="1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dirty="0"/>
              <a:t>Did the upstream and downstream synergies with H2020 </a:t>
            </a:r>
            <a:r>
              <a:rPr lang="en-US" dirty="0" err="1"/>
              <a:t>materialise</a:t>
            </a:r>
            <a:r>
              <a:rPr lang="en-US" dirty="0"/>
              <a:t>?</a:t>
            </a:r>
          </a:p>
          <a:p>
            <a:pPr marL="882900" lvl="1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dirty="0"/>
              <a:t>How successfully did ESIF complement other funds available to the territories?</a:t>
            </a:r>
          </a:p>
          <a:p>
            <a:pPr marL="882900" lvl="1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dirty="0"/>
              <a:t>Did territories manage the complex process of governance?</a:t>
            </a:r>
          </a:p>
          <a:p>
            <a:pPr marL="342900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dirty="0"/>
              <a:t>The scope of S3s extends beyond thematic objective 1</a:t>
            </a: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DD021BD-6229-48BD-AEB9-4FE0EF118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S3s are </a:t>
            </a:r>
            <a:r>
              <a:rPr lang="en-US" b="1" dirty="0" err="1"/>
              <a:t>organisational</a:t>
            </a:r>
            <a:r>
              <a:rPr lang="en-US" b="1" dirty="0"/>
              <a:t> innovations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80D09DC-9C0D-4A44-BC92-C0E617DF48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dirty="0"/>
              <a:t>Which are the diffusion dynamics?</a:t>
            </a:r>
          </a:p>
          <a:p>
            <a:pPr marL="882900" lvl="1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dirty="0"/>
              <a:t>Early adopters in 2014: 20% of 169 </a:t>
            </a:r>
            <a:r>
              <a:rPr lang="en-US" dirty="0" err="1"/>
              <a:t>programmes</a:t>
            </a:r>
            <a:r>
              <a:rPr lang="en-US" dirty="0"/>
              <a:t> [SWD(2018)264]</a:t>
            </a:r>
          </a:p>
          <a:p>
            <a:pPr marL="882900" lvl="1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dirty="0"/>
              <a:t>“100%” adoption by June 2017 [ibid]</a:t>
            </a:r>
          </a:p>
          <a:p>
            <a:pPr marL="882900" lvl="1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dirty="0"/>
              <a:t>How many S3s in EU today? What is their scope? (TO1 or wider?)</a:t>
            </a:r>
          </a:p>
          <a:p>
            <a:pPr marL="342900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dirty="0"/>
              <a:t>What drives/inhibits adoption?</a:t>
            </a:r>
          </a:p>
          <a:p>
            <a:pPr marL="342900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dirty="0"/>
              <a:t>How much change did S3 introduce across the dimensions of:</a:t>
            </a:r>
          </a:p>
          <a:p>
            <a:pPr marL="882900" lvl="1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Capacity</a:t>
            </a:r>
            <a:r>
              <a:rPr lang="en-US" dirty="0"/>
              <a:t> (skills, capabilities, resources)</a:t>
            </a:r>
          </a:p>
          <a:p>
            <a:pPr marL="882900" lvl="1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Performance</a:t>
            </a:r>
            <a:r>
              <a:rPr lang="en-US" dirty="0"/>
              <a:t> (transformative activities)</a:t>
            </a:r>
          </a:p>
          <a:p>
            <a:pPr marL="342900" indent="-342900">
              <a:buClr>
                <a:srgbClr val="000080"/>
              </a:buClr>
              <a:buFont typeface="Wingdings" panose="05000000000000000000" pitchFamily="2" charset="2"/>
              <a:buChar char="§"/>
            </a:pPr>
            <a:endParaRPr lang="el-GR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226EC10-283E-463E-8B43-BA36BB69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4DD9DCCB-4529-4D0D-9476-1C163727D2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64B84D31-2739-4608-9A7B-94D7D31CBC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4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1C8A12DA-3774-44AB-8941-7B0F0EDE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S3 evaluations different?</a:t>
            </a:r>
            <a:endParaRPr lang="el-GR" dirty="0"/>
          </a:p>
        </p:txBody>
      </p:sp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id="{6B0BF1D2-4E5D-4CB5-A2A7-BF22AD99D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 Evaluations</a:t>
            </a:r>
            <a:endParaRPr lang="el-GR" dirty="0"/>
          </a:p>
        </p:txBody>
      </p:sp>
      <p:sp>
        <p:nvSpPr>
          <p:cNvPr id="10" name="Θέση περιεχομένου 9">
            <a:extLst>
              <a:ext uri="{FF2B5EF4-FFF2-40B4-BE49-F238E27FC236}">
                <a16:creationId xmlns:a16="http://schemas.microsoft.com/office/drawing/2014/main" id="{FB13D1E5-8C84-4B1F-94E5-3EA84D0D7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1782763"/>
            <a:ext cx="3210046" cy="4343401"/>
          </a:xfrm>
        </p:spPr>
        <p:txBody>
          <a:bodyPr/>
          <a:lstStyle/>
          <a:p>
            <a:r>
              <a:rPr lang="en-US" dirty="0"/>
              <a:t>To what extent did </a:t>
            </a:r>
            <a:r>
              <a:rPr lang="en-US" b="1" dirty="0"/>
              <a:t>a single </a:t>
            </a:r>
            <a:r>
              <a:rPr lang="en-US" dirty="0"/>
              <a:t>OP contribute to the achievement of (OP-specific) results?</a:t>
            </a:r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id="{3C3FEA66-5F55-4751-A6EC-41D8ECA27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dirty="0"/>
              <a:t>S3 Evaluations</a:t>
            </a:r>
            <a:endParaRPr lang="el-GR" dirty="0"/>
          </a:p>
        </p:txBody>
      </p:sp>
      <p:sp>
        <p:nvSpPr>
          <p:cNvPr id="12" name="Θέση περιεχομένου 11">
            <a:extLst>
              <a:ext uri="{FF2B5EF4-FFF2-40B4-BE49-F238E27FC236}">
                <a16:creationId xmlns:a16="http://schemas.microsoft.com/office/drawing/2014/main" id="{18BF9A62-8740-4645-A4EC-DCB9AF5B4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72355" y="1782763"/>
            <a:ext cx="3210046" cy="4343401"/>
          </a:xfrm>
        </p:spPr>
        <p:txBody>
          <a:bodyPr/>
          <a:lstStyle/>
          <a:p>
            <a:pPr algn="r"/>
            <a:r>
              <a:rPr lang="en-US" dirty="0"/>
              <a:t>To what extent did the territory meet its agenda of </a:t>
            </a:r>
            <a:r>
              <a:rPr lang="en-US" b="1" dirty="0"/>
              <a:t>economic</a:t>
            </a:r>
            <a:r>
              <a:rPr lang="en-US" dirty="0"/>
              <a:t> </a:t>
            </a:r>
            <a:r>
              <a:rPr lang="en-US" b="1" dirty="0"/>
              <a:t>transformation </a:t>
            </a:r>
            <a:r>
              <a:rPr lang="en-US" dirty="0"/>
              <a:t>by exploiting all the available </a:t>
            </a:r>
            <a:r>
              <a:rPr lang="en-US" b="1" dirty="0"/>
              <a:t>resources</a:t>
            </a:r>
            <a:r>
              <a:rPr lang="en-US" dirty="0"/>
              <a:t> and introducing </a:t>
            </a:r>
            <a:r>
              <a:rPr lang="en-US" b="1" dirty="0"/>
              <a:t>reforms</a:t>
            </a:r>
            <a:r>
              <a:rPr lang="en-US" dirty="0"/>
              <a:t>?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20F8D2-EC31-4352-A6F4-B1F8351E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9A67A74-497A-49E6-AA6F-3B9F7EF1C7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C5D8075-C060-42F1-B0F3-00CF129C49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  <p:sp>
        <p:nvSpPr>
          <p:cNvPr id="8" name="Ελεύθερη σχεδίαση: Σχήμα 7">
            <a:extLst>
              <a:ext uri="{FF2B5EF4-FFF2-40B4-BE49-F238E27FC236}">
                <a16:creationId xmlns:a16="http://schemas.microsoft.com/office/drawing/2014/main" id="{CE6CFD96-015E-447B-90BC-DC15E08B1700}"/>
              </a:ext>
            </a:extLst>
          </p:cNvPr>
          <p:cNvSpPr/>
          <p:nvPr/>
        </p:nvSpPr>
        <p:spPr>
          <a:xfrm>
            <a:off x="3541853" y="1331089"/>
            <a:ext cx="4027990" cy="4178460"/>
          </a:xfrm>
          <a:custGeom>
            <a:avLst/>
            <a:gdLst>
              <a:gd name="connsiteX0" fmla="*/ 2384385 w 4027990"/>
              <a:gd name="connsiteY0" fmla="*/ 0 h 4178460"/>
              <a:gd name="connsiteX1" fmla="*/ 2384385 w 4027990"/>
              <a:gd name="connsiteY1" fmla="*/ 0 h 4178460"/>
              <a:gd name="connsiteX2" fmla="*/ 2176041 w 4027990"/>
              <a:gd name="connsiteY2" fmla="*/ 23149 h 4178460"/>
              <a:gd name="connsiteX3" fmla="*/ 1944547 w 4027990"/>
              <a:gd name="connsiteY3" fmla="*/ 81022 h 4178460"/>
              <a:gd name="connsiteX4" fmla="*/ 1666755 w 4027990"/>
              <a:gd name="connsiteY4" fmla="*/ 104172 h 4178460"/>
              <a:gd name="connsiteX5" fmla="*/ 1585732 w 4027990"/>
              <a:gd name="connsiteY5" fmla="*/ 115746 h 4178460"/>
              <a:gd name="connsiteX6" fmla="*/ 1365813 w 4027990"/>
              <a:gd name="connsiteY6" fmla="*/ 127321 h 4178460"/>
              <a:gd name="connsiteX7" fmla="*/ 1169043 w 4027990"/>
              <a:gd name="connsiteY7" fmla="*/ 150470 h 4178460"/>
              <a:gd name="connsiteX8" fmla="*/ 1041722 w 4027990"/>
              <a:gd name="connsiteY8" fmla="*/ 173620 h 4178460"/>
              <a:gd name="connsiteX9" fmla="*/ 937550 w 4027990"/>
              <a:gd name="connsiteY9" fmla="*/ 185195 h 4178460"/>
              <a:gd name="connsiteX10" fmla="*/ 590309 w 4027990"/>
              <a:gd name="connsiteY10" fmla="*/ 243068 h 4178460"/>
              <a:gd name="connsiteX11" fmla="*/ 520861 w 4027990"/>
              <a:gd name="connsiteY11" fmla="*/ 254643 h 4178460"/>
              <a:gd name="connsiteX12" fmla="*/ 462988 w 4027990"/>
              <a:gd name="connsiteY12" fmla="*/ 277792 h 4178460"/>
              <a:gd name="connsiteX13" fmla="*/ 335666 w 4027990"/>
              <a:gd name="connsiteY13" fmla="*/ 358815 h 4178460"/>
              <a:gd name="connsiteX14" fmla="*/ 312517 w 4027990"/>
              <a:gd name="connsiteY14" fmla="*/ 393539 h 4178460"/>
              <a:gd name="connsiteX15" fmla="*/ 300942 w 4027990"/>
              <a:gd name="connsiteY15" fmla="*/ 439838 h 4178460"/>
              <a:gd name="connsiteX16" fmla="*/ 289367 w 4027990"/>
              <a:gd name="connsiteY16" fmla="*/ 474562 h 4178460"/>
              <a:gd name="connsiteX17" fmla="*/ 312517 w 4027990"/>
              <a:gd name="connsiteY17" fmla="*/ 798653 h 4178460"/>
              <a:gd name="connsiteX18" fmla="*/ 416689 w 4027990"/>
              <a:gd name="connsiteY18" fmla="*/ 879676 h 4178460"/>
              <a:gd name="connsiteX19" fmla="*/ 509286 w 4027990"/>
              <a:gd name="connsiteY19" fmla="*/ 902825 h 4178460"/>
              <a:gd name="connsiteX20" fmla="*/ 613458 w 4027990"/>
              <a:gd name="connsiteY20" fmla="*/ 925974 h 4178460"/>
              <a:gd name="connsiteX21" fmla="*/ 590309 w 4027990"/>
              <a:gd name="connsiteY21" fmla="*/ 1134319 h 4178460"/>
              <a:gd name="connsiteX22" fmla="*/ 567160 w 4027990"/>
              <a:gd name="connsiteY22" fmla="*/ 1215341 h 4178460"/>
              <a:gd name="connsiteX23" fmla="*/ 544010 w 4027990"/>
              <a:gd name="connsiteY23" fmla="*/ 1284789 h 4178460"/>
              <a:gd name="connsiteX24" fmla="*/ 532436 w 4027990"/>
              <a:gd name="connsiteY24" fmla="*/ 1331088 h 4178460"/>
              <a:gd name="connsiteX25" fmla="*/ 509286 w 4027990"/>
              <a:gd name="connsiteY25" fmla="*/ 1388962 h 4178460"/>
              <a:gd name="connsiteX26" fmla="*/ 451413 w 4027990"/>
              <a:gd name="connsiteY26" fmla="*/ 1516283 h 4178460"/>
              <a:gd name="connsiteX27" fmla="*/ 439838 w 4027990"/>
              <a:gd name="connsiteY27" fmla="*/ 1551007 h 4178460"/>
              <a:gd name="connsiteX28" fmla="*/ 416689 w 4027990"/>
              <a:gd name="connsiteY28" fmla="*/ 1574157 h 4178460"/>
              <a:gd name="connsiteX29" fmla="*/ 347241 w 4027990"/>
              <a:gd name="connsiteY29" fmla="*/ 1655179 h 4178460"/>
              <a:gd name="connsiteX30" fmla="*/ 266218 w 4027990"/>
              <a:gd name="connsiteY30" fmla="*/ 1736202 h 4178460"/>
              <a:gd name="connsiteX31" fmla="*/ 150471 w 4027990"/>
              <a:gd name="connsiteY31" fmla="*/ 1851949 h 4178460"/>
              <a:gd name="connsiteX32" fmla="*/ 115747 w 4027990"/>
              <a:gd name="connsiteY32" fmla="*/ 1886673 h 4178460"/>
              <a:gd name="connsiteX33" fmla="*/ 57874 w 4027990"/>
              <a:gd name="connsiteY33" fmla="*/ 1932972 h 4178460"/>
              <a:gd name="connsiteX34" fmla="*/ 0 w 4027990"/>
              <a:gd name="connsiteY34" fmla="*/ 2071868 h 4178460"/>
              <a:gd name="connsiteX35" fmla="*/ 11575 w 4027990"/>
              <a:gd name="connsiteY35" fmla="*/ 2291787 h 4178460"/>
              <a:gd name="connsiteX36" fmla="*/ 23150 w 4027990"/>
              <a:gd name="connsiteY36" fmla="*/ 2326511 h 4178460"/>
              <a:gd name="connsiteX37" fmla="*/ 34724 w 4027990"/>
              <a:gd name="connsiteY37" fmla="*/ 2430683 h 4178460"/>
              <a:gd name="connsiteX38" fmla="*/ 57874 w 4027990"/>
              <a:gd name="connsiteY38" fmla="*/ 2523281 h 4178460"/>
              <a:gd name="connsiteX39" fmla="*/ 81023 w 4027990"/>
              <a:gd name="connsiteY39" fmla="*/ 2569579 h 4178460"/>
              <a:gd name="connsiteX40" fmla="*/ 104172 w 4027990"/>
              <a:gd name="connsiteY40" fmla="*/ 2604303 h 4178460"/>
              <a:gd name="connsiteX41" fmla="*/ 115747 w 4027990"/>
              <a:gd name="connsiteY41" fmla="*/ 2639027 h 4178460"/>
              <a:gd name="connsiteX42" fmla="*/ 196770 w 4027990"/>
              <a:gd name="connsiteY42" fmla="*/ 2720050 h 4178460"/>
              <a:gd name="connsiteX43" fmla="*/ 266218 w 4027990"/>
              <a:gd name="connsiteY43" fmla="*/ 2777924 h 4178460"/>
              <a:gd name="connsiteX44" fmla="*/ 300942 w 4027990"/>
              <a:gd name="connsiteY44" fmla="*/ 2789498 h 4178460"/>
              <a:gd name="connsiteX45" fmla="*/ 324091 w 4027990"/>
              <a:gd name="connsiteY45" fmla="*/ 2812648 h 4178460"/>
              <a:gd name="connsiteX46" fmla="*/ 381965 w 4027990"/>
              <a:gd name="connsiteY46" fmla="*/ 2824222 h 4178460"/>
              <a:gd name="connsiteX47" fmla="*/ 486137 w 4027990"/>
              <a:gd name="connsiteY47" fmla="*/ 2847372 h 4178460"/>
              <a:gd name="connsiteX48" fmla="*/ 787079 w 4027990"/>
              <a:gd name="connsiteY48" fmla="*/ 2835797 h 4178460"/>
              <a:gd name="connsiteX49" fmla="*/ 949124 w 4027990"/>
              <a:gd name="connsiteY49" fmla="*/ 2777924 h 4178460"/>
              <a:gd name="connsiteX50" fmla="*/ 1064871 w 4027990"/>
              <a:gd name="connsiteY50" fmla="*/ 2766349 h 4178460"/>
              <a:gd name="connsiteX51" fmla="*/ 1122744 w 4027990"/>
              <a:gd name="connsiteY51" fmla="*/ 2754774 h 4178460"/>
              <a:gd name="connsiteX52" fmla="*/ 1226917 w 4027990"/>
              <a:gd name="connsiteY52" fmla="*/ 2743200 h 4178460"/>
              <a:gd name="connsiteX53" fmla="*/ 1261641 w 4027990"/>
              <a:gd name="connsiteY53" fmla="*/ 2731625 h 4178460"/>
              <a:gd name="connsiteX54" fmla="*/ 1365813 w 4027990"/>
              <a:gd name="connsiteY54" fmla="*/ 2685326 h 4178460"/>
              <a:gd name="connsiteX55" fmla="*/ 1412112 w 4027990"/>
              <a:gd name="connsiteY55" fmla="*/ 2650602 h 4178460"/>
              <a:gd name="connsiteX56" fmla="*/ 1551008 w 4027990"/>
              <a:gd name="connsiteY56" fmla="*/ 2685326 h 4178460"/>
              <a:gd name="connsiteX57" fmla="*/ 1597306 w 4027990"/>
              <a:gd name="connsiteY57" fmla="*/ 2708476 h 4178460"/>
              <a:gd name="connsiteX58" fmla="*/ 1655180 w 4027990"/>
              <a:gd name="connsiteY58" fmla="*/ 2766349 h 4178460"/>
              <a:gd name="connsiteX59" fmla="*/ 1701479 w 4027990"/>
              <a:gd name="connsiteY59" fmla="*/ 2801073 h 4178460"/>
              <a:gd name="connsiteX60" fmla="*/ 1794076 w 4027990"/>
              <a:gd name="connsiteY60" fmla="*/ 2916820 h 4178460"/>
              <a:gd name="connsiteX61" fmla="*/ 1840375 w 4027990"/>
              <a:gd name="connsiteY61" fmla="*/ 2963119 h 4178460"/>
              <a:gd name="connsiteX62" fmla="*/ 1851950 w 4027990"/>
              <a:gd name="connsiteY62" fmla="*/ 2997843 h 4178460"/>
              <a:gd name="connsiteX63" fmla="*/ 1886674 w 4027990"/>
              <a:gd name="connsiteY63" fmla="*/ 3044141 h 4178460"/>
              <a:gd name="connsiteX64" fmla="*/ 1909823 w 4027990"/>
              <a:gd name="connsiteY64" fmla="*/ 3078865 h 4178460"/>
              <a:gd name="connsiteX65" fmla="*/ 1932972 w 4027990"/>
              <a:gd name="connsiteY65" fmla="*/ 3102015 h 4178460"/>
              <a:gd name="connsiteX66" fmla="*/ 1956122 w 4027990"/>
              <a:gd name="connsiteY66" fmla="*/ 3136739 h 4178460"/>
              <a:gd name="connsiteX67" fmla="*/ 1990846 w 4027990"/>
              <a:gd name="connsiteY67" fmla="*/ 3159888 h 4178460"/>
              <a:gd name="connsiteX68" fmla="*/ 2060294 w 4027990"/>
              <a:gd name="connsiteY68" fmla="*/ 3240911 h 4178460"/>
              <a:gd name="connsiteX69" fmla="*/ 2095018 w 4027990"/>
              <a:gd name="connsiteY69" fmla="*/ 3275635 h 4178460"/>
              <a:gd name="connsiteX70" fmla="*/ 2176041 w 4027990"/>
              <a:gd name="connsiteY70" fmla="*/ 3391382 h 4178460"/>
              <a:gd name="connsiteX71" fmla="*/ 2222339 w 4027990"/>
              <a:gd name="connsiteY71" fmla="*/ 3437681 h 4178460"/>
              <a:gd name="connsiteX72" fmla="*/ 2268638 w 4027990"/>
              <a:gd name="connsiteY72" fmla="*/ 3507129 h 4178460"/>
              <a:gd name="connsiteX73" fmla="*/ 2361236 w 4027990"/>
              <a:gd name="connsiteY73" fmla="*/ 3599726 h 4178460"/>
              <a:gd name="connsiteX74" fmla="*/ 2384385 w 4027990"/>
              <a:gd name="connsiteY74" fmla="*/ 3622876 h 4178460"/>
              <a:gd name="connsiteX75" fmla="*/ 2442258 w 4027990"/>
              <a:gd name="connsiteY75" fmla="*/ 3657600 h 4178460"/>
              <a:gd name="connsiteX76" fmla="*/ 2476982 w 4027990"/>
              <a:gd name="connsiteY76" fmla="*/ 3669174 h 4178460"/>
              <a:gd name="connsiteX77" fmla="*/ 2534856 w 4027990"/>
              <a:gd name="connsiteY77" fmla="*/ 3692324 h 4178460"/>
              <a:gd name="connsiteX78" fmla="*/ 2720051 w 4027990"/>
              <a:gd name="connsiteY78" fmla="*/ 3715473 h 4178460"/>
              <a:gd name="connsiteX79" fmla="*/ 2858947 w 4027990"/>
              <a:gd name="connsiteY79" fmla="*/ 3738622 h 4178460"/>
              <a:gd name="connsiteX80" fmla="*/ 2974694 w 4027990"/>
              <a:gd name="connsiteY80" fmla="*/ 3773346 h 4178460"/>
              <a:gd name="connsiteX81" fmla="*/ 3009418 w 4027990"/>
              <a:gd name="connsiteY81" fmla="*/ 3784921 h 4178460"/>
              <a:gd name="connsiteX82" fmla="*/ 3067291 w 4027990"/>
              <a:gd name="connsiteY82" fmla="*/ 3796496 h 4178460"/>
              <a:gd name="connsiteX83" fmla="*/ 3113590 w 4027990"/>
              <a:gd name="connsiteY83" fmla="*/ 3808070 h 4178460"/>
              <a:gd name="connsiteX84" fmla="*/ 3287210 w 4027990"/>
              <a:gd name="connsiteY84" fmla="*/ 3842795 h 4178460"/>
              <a:gd name="connsiteX85" fmla="*/ 3379808 w 4027990"/>
              <a:gd name="connsiteY85" fmla="*/ 3889093 h 4178460"/>
              <a:gd name="connsiteX86" fmla="*/ 3426106 w 4027990"/>
              <a:gd name="connsiteY86" fmla="*/ 3900668 h 4178460"/>
              <a:gd name="connsiteX87" fmla="*/ 3472405 w 4027990"/>
              <a:gd name="connsiteY87" fmla="*/ 3946967 h 4178460"/>
              <a:gd name="connsiteX88" fmla="*/ 3495555 w 4027990"/>
              <a:gd name="connsiteY88" fmla="*/ 3970116 h 4178460"/>
              <a:gd name="connsiteX89" fmla="*/ 3646025 w 4027990"/>
              <a:gd name="connsiteY89" fmla="*/ 4132162 h 4178460"/>
              <a:gd name="connsiteX90" fmla="*/ 3715474 w 4027990"/>
              <a:gd name="connsiteY90" fmla="*/ 4178460 h 4178460"/>
              <a:gd name="connsiteX91" fmla="*/ 3819646 w 4027990"/>
              <a:gd name="connsiteY91" fmla="*/ 4166886 h 4178460"/>
              <a:gd name="connsiteX92" fmla="*/ 3877519 w 4027990"/>
              <a:gd name="connsiteY92" fmla="*/ 4109012 h 4178460"/>
              <a:gd name="connsiteX93" fmla="*/ 3958542 w 4027990"/>
              <a:gd name="connsiteY93" fmla="*/ 4039564 h 4178460"/>
              <a:gd name="connsiteX94" fmla="*/ 3981691 w 4027990"/>
              <a:gd name="connsiteY94" fmla="*/ 4004840 h 4178460"/>
              <a:gd name="connsiteX95" fmla="*/ 4027990 w 4027990"/>
              <a:gd name="connsiteY95" fmla="*/ 3877519 h 4178460"/>
              <a:gd name="connsiteX96" fmla="*/ 4016415 w 4027990"/>
              <a:gd name="connsiteY96" fmla="*/ 3715473 h 4178460"/>
              <a:gd name="connsiteX97" fmla="*/ 3993266 w 4027990"/>
              <a:gd name="connsiteY97" fmla="*/ 3669174 h 4178460"/>
              <a:gd name="connsiteX98" fmla="*/ 3958542 w 4027990"/>
              <a:gd name="connsiteY98" fmla="*/ 3588152 h 4178460"/>
              <a:gd name="connsiteX99" fmla="*/ 3854370 w 4027990"/>
              <a:gd name="connsiteY99" fmla="*/ 3391382 h 4178460"/>
              <a:gd name="connsiteX100" fmla="*/ 3842795 w 4027990"/>
              <a:gd name="connsiteY100" fmla="*/ 3345083 h 4178460"/>
              <a:gd name="connsiteX101" fmla="*/ 3819646 w 4027990"/>
              <a:gd name="connsiteY101" fmla="*/ 3298784 h 4178460"/>
              <a:gd name="connsiteX102" fmla="*/ 3808071 w 4027990"/>
              <a:gd name="connsiteY102" fmla="*/ 3229336 h 4178460"/>
              <a:gd name="connsiteX103" fmla="*/ 3819646 w 4027990"/>
              <a:gd name="connsiteY103" fmla="*/ 2835797 h 4178460"/>
              <a:gd name="connsiteX104" fmla="*/ 3831220 w 4027990"/>
              <a:gd name="connsiteY104" fmla="*/ 2766349 h 4178460"/>
              <a:gd name="connsiteX105" fmla="*/ 3784922 w 4027990"/>
              <a:gd name="connsiteY105" fmla="*/ 2592729 h 4178460"/>
              <a:gd name="connsiteX106" fmla="*/ 3750198 w 4027990"/>
              <a:gd name="connsiteY106" fmla="*/ 2534855 h 4178460"/>
              <a:gd name="connsiteX107" fmla="*/ 3622876 w 4027990"/>
              <a:gd name="connsiteY107" fmla="*/ 2395959 h 4178460"/>
              <a:gd name="connsiteX108" fmla="*/ 3599727 w 4027990"/>
              <a:gd name="connsiteY108" fmla="*/ 2361235 h 4178460"/>
              <a:gd name="connsiteX109" fmla="*/ 3553428 w 4027990"/>
              <a:gd name="connsiteY109" fmla="*/ 2314936 h 4178460"/>
              <a:gd name="connsiteX110" fmla="*/ 3518704 w 4027990"/>
              <a:gd name="connsiteY110" fmla="*/ 2280212 h 4178460"/>
              <a:gd name="connsiteX111" fmla="*/ 3437681 w 4027990"/>
              <a:gd name="connsiteY111" fmla="*/ 2095017 h 4178460"/>
              <a:gd name="connsiteX112" fmla="*/ 3449256 w 4027990"/>
              <a:gd name="connsiteY112" fmla="*/ 1747777 h 4178460"/>
              <a:gd name="connsiteX113" fmla="*/ 3472405 w 4027990"/>
              <a:gd name="connsiteY113" fmla="*/ 1655179 h 4178460"/>
              <a:gd name="connsiteX114" fmla="*/ 3507129 w 4027990"/>
              <a:gd name="connsiteY114" fmla="*/ 1516283 h 4178460"/>
              <a:gd name="connsiteX115" fmla="*/ 3530279 w 4027990"/>
              <a:gd name="connsiteY115" fmla="*/ 1400536 h 4178460"/>
              <a:gd name="connsiteX116" fmla="*/ 3553428 w 4027990"/>
              <a:gd name="connsiteY116" fmla="*/ 1331088 h 4178460"/>
              <a:gd name="connsiteX117" fmla="*/ 3588152 w 4027990"/>
              <a:gd name="connsiteY117" fmla="*/ 1215341 h 4178460"/>
              <a:gd name="connsiteX118" fmla="*/ 3611301 w 4027990"/>
              <a:gd name="connsiteY118" fmla="*/ 1134319 h 4178460"/>
              <a:gd name="connsiteX119" fmla="*/ 3622876 w 4027990"/>
              <a:gd name="connsiteY119" fmla="*/ 1088020 h 4178460"/>
              <a:gd name="connsiteX120" fmla="*/ 3646025 w 4027990"/>
              <a:gd name="connsiteY120" fmla="*/ 1064870 h 4178460"/>
              <a:gd name="connsiteX121" fmla="*/ 3669175 w 4027990"/>
              <a:gd name="connsiteY121" fmla="*/ 983848 h 4178460"/>
              <a:gd name="connsiteX122" fmla="*/ 3692324 w 4027990"/>
              <a:gd name="connsiteY122" fmla="*/ 925974 h 4178460"/>
              <a:gd name="connsiteX123" fmla="*/ 3703899 w 4027990"/>
              <a:gd name="connsiteY123" fmla="*/ 879676 h 4178460"/>
              <a:gd name="connsiteX124" fmla="*/ 3738623 w 4027990"/>
              <a:gd name="connsiteY124" fmla="*/ 856526 h 4178460"/>
              <a:gd name="connsiteX125" fmla="*/ 3692324 w 4027990"/>
              <a:gd name="connsiteY125" fmla="*/ 578734 h 4178460"/>
              <a:gd name="connsiteX126" fmla="*/ 3622876 w 4027990"/>
              <a:gd name="connsiteY126" fmla="*/ 405114 h 4178460"/>
              <a:gd name="connsiteX127" fmla="*/ 3599727 w 4027990"/>
              <a:gd name="connsiteY127" fmla="*/ 358815 h 4178460"/>
              <a:gd name="connsiteX128" fmla="*/ 3588152 w 4027990"/>
              <a:gd name="connsiteY128" fmla="*/ 324091 h 4178460"/>
              <a:gd name="connsiteX129" fmla="*/ 3553428 w 4027990"/>
              <a:gd name="connsiteY129" fmla="*/ 289367 h 4178460"/>
              <a:gd name="connsiteX130" fmla="*/ 3530279 w 4027990"/>
              <a:gd name="connsiteY130" fmla="*/ 254643 h 4178460"/>
              <a:gd name="connsiteX131" fmla="*/ 3414532 w 4027990"/>
              <a:gd name="connsiteY131" fmla="*/ 196769 h 4178460"/>
              <a:gd name="connsiteX132" fmla="*/ 3368233 w 4027990"/>
              <a:gd name="connsiteY132" fmla="*/ 173620 h 4178460"/>
              <a:gd name="connsiteX133" fmla="*/ 3067291 w 4027990"/>
              <a:gd name="connsiteY133" fmla="*/ 162045 h 4178460"/>
              <a:gd name="connsiteX134" fmla="*/ 2974694 w 4027990"/>
              <a:gd name="connsiteY134" fmla="*/ 138896 h 4178460"/>
              <a:gd name="connsiteX135" fmla="*/ 2870522 w 4027990"/>
              <a:gd name="connsiteY135" fmla="*/ 104172 h 4178460"/>
              <a:gd name="connsiteX136" fmla="*/ 2835798 w 4027990"/>
              <a:gd name="connsiteY136" fmla="*/ 92597 h 4178460"/>
              <a:gd name="connsiteX137" fmla="*/ 2801074 w 4027990"/>
              <a:gd name="connsiteY137" fmla="*/ 81022 h 4178460"/>
              <a:gd name="connsiteX138" fmla="*/ 2743200 w 4027990"/>
              <a:gd name="connsiteY138" fmla="*/ 69448 h 4178460"/>
              <a:gd name="connsiteX139" fmla="*/ 2639028 w 4027990"/>
              <a:gd name="connsiteY139" fmla="*/ 46298 h 4178460"/>
              <a:gd name="connsiteX140" fmla="*/ 2546431 w 4027990"/>
              <a:gd name="connsiteY140" fmla="*/ 34724 h 4178460"/>
              <a:gd name="connsiteX141" fmla="*/ 2384385 w 4027990"/>
              <a:gd name="connsiteY141" fmla="*/ 0 h 417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027990" h="4178460">
                <a:moveTo>
                  <a:pt x="2384385" y="0"/>
                </a:moveTo>
                <a:lnTo>
                  <a:pt x="2384385" y="0"/>
                </a:lnTo>
                <a:cubicBezTo>
                  <a:pt x="2314937" y="7716"/>
                  <a:pt x="2244748" y="10426"/>
                  <a:pt x="2176041" y="23149"/>
                </a:cubicBezTo>
                <a:cubicBezTo>
                  <a:pt x="1859760" y="81719"/>
                  <a:pt x="2309627" y="39298"/>
                  <a:pt x="1944547" y="81022"/>
                </a:cubicBezTo>
                <a:cubicBezTo>
                  <a:pt x="1852230" y="91573"/>
                  <a:pt x="1758740" y="91032"/>
                  <a:pt x="1666755" y="104172"/>
                </a:cubicBezTo>
                <a:cubicBezTo>
                  <a:pt x="1639747" y="108030"/>
                  <a:pt x="1612933" y="113654"/>
                  <a:pt x="1585732" y="115746"/>
                </a:cubicBezTo>
                <a:cubicBezTo>
                  <a:pt x="1512540" y="121376"/>
                  <a:pt x="1439047" y="122270"/>
                  <a:pt x="1365813" y="127321"/>
                </a:cubicBezTo>
                <a:cubicBezTo>
                  <a:pt x="1309685" y="131192"/>
                  <a:pt x="1227403" y="140743"/>
                  <a:pt x="1169043" y="150470"/>
                </a:cubicBezTo>
                <a:cubicBezTo>
                  <a:pt x="1126494" y="157562"/>
                  <a:pt x="1084381" y="167221"/>
                  <a:pt x="1041722" y="173620"/>
                </a:cubicBezTo>
                <a:cubicBezTo>
                  <a:pt x="1007171" y="178803"/>
                  <a:pt x="972081" y="179882"/>
                  <a:pt x="937550" y="185195"/>
                </a:cubicBezTo>
                <a:cubicBezTo>
                  <a:pt x="821571" y="203038"/>
                  <a:pt x="706056" y="223777"/>
                  <a:pt x="590309" y="243068"/>
                </a:cubicBezTo>
                <a:lnTo>
                  <a:pt x="520861" y="254643"/>
                </a:lnTo>
                <a:cubicBezTo>
                  <a:pt x="501570" y="262359"/>
                  <a:pt x="481572" y="268500"/>
                  <a:pt x="462988" y="277792"/>
                </a:cubicBezTo>
                <a:cubicBezTo>
                  <a:pt x="393152" y="312710"/>
                  <a:pt x="389525" y="318421"/>
                  <a:pt x="335666" y="358815"/>
                </a:cubicBezTo>
                <a:cubicBezTo>
                  <a:pt x="327950" y="370390"/>
                  <a:pt x="317997" y="380753"/>
                  <a:pt x="312517" y="393539"/>
                </a:cubicBezTo>
                <a:cubicBezTo>
                  <a:pt x="306251" y="408161"/>
                  <a:pt x="305312" y="424542"/>
                  <a:pt x="300942" y="439838"/>
                </a:cubicBezTo>
                <a:cubicBezTo>
                  <a:pt x="297590" y="451569"/>
                  <a:pt x="293225" y="462987"/>
                  <a:pt x="289367" y="474562"/>
                </a:cubicBezTo>
                <a:cubicBezTo>
                  <a:pt x="297084" y="582592"/>
                  <a:pt x="293143" y="692094"/>
                  <a:pt x="312517" y="798653"/>
                </a:cubicBezTo>
                <a:cubicBezTo>
                  <a:pt x="321567" y="848426"/>
                  <a:pt x="378121" y="867809"/>
                  <a:pt x="416689" y="879676"/>
                </a:cubicBezTo>
                <a:cubicBezTo>
                  <a:pt x="447098" y="889033"/>
                  <a:pt x="477903" y="897594"/>
                  <a:pt x="509286" y="902825"/>
                </a:cubicBezTo>
                <a:cubicBezTo>
                  <a:pt x="590769" y="916406"/>
                  <a:pt x="556470" y="906979"/>
                  <a:pt x="613458" y="925974"/>
                </a:cubicBezTo>
                <a:cubicBezTo>
                  <a:pt x="608202" y="989048"/>
                  <a:pt x="605346" y="1069159"/>
                  <a:pt x="590309" y="1134319"/>
                </a:cubicBezTo>
                <a:cubicBezTo>
                  <a:pt x="583993" y="1161688"/>
                  <a:pt x="575420" y="1188495"/>
                  <a:pt x="567160" y="1215341"/>
                </a:cubicBezTo>
                <a:cubicBezTo>
                  <a:pt x="559984" y="1238664"/>
                  <a:pt x="549928" y="1261116"/>
                  <a:pt x="544010" y="1284789"/>
                </a:cubicBezTo>
                <a:cubicBezTo>
                  <a:pt x="540152" y="1300222"/>
                  <a:pt x="537466" y="1315996"/>
                  <a:pt x="532436" y="1331088"/>
                </a:cubicBezTo>
                <a:cubicBezTo>
                  <a:pt x="525866" y="1350799"/>
                  <a:pt x="516387" y="1369435"/>
                  <a:pt x="509286" y="1388962"/>
                </a:cubicBezTo>
                <a:cubicBezTo>
                  <a:pt x="446143" y="1562604"/>
                  <a:pt x="529005" y="1361101"/>
                  <a:pt x="451413" y="1516283"/>
                </a:cubicBezTo>
                <a:cubicBezTo>
                  <a:pt x="445957" y="1527196"/>
                  <a:pt x="446115" y="1540545"/>
                  <a:pt x="439838" y="1551007"/>
                </a:cubicBezTo>
                <a:cubicBezTo>
                  <a:pt x="434223" y="1560365"/>
                  <a:pt x="423939" y="1566001"/>
                  <a:pt x="416689" y="1574157"/>
                </a:cubicBezTo>
                <a:cubicBezTo>
                  <a:pt x="393057" y="1600743"/>
                  <a:pt x="371445" y="1629113"/>
                  <a:pt x="347241" y="1655179"/>
                </a:cubicBezTo>
                <a:cubicBezTo>
                  <a:pt x="321251" y="1683168"/>
                  <a:pt x="291369" y="1707458"/>
                  <a:pt x="266218" y="1736202"/>
                </a:cubicBezTo>
                <a:cubicBezTo>
                  <a:pt x="162084" y="1855212"/>
                  <a:pt x="231260" y="1825018"/>
                  <a:pt x="150471" y="1851949"/>
                </a:cubicBezTo>
                <a:cubicBezTo>
                  <a:pt x="138896" y="1863524"/>
                  <a:pt x="128066" y="1875894"/>
                  <a:pt x="115747" y="1886673"/>
                </a:cubicBezTo>
                <a:cubicBezTo>
                  <a:pt x="97155" y="1902941"/>
                  <a:pt x="72697" y="1913208"/>
                  <a:pt x="57874" y="1932972"/>
                </a:cubicBezTo>
                <a:cubicBezTo>
                  <a:pt x="17814" y="1986385"/>
                  <a:pt x="13789" y="2016712"/>
                  <a:pt x="0" y="2071868"/>
                </a:cubicBezTo>
                <a:cubicBezTo>
                  <a:pt x="3858" y="2145174"/>
                  <a:pt x="4929" y="2218681"/>
                  <a:pt x="11575" y="2291787"/>
                </a:cubicBezTo>
                <a:cubicBezTo>
                  <a:pt x="12680" y="2303938"/>
                  <a:pt x="21144" y="2314476"/>
                  <a:pt x="23150" y="2326511"/>
                </a:cubicBezTo>
                <a:cubicBezTo>
                  <a:pt x="28894" y="2360973"/>
                  <a:pt x="28652" y="2396277"/>
                  <a:pt x="34724" y="2430683"/>
                </a:cubicBezTo>
                <a:cubicBezTo>
                  <a:pt x="40253" y="2462015"/>
                  <a:pt x="43645" y="2494824"/>
                  <a:pt x="57874" y="2523281"/>
                </a:cubicBezTo>
                <a:cubicBezTo>
                  <a:pt x="65590" y="2538714"/>
                  <a:pt x="72463" y="2554598"/>
                  <a:pt x="81023" y="2569579"/>
                </a:cubicBezTo>
                <a:cubicBezTo>
                  <a:pt x="87925" y="2581657"/>
                  <a:pt x="97951" y="2591861"/>
                  <a:pt x="104172" y="2604303"/>
                </a:cubicBezTo>
                <a:cubicBezTo>
                  <a:pt x="109628" y="2615216"/>
                  <a:pt x="108125" y="2629500"/>
                  <a:pt x="115747" y="2639027"/>
                </a:cubicBezTo>
                <a:cubicBezTo>
                  <a:pt x="139607" y="2668852"/>
                  <a:pt x="169762" y="2693042"/>
                  <a:pt x="196770" y="2720050"/>
                </a:cubicBezTo>
                <a:cubicBezTo>
                  <a:pt x="220592" y="2743872"/>
                  <a:pt x="234112" y="2759578"/>
                  <a:pt x="266218" y="2777924"/>
                </a:cubicBezTo>
                <a:cubicBezTo>
                  <a:pt x="276811" y="2783977"/>
                  <a:pt x="289367" y="2785640"/>
                  <a:pt x="300942" y="2789498"/>
                </a:cubicBezTo>
                <a:cubicBezTo>
                  <a:pt x="308658" y="2797215"/>
                  <a:pt x="314061" y="2808349"/>
                  <a:pt x="324091" y="2812648"/>
                </a:cubicBezTo>
                <a:cubicBezTo>
                  <a:pt x="342174" y="2820398"/>
                  <a:pt x="362728" y="2820100"/>
                  <a:pt x="381965" y="2824222"/>
                </a:cubicBezTo>
                <a:lnTo>
                  <a:pt x="486137" y="2847372"/>
                </a:lnTo>
                <a:cubicBezTo>
                  <a:pt x="586451" y="2843514"/>
                  <a:pt x="686899" y="2842260"/>
                  <a:pt x="787079" y="2835797"/>
                </a:cubicBezTo>
                <a:cubicBezTo>
                  <a:pt x="875037" y="2830122"/>
                  <a:pt x="840834" y="2806421"/>
                  <a:pt x="949124" y="2777924"/>
                </a:cubicBezTo>
                <a:cubicBezTo>
                  <a:pt x="986622" y="2768056"/>
                  <a:pt x="1026289" y="2770207"/>
                  <a:pt x="1064871" y="2766349"/>
                </a:cubicBezTo>
                <a:cubicBezTo>
                  <a:pt x="1084162" y="2762491"/>
                  <a:pt x="1103269" y="2757556"/>
                  <a:pt x="1122744" y="2754774"/>
                </a:cubicBezTo>
                <a:cubicBezTo>
                  <a:pt x="1157331" y="2749833"/>
                  <a:pt x="1192454" y="2748944"/>
                  <a:pt x="1226917" y="2743200"/>
                </a:cubicBezTo>
                <a:cubicBezTo>
                  <a:pt x="1238952" y="2741194"/>
                  <a:pt x="1250217" y="2735909"/>
                  <a:pt x="1261641" y="2731625"/>
                </a:cubicBezTo>
                <a:cubicBezTo>
                  <a:pt x="1289086" y="2721333"/>
                  <a:pt x="1339505" y="2701769"/>
                  <a:pt x="1365813" y="2685326"/>
                </a:cubicBezTo>
                <a:cubicBezTo>
                  <a:pt x="1382172" y="2675102"/>
                  <a:pt x="1396679" y="2662177"/>
                  <a:pt x="1412112" y="2650602"/>
                </a:cubicBezTo>
                <a:cubicBezTo>
                  <a:pt x="1436037" y="2655919"/>
                  <a:pt x="1514148" y="2669529"/>
                  <a:pt x="1551008" y="2685326"/>
                </a:cubicBezTo>
                <a:cubicBezTo>
                  <a:pt x="1566867" y="2692123"/>
                  <a:pt x="1583686" y="2697883"/>
                  <a:pt x="1597306" y="2708476"/>
                </a:cubicBezTo>
                <a:cubicBezTo>
                  <a:pt x="1618841" y="2725225"/>
                  <a:pt x="1634789" y="2748224"/>
                  <a:pt x="1655180" y="2766349"/>
                </a:cubicBezTo>
                <a:cubicBezTo>
                  <a:pt x="1669599" y="2779165"/>
                  <a:pt x="1687838" y="2787432"/>
                  <a:pt x="1701479" y="2801073"/>
                </a:cubicBezTo>
                <a:cubicBezTo>
                  <a:pt x="1783366" y="2882960"/>
                  <a:pt x="1733805" y="2847938"/>
                  <a:pt x="1794076" y="2916820"/>
                </a:cubicBezTo>
                <a:cubicBezTo>
                  <a:pt x="1808448" y="2933245"/>
                  <a:pt x="1824942" y="2947686"/>
                  <a:pt x="1840375" y="2963119"/>
                </a:cubicBezTo>
                <a:cubicBezTo>
                  <a:pt x="1844233" y="2974694"/>
                  <a:pt x="1845897" y="2987250"/>
                  <a:pt x="1851950" y="2997843"/>
                </a:cubicBezTo>
                <a:cubicBezTo>
                  <a:pt x="1861521" y="3014592"/>
                  <a:pt x="1875461" y="3028443"/>
                  <a:pt x="1886674" y="3044141"/>
                </a:cubicBezTo>
                <a:cubicBezTo>
                  <a:pt x="1894760" y="3055461"/>
                  <a:pt x="1901133" y="3068002"/>
                  <a:pt x="1909823" y="3078865"/>
                </a:cubicBezTo>
                <a:cubicBezTo>
                  <a:pt x="1916640" y="3087387"/>
                  <a:pt x="1926155" y="3093494"/>
                  <a:pt x="1932972" y="3102015"/>
                </a:cubicBezTo>
                <a:cubicBezTo>
                  <a:pt x="1941662" y="3112878"/>
                  <a:pt x="1946285" y="3126902"/>
                  <a:pt x="1956122" y="3136739"/>
                </a:cubicBezTo>
                <a:cubicBezTo>
                  <a:pt x="1965959" y="3146575"/>
                  <a:pt x="1981009" y="3150051"/>
                  <a:pt x="1990846" y="3159888"/>
                </a:cubicBezTo>
                <a:cubicBezTo>
                  <a:pt x="2015999" y="3185041"/>
                  <a:pt x="2036498" y="3214471"/>
                  <a:pt x="2060294" y="3240911"/>
                </a:cubicBezTo>
                <a:cubicBezTo>
                  <a:pt x="2071244" y="3253078"/>
                  <a:pt x="2084968" y="3262714"/>
                  <a:pt x="2095018" y="3275635"/>
                </a:cubicBezTo>
                <a:cubicBezTo>
                  <a:pt x="2138645" y="3331726"/>
                  <a:pt x="2133897" y="3343216"/>
                  <a:pt x="2176041" y="3391382"/>
                </a:cubicBezTo>
                <a:cubicBezTo>
                  <a:pt x="2190413" y="3407807"/>
                  <a:pt x="2208705" y="3420638"/>
                  <a:pt x="2222339" y="3437681"/>
                </a:cubicBezTo>
                <a:cubicBezTo>
                  <a:pt x="2239719" y="3459406"/>
                  <a:pt x="2248965" y="3487456"/>
                  <a:pt x="2268638" y="3507129"/>
                </a:cubicBezTo>
                <a:lnTo>
                  <a:pt x="2361236" y="3599726"/>
                </a:lnTo>
                <a:cubicBezTo>
                  <a:pt x="2368953" y="3607443"/>
                  <a:pt x="2375027" y="3617261"/>
                  <a:pt x="2384385" y="3622876"/>
                </a:cubicBezTo>
                <a:cubicBezTo>
                  <a:pt x="2403676" y="3634451"/>
                  <a:pt x="2422136" y="3647539"/>
                  <a:pt x="2442258" y="3657600"/>
                </a:cubicBezTo>
                <a:cubicBezTo>
                  <a:pt x="2453171" y="3663056"/>
                  <a:pt x="2465558" y="3664890"/>
                  <a:pt x="2476982" y="3669174"/>
                </a:cubicBezTo>
                <a:cubicBezTo>
                  <a:pt x="2496437" y="3676469"/>
                  <a:pt x="2514446" y="3688436"/>
                  <a:pt x="2534856" y="3692324"/>
                </a:cubicBezTo>
                <a:cubicBezTo>
                  <a:pt x="2595969" y="3703965"/>
                  <a:pt x="2658685" y="3705246"/>
                  <a:pt x="2720051" y="3715473"/>
                </a:cubicBezTo>
                <a:lnTo>
                  <a:pt x="2858947" y="3738622"/>
                </a:lnTo>
                <a:cubicBezTo>
                  <a:pt x="2962633" y="3780098"/>
                  <a:pt x="2870363" y="3747264"/>
                  <a:pt x="2974694" y="3773346"/>
                </a:cubicBezTo>
                <a:cubicBezTo>
                  <a:pt x="2986531" y="3776305"/>
                  <a:pt x="2997582" y="3781962"/>
                  <a:pt x="3009418" y="3784921"/>
                </a:cubicBezTo>
                <a:cubicBezTo>
                  <a:pt x="3028504" y="3789693"/>
                  <a:pt x="3048086" y="3792228"/>
                  <a:pt x="3067291" y="3796496"/>
                </a:cubicBezTo>
                <a:cubicBezTo>
                  <a:pt x="3082820" y="3799947"/>
                  <a:pt x="3097991" y="3804950"/>
                  <a:pt x="3113590" y="3808070"/>
                </a:cubicBezTo>
                <a:cubicBezTo>
                  <a:pt x="3196667" y="3824685"/>
                  <a:pt x="3192652" y="3815778"/>
                  <a:pt x="3287210" y="3842795"/>
                </a:cubicBezTo>
                <a:cubicBezTo>
                  <a:pt x="3430839" y="3883832"/>
                  <a:pt x="3279028" y="3845901"/>
                  <a:pt x="3379808" y="3889093"/>
                </a:cubicBezTo>
                <a:cubicBezTo>
                  <a:pt x="3394429" y="3895359"/>
                  <a:pt x="3410673" y="3896810"/>
                  <a:pt x="3426106" y="3900668"/>
                </a:cubicBezTo>
                <a:lnTo>
                  <a:pt x="3472405" y="3946967"/>
                </a:lnTo>
                <a:cubicBezTo>
                  <a:pt x="3480122" y="3954683"/>
                  <a:pt x="3489007" y="3961386"/>
                  <a:pt x="3495555" y="3970116"/>
                </a:cubicBezTo>
                <a:cubicBezTo>
                  <a:pt x="3540143" y="4029567"/>
                  <a:pt x="3581334" y="4089036"/>
                  <a:pt x="3646025" y="4132162"/>
                </a:cubicBezTo>
                <a:lnTo>
                  <a:pt x="3715474" y="4178460"/>
                </a:lnTo>
                <a:cubicBezTo>
                  <a:pt x="3750198" y="4174602"/>
                  <a:pt x="3787533" y="4180649"/>
                  <a:pt x="3819646" y="4166886"/>
                </a:cubicBezTo>
                <a:cubicBezTo>
                  <a:pt x="3844722" y="4156139"/>
                  <a:pt x="3856805" y="4126767"/>
                  <a:pt x="3877519" y="4109012"/>
                </a:cubicBezTo>
                <a:cubicBezTo>
                  <a:pt x="3904527" y="4085863"/>
                  <a:pt x="3933389" y="4064717"/>
                  <a:pt x="3958542" y="4039564"/>
                </a:cubicBezTo>
                <a:cubicBezTo>
                  <a:pt x="3968379" y="4029727"/>
                  <a:pt x="3975470" y="4017282"/>
                  <a:pt x="3981691" y="4004840"/>
                </a:cubicBezTo>
                <a:cubicBezTo>
                  <a:pt x="4015849" y="3936523"/>
                  <a:pt x="4012987" y="3937528"/>
                  <a:pt x="4027990" y="3877519"/>
                </a:cubicBezTo>
                <a:cubicBezTo>
                  <a:pt x="4024132" y="3823504"/>
                  <a:pt x="4025318" y="3768889"/>
                  <a:pt x="4016415" y="3715473"/>
                </a:cubicBezTo>
                <a:cubicBezTo>
                  <a:pt x="4013578" y="3698453"/>
                  <a:pt x="4000406" y="3684882"/>
                  <a:pt x="3993266" y="3669174"/>
                </a:cubicBezTo>
                <a:cubicBezTo>
                  <a:pt x="3981107" y="3642425"/>
                  <a:pt x="3971121" y="3614707"/>
                  <a:pt x="3958542" y="3588152"/>
                </a:cubicBezTo>
                <a:cubicBezTo>
                  <a:pt x="3898908" y="3462257"/>
                  <a:pt x="3907089" y="3479246"/>
                  <a:pt x="3854370" y="3391382"/>
                </a:cubicBezTo>
                <a:cubicBezTo>
                  <a:pt x="3850512" y="3375949"/>
                  <a:pt x="3848381" y="3359978"/>
                  <a:pt x="3842795" y="3345083"/>
                </a:cubicBezTo>
                <a:cubicBezTo>
                  <a:pt x="3836737" y="3328927"/>
                  <a:pt x="3824604" y="3315311"/>
                  <a:pt x="3819646" y="3298784"/>
                </a:cubicBezTo>
                <a:cubicBezTo>
                  <a:pt x="3812902" y="3276305"/>
                  <a:pt x="3811929" y="3252485"/>
                  <a:pt x="3808071" y="3229336"/>
                </a:cubicBezTo>
                <a:cubicBezTo>
                  <a:pt x="3811929" y="3098156"/>
                  <a:pt x="3813092" y="2966870"/>
                  <a:pt x="3819646" y="2835797"/>
                </a:cubicBezTo>
                <a:cubicBezTo>
                  <a:pt x="3820818" y="2812358"/>
                  <a:pt x="3834539" y="2789582"/>
                  <a:pt x="3831220" y="2766349"/>
                </a:cubicBezTo>
                <a:cubicBezTo>
                  <a:pt x="3822749" y="2707055"/>
                  <a:pt x="3804708" y="2649262"/>
                  <a:pt x="3784922" y="2592729"/>
                </a:cubicBezTo>
                <a:cubicBezTo>
                  <a:pt x="3777490" y="2571495"/>
                  <a:pt x="3762122" y="2553933"/>
                  <a:pt x="3750198" y="2534855"/>
                </a:cubicBezTo>
                <a:cubicBezTo>
                  <a:pt x="3703942" y="2460846"/>
                  <a:pt x="3722290" y="2504411"/>
                  <a:pt x="3622876" y="2395959"/>
                </a:cubicBezTo>
                <a:cubicBezTo>
                  <a:pt x="3613476" y="2385704"/>
                  <a:pt x="3608780" y="2371797"/>
                  <a:pt x="3599727" y="2361235"/>
                </a:cubicBezTo>
                <a:cubicBezTo>
                  <a:pt x="3585523" y="2344664"/>
                  <a:pt x="3568861" y="2330369"/>
                  <a:pt x="3553428" y="2314936"/>
                </a:cubicBezTo>
                <a:cubicBezTo>
                  <a:pt x="3541853" y="2303361"/>
                  <a:pt x="3526024" y="2294853"/>
                  <a:pt x="3518704" y="2280212"/>
                </a:cubicBezTo>
                <a:cubicBezTo>
                  <a:pt x="3449918" y="2142639"/>
                  <a:pt x="3474472" y="2205388"/>
                  <a:pt x="3437681" y="2095017"/>
                </a:cubicBezTo>
                <a:cubicBezTo>
                  <a:pt x="3441539" y="1979270"/>
                  <a:pt x="3440141" y="1863229"/>
                  <a:pt x="3449256" y="1747777"/>
                </a:cubicBezTo>
                <a:cubicBezTo>
                  <a:pt x="3451760" y="1716060"/>
                  <a:pt x="3466165" y="1686377"/>
                  <a:pt x="3472405" y="1655179"/>
                </a:cubicBezTo>
                <a:cubicBezTo>
                  <a:pt x="3514493" y="1444749"/>
                  <a:pt x="3442876" y="1794712"/>
                  <a:pt x="3507129" y="1516283"/>
                </a:cubicBezTo>
                <a:cubicBezTo>
                  <a:pt x="3527987" y="1425897"/>
                  <a:pt x="3508492" y="1473159"/>
                  <a:pt x="3530279" y="1400536"/>
                </a:cubicBezTo>
                <a:cubicBezTo>
                  <a:pt x="3537291" y="1377164"/>
                  <a:pt x="3547008" y="1354630"/>
                  <a:pt x="3553428" y="1331088"/>
                </a:cubicBezTo>
                <a:cubicBezTo>
                  <a:pt x="3622005" y="1079641"/>
                  <a:pt x="3501799" y="1474403"/>
                  <a:pt x="3588152" y="1215341"/>
                </a:cubicBezTo>
                <a:cubicBezTo>
                  <a:pt x="3597034" y="1188694"/>
                  <a:pt x="3603911" y="1161417"/>
                  <a:pt x="3611301" y="1134319"/>
                </a:cubicBezTo>
                <a:cubicBezTo>
                  <a:pt x="3615487" y="1118972"/>
                  <a:pt x="3615762" y="1102249"/>
                  <a:pt x="3622876" y="1088020"/>
                </a:cubicBezTo>
                <a:cubicBezTo>
                  <a:pt x="3627756" y="1078259"/>
                  <a:pt x="3638309" y="1072587"/>
                  <a:pt x="3646025" y="1064870"/>
                </a:cubicBezTo>
                <a:cubicBezTo>
                  <a:pt x="3655148" y="1028382"/>
                  <a:pt x="3656720" y="1017061"/>
                  <a:pt x="3669175" y="983848"/>
                </a:cubicBezTo>
                <a:cubicBezTo>
                  <a:pt x="3676470" y="964394"/>
                  <a:pt x="3685754" y="945685"/>
                  <a:pt x="3692324" y="925974"/>
                </a:cubicBezTo>
                <a:cubicBezTo>
                  <a:pt x="3697354" y="910883"/>
                  <a:pt x="3695075" y="892912"/>
                  <a:pt x="3703899" y="879676"/>
                </a:cubicBezTo>
                <a:cubicBezTo>
                  <a:pt x="3711616" y="868101"/>
                  <a:pt x="3727048" y="864243"/>
                  <a:pt x="3738623" y="856526"/>
                </a:cubicBezTo>
                <a:cubicBezTo>
                  <a:pt x="3795261" y="686613"/>
                  <a:pt x="3785829" y="794513"/>
                  <a:pt x="3692324" y="578734"/>
                </a:cubicBezTo>
                <a:cubicBezTo>
                  <a:pt x="3667540" y="521541"/>
                  <a:pt x="3650751" y="460865"/>
                  <a:pt x="3622876" y="405114"/>
                </a:cubicBezTo>
                <a:cubicBezTo>
                  <a:pt x="3615160" y="389681"/>
                  <a:pt x="3606524" y="374674"/>
                  <a:pt x="3599727" y="358815"/>
                </a:cubicBezTo>
                <a:cubicBezTo>
                  <a:pt x="3594921" y="347601"/>
                  <a:pt x="3594920" y="334243"/>
                  <a:pt x="3588152" y="324091"/>
                </a:cubicBezTo>
                <a:cubicBezTo>
                  <a:pt x="3579072" y="310471"/>
                  <a:pt x="3563907" y="301942"/>
                  <a:pt x="3553428" y="289367"/>
                </a:cubicBezTo>
                <a:cubicBezTo>
                  <a:pt x="3544522" y="278680"/>
                  <a:pt x="3540116" y="264480"/>
                  <a:pt x="3530279" y="254643"/>
                </a:cubicBezTo>
                <a:cubicBezTo>
                  <a:pt x="3474248" y="198612"/>
                  <a:pt x="3489898" y="234451"/>
                  <a:pt x="3414532" y="196769"/>
                </a:cubicBezTo>
                <a:cubicBezTo>
                  <a:pt x="3399099" y="189053"/>
                  <a:pt x="3385402" y="175337"/>
                  <a:pt x="3368233" y="173620"/>
                </a:cubicBezTo>
                <a:cubicBezTo>
                  <a:pt x="3268343" y="163631"/>
                  <a:pt x="3167605" y="165903"/>
                  <a:pt x="3067291" y="162045"/>
                </a:cubicBezTo>
                <a:cubicBezTo>
                  <a:pt x="3036425" y="154329"/>
                  <a:pt x="3004877" y="148957"/>
                  <a:pt x="2974694" y="138896"/>
                </a:cubicBezTo>
                <a:lnTo>
                  <a:pt x="2870522" y="104172"/>
                </a:lnTo>
                <a:lnTo>
                  <a:pt x="2835798" y="92597"/>
                </a:lnTo>
                <a:cubicBezTo>
                  <a:pt x="2824223" y="88739"/>
                  <a:pt x="2813038" y="83415"/>
                  <a:pt x="2801074" y="81022"/>
                </a:cubicBezTo>
                <a:cubicBezTo>
                  <a:pt x="2781783" y="77164"/>
                  <a:pt x="2762286" y="74219"/>
                  <a:pt x="2743200" y="69448"/>
                </a:cubicBezTo>
                <a:cubicBezTo>
                  <a:pt x="2651295" y="46472"/>
                  <a:pt x="2787675" y="67533"/>
                  <a:pt x="2639028" y="46298"/>
                </a:cubicBezTo>
                <a:cubicBezTo>
                  <a:pt x="2608235" y="41899"/>
                  <a:pt x="2577366" y="37980"/>
                  <a:pt x="2546431" y="34724"/>
                </a:cubicBezTo>
                <a:cubicBezTo>
                  <a:pt x="2504049" y="30263"/>
                  <a:pt x="2411393" y="5787"/>
                  <a:pt x="2384385" y="0"/>
                </a:cubicBezTo>
                <a:close/>
              </a:path>
            </a:pathLst>
          </a:custGeom>
          <a:noFill/>
          <a:ln w="38100">
            <a:solidFill>
              <a:srgbClr val="00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6B494-3435-45F6-8849-D366CA960489}"/>
              </a:ext>
            </a:extLst>
          </p:cNvPr>
          <p:cNvSpPr txBox="1"/>
          <p:nvPr/>
        </p:nvSpPr>
        <p:spPr>
          <a:xfrm>
            <a:off x="4730878" y="2671654"/>
            <a:ext cx="164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80"/>
                </a:solidFill>
              </a:rPr>
              <a:t>Territory</a:t>
            </a:r>
          </a:p>
          <a:p>
            <a:pPr algn="ctr"/>
            <a:r>
              <a:rPr lang="en-US" b="1" dirty="0">
                <a:solidFill>
                  <a:srgbClr val="000080"/>
                </a:solidFill>
              </a:rPr>
              <a:t>(Region or MS)</a:t>
            </a:r>
            <a:endParaRPr lang="el-GR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85C24C-1F25-482A-9757-7E30B991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evidence circa 2015…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4B8AA4-DC45-475E-A60C-043A30AC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970CAB3-157D-4615-A910-18F00920A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FC2E76A-FF8D-4788-93CA-AC2377FD93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  <p:pic>
        <p:nvPicPr>
          <p:cNvPr id="10" name="Εικόνα 9" descr="Εικόνα που περιέχει κείμενο, στιγμιότυπο οθόνης&#10;&#10;Η περιγραφή δημιουργήθηκε αυτόματα">
            <a:extLst>
              <a:ext uri="{FF2B5EF4-FFF2-40B4-BE49-F238E27FC236}">
                <a16:creationId xmlns:a16="http://schemas.microsoft.com/office/drawing/2014/main" id="{3B00D664-BA45-4462-AC57-59F8D25EF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12" y="1323474"/>
            <a:ext cx="5400000" cy="405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Εικόνα 11" descr="Εικόνα που περιέχει κείμενο, στιγμιότυπο οθόνης&#10;&#10;Η περιγραφή δημιουργήθηκε αυτόματα">
            <a:extLst>
              <a:ext uri="{FF2B5EF4-FFF2-40B4-BE49-F238E27FC236}">
                <a16:creationId xmlns:a16="http://schemas.microsoft.com/office/drawing/2014/main" id="{37369D13-339D-453C-94EA-3DBF52D9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388" y="1323474"/>
            <a:ext cx="5400000" cy="405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870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352171-3528-44FF-8F51-590F9958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more recent debates</a:t>
            </a:r>
            <a:endParaRPr lang="el-GR" dirty="0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A7592C4-770C-41B5-A93B-B9CCECF1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© 2019, innovatia systems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7C2722D-0C87-4DC6-8253-D12A7B8EA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B0D56-2C3D-4640-9ED3-CE690228AE54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8D095E-2FBD-43A2-9472-9D965D11BF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From Monitoring to Evaluation: The S3 Practitioner's Perspective</a:t>
            </a:r>
            <a:endParaRPr lang="el-GR"/>
          </a:p>
        </p:txBody>
      </p:sp>
      <p:pic>
        <p:nvPicPr>
          <p:cNvPr id="8" name="Εικόνα 7" descr="Εικόνα που περιέχει στιγμιότυπο οθόνης&#10;&#10;Η περιγραφή δημιουργήθηκε αυτόματα">
            <a:extLst>
              <a:ext uri="{FF2B5EF4-FFF2-40B4-BE49-F238E27FC236}">
                <a16:creationId xmlns:a16="http://schemas.microsoft.com/office/drawing/2014/main" id="{F55D92B9-5CAD-48AA-962F-B556320FF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6" y="1305679"/>
            <a:ext cx="5662189" cy="42466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Εικόνα 9" descr="Εικόνα που περιέχει στιγμιότυπο οθόνης&#10;&#10;Η περιγραφή δημιουργήθηκε αυτόματα">
            <a:extLst>
              <a:ext uri="{FF2B5EF4-FFF2-40B4-BE49-F238E27FC236}">
                <a16:creationId xmlns:a16="http://schemas.microsoft.com/office/drawing/2014/main" id="{246DAF8B-304B-4C1C-80D6-FA6740A9D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05679"/>
            <a:ext cx="5662189" cy="42466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DD17C-BF6F-4085-AEF0-20889B09774B}"/>
              </a:ext>
            </a:extLst>
          </p:cNvPr>
          <p:cNvSpPr txBox="1"/>
          <p:nvPr/>
        </p:nvSpPr>
        <p:spPr>
          <a:xfrm>
            <a:off x="348946" y="5585004"/>
            <a:ext cx="219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Foray, March 2016</a:t>
            </a:r>
            <a:endParaRPr lang="el-GR" dirty="0"/>
          </a:p>
        </p:txBody>
      </p: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ABDB0825-F8D4-439F-B7C5-C897C540C320}"/>
              </a:ext>
            </a:extLst>
          </p:cNvPr>
          <p:cNvGrpSpPr/>
          <p:nvPr/>
        </p:nvGrpSpPr>
        <p:grpSpPr>
          <a:xfrm>
            <a:off x="2662835" y="866668"/>
            <a:ext cx="6866329" cy="5149042"/>
            <a:chOff x="3180040" y="697831"/>
            <a:chExt cx="5652000" cy="4238420"/>
          </a:xfrm>
        </p:grpSpPr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9748CB6F-67B6-4CF5-9EA5-B8051C9F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0040" y="697831"/>
              <a:ext cx="5652000" cy="423842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522230-4CB1-42D9-BE71-D1E26B61B938}"/>
                </a:ext>
              </a:extLst>
            </p:cNvPr>
            <p:cNvSpPr txBox="1"/>
            <p:nvPr/>
          </p:nvSpPr>
          <p:spPr>
            <a:xfrm>
              <a:off x="4120022" y="4555776"/>
              <a:ext cx="2236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R. </a:t>
              </a:r>
              <a:r>
                <a:rPr lang="en-US" dirty="0" err="1"/>
                <a:t>Boschma</a:t>
              </a:r>
              <a:r>
                <a:rPr lang="en-US" dirty="0"/>
                <a:t>, Oct 2017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404828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1-InnSys-Ubuntu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Παρουσίαση1" id="{F9AE79D8-B659-4555-9FF2-52A4BA5D3D9A}" vid="{4383E565-F4BD-4978-A741-ED5D481BA8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877</Words>
  <Application>Microsoft Office PowerPoint</Application>
  <PresentationFormat>Ευρεία οθόνη</PresentationFormat>
  <Paragraphs>166</Paragraphs>
  <Slides>14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Segoe Print</vt:lpstr>
      <vt:lpstr>Wingdings</vt:lpstr>
      <vt:lpstr>2011-InnSys-Ubuntu</vt:lpstr>
      <vt:lpstr>  From Monitoring to Evaluation: What, How and Why?  What makes S3 evaluations necessary?</vt:lpstr>
      <vt:lpstr>The context of S3 (I)</vt:lpstr>
      <vt:lpstr>The context of S3 (II)</vt:lpstr>
      <vt:lpstr>The context of S3 (III)</vt:lpstr>
      <vt:lpstr>Παρουσίαση του PowerPoint</vt:lpstr>
      <vt:lpstr>What attributes make S3 different? </vt:lpstr>
      <vt:lpstr>What makes S3 evaluations different?</vt:lpstr>
      <vt:lpstr>Early evidence circa 2015…</vt:lpstr>
      <vt:lpstr>…and more recent debates</vt:lpstr>
      <vt:lpstr>What do we really want to know from S3 evaluations?</vt:lpstr>
      <vt:lpstr>The new stick, this time in continuous application!</vt:lpstr>
      <vt:lpstr>What is the relationship between monitoring and evaluation?</vt:lpstr>
      <vt:lpstr>Timing of S3 evaluations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S3</dc:title>
  <dc:subject/>
  <dc:creator>Yannis Tolias</dc:creator>
  <cp:keywords/>
  <dc:description/>
  <cp:lastModifiedBy>Yannis Tolias</cp:lastModifiedBy>
  <cp:revision>47</cp:revision>
  <cp:lastPrinted>2013-04-09T07:49:57Z</cp:lastPrinted>
  <dcterms:created xsi:type="dcterms:W3CDTF">2019-01-10T09:44:45Z</dcterms:created>
  <dcterms:modified xsi:type="dcterms:W3CDTF">2019-01-21T08:52:07Z</dcterms:modified>
  <cp:category/>
</cp:coreProperties>
</file>