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7" r:id="rId2"/>
    <p:sldId id="461" r:id="rId3"/>
    <p:sldId id="460" r:id="rId4"/>
    <p:sldId id="456" r:id="rId5"/>
    <p:sldId id="491" r:id="rId6"/>
    <p:sldId id="488" r:id="rId7"/>
    <p:sldId id="462" r:id="rId8"/>
    <p:sldId id="465" r:id="rId9"/>
    <p:sldId id="483" r:id="rId10"/>
    <p:sldId id="492" r:id="rId11"/>
    <p:sldId id="489" r:id="rId12"/>
    <p:sldId id="477" r:id="rId13"/>
    <p:sldId id="478" r:id="rId14"/>
    <p:sldId id="481" r:id="rId15"/>
    <p:sldId id="467" r:id="rId16"/>
    <p:sldId id="466" r:id="rId17"/>
    <p:sldId id="458" r:id="rId18"/>
    <p:sldId id="469" r:id="rId19"/>
    <p:sldId id="470" r:id="rId20"/>
    <p:sldId id="474" r:id="rId21"/>
    <p:sldId id="471" r:id="rId22"/>
    <p:sldId id="472" r:id="rId23"/>
    <p:sldId id="484" r:id="rId24"/>
    <p:sldId id="485" r:id="rId25"/>
    <p:sldId id="486" r:id="rId26"/>
    <p:sldId id="476" r:id="rId27"/>
    <p:sldId id="487" r:id="rId28"/>
    <p:sldId id="459" r:id="rId29"/>
    <p:sldId id="490" r:id="rId30"/>
    <p:sldId id="455" r:id="rId31"/>
    <p:sldId id="482" r:id="rId32"/>
    <p:sldId id="403" r:id="rId33"/>
  </p:sldIdLst>
  <p:sldSz cx="12192000" cy="6858000"/>
  <p:notesSz cx="6794500"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15210D"/>
    <a:srgbClr val="CCFFFF"/>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82514" autoAdjust="0"/>
  </p:normalViewPr>
  <p:slideViewPr>
    <p:cSldViewPr snapToGrid="0" snapToObjects="1">
      <p:cViewPr>
        <p:scale>
          <a:sx n="66" d="100"/>
          <a:sy n="66" d="100"/>
        </p:scale>
        <p:origin x="-2706" y="-750"/>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12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021"/>
          </a:xfrm>
          <a:prstGeom prst="rect">
            <a:avLst/>
          </a:prstGeom>
        </p:spPr>
        <p:txBody>
          <a:bodyPr vert="horz" lIns="92062" tIns="46031" rIns="92062" bIns="46031"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7021"/>
          </a:xfrm>
          <a:prstGeom prst="rect">
            <a:avLst/>
          </a:prstGeom>
        </p:spPr>
        <p:txBody>
          <a:bodyPr vert="horz" lIns="92062" tIns="46031" rIns="92062" bIns="46031" rtlCol="0"/>
          <a:lstStyle>
            <a:lvl1pPr algn="r">
              <a:defRPr sz="1200"/>
            </a:lvl1pPr>
          </a:lstStyle>
          <a:p>
            <a:fld id="{469DE467-252D-C340-B6D3-74553E62F086}" type="datetimeFigureOut">
              <a:rPr lang="nl-NL" smtClean="0"/>
              <a:t>14-3-2019</a:t>
            </a:fld>
            <a:endParaRPr lang="nl-NL"/>
          </a:p>
        </p:txBody>
      </p:sp>
      <p:sp>
        <p:nvSpPr>
          <p:cNvPr id="4" name="Tijdelijke aanduiding voor voettekst 3"/>
          <p:cNvSpPr>
            <a:spLocks noGrp="1"/>
          </p:cNvSpPr>
          <p:nvPr>
            <p:ph type="ftr" sz="quarter" idx="2"/>
          </p:nvPr>
        </p:nvSpPr>
        <p:spPr>
          <a:xfrm>
            <a:off x="1" y="9408981"/>
            <a:ext cx="2944283" cy="497020"/>
          </a:xfrm>
          <a:prstGeom prst="rect">
            <a:avLst/>
          </a:prstGeom>
        </p:spPr>
        <p:txBody>
          <a:bodyPr vert="horz" lIns="92062" tIns="46031" rIns="92062" bIns="4603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08981"/>
            <a:ext cx="2944283" cy="497020"/>
          </a:xfrm>
          <a:prstGeom prst="rect">
            <a:avLst/>
          </a:prstGeom>
        </p:spPr>
        <p:txBody>
          <a:bodyPr vert="horz" lIns="92062" tIns="46031" rIns="92062" bIns="46031"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021"/>
          </a:xfrm>
          <a:prstGeom prst="rect">
            <a:avLst/>
          </a:prstGeom>
        </p:spPr>
        <p:txBody>
          <a:bodyPr vert="horz" lIns="92062" tIns="46031" rIns="92062" bIns="46031"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48645" y="0"/>
            <a:ext cx="2944283" cy="497021"/>
          </a:xfrm>
          <a:prstGeom prst="rect">
            <a:avLst/>
          </a:prstGeom>
        </p:spPr>
        <p:txBody>
          <a:bodyPr vert="horz" lIns="92062" tIns="46031" rIns="92062" bIns="46031" rtlCol="0"/>
          <a:lstStyle>
            <a:lvl1pPr algn="r">
              <a:defRPr sz="1200" b="0" i="0">
                <a:latin typeface="Verdana Standaard" charset="0"/>
              </a:defRPr>
            </a:lvl1pPr>
          </a:lstStyle>
          <a:p>
            <a:fld id="{F0136DB9-5D27-1549-BD29-2B9C3D92BA6B}" type="datetimeFigureOut">
              <a:rPr lang="nl-NL" smtClean="0"/>
              <a:pPr/>
              <a:t>14-3-2019</a:t>
            </a:fld>
            <a:endParaRPr lang="nl-NL" dirty="0"/>
          </a:p>
        </p:txBody>
      </p:sp>
      <p:sp>
        <p:nvSpPr>
          <p:cNvPr id="4" name="Tijdelijke aanduiding voor dia-afbeelding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2062" tIns="46031" rIns="92062" bIns="46031" rtlCol="0" anchor="ctr"/>
          <a:lstStyle/>
          <a:p>
            <a:endParaRPr lang="nl-NL" dirty="0"/>
          </a:p>
        </p:txBody>
      </p:sp>
      <p:sp>
        <p:nvSpPr>
          <p:cNvPr id="5" name="Tijdelijke aanduiding voor notities 4"/>
          <p:cNvSpPr>
            <a:spLocks noGrp="1"/>
          </p:cNvSpPr>
          <p:nvPr>
            <p:ph type="body" sz="quarter" idx="3"/>
          </p:nvPr>
        </p:nvSpPr>
        <p:spPr>
          <a:xfrm>
            <a:off x="679450" y="4767263"/>
            <a:ext cx="5435600" cy="3900488"/>
          </a:xfrm>
          <a:prstGeom prst="rect">
            <a:avLst/>
          </a:prstGeom>
        </p:spPr>
        <p:txBody>
          <a:bodyPr vert="horz" lIns="92062" tIns="46031" rIns="92062" bIns="46031" rtlCol="0"/>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1" y="9408981"/>
            <a:ext cx="2944283" cy="497020"/>
          </a:xfrm>
          <a:prstGeom prst="rect">
            <a:avLst/>
          </a:prstGeom>
        </p:spPr>
        <p:txBody>
          <a:bodyPr vert="horz" lIns="92062" tIns="46031" rIns="92062" bIns="46031"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48645" y="9408981"/>
            <a:ext cx="2944283" cy="497020"/>
          </a:xfrm>
          <a:prstGeom prst="rect">
            <a:avLst/>
          </a:prstGeom>
        </p:spPr>
        <p:txBody>
          <a:bodyPr vert="horz" lIns="92062" tIns="46031" rIns="92062" bIns="46031"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a:t>
            </a:fld>
            <a:endParaRPr lang="nl-NL" dirty="0"/>
          </a:p>
        </p:txBody>
      </p:sp>
    </p:spTree>
    <p:extLst>
      <p:ext uri="{BB962C8B-B14F-4D97-AF65-F5344CB8AC3E}">
        <p14:creationId xmlns:p14="http://schemas.microsoft.com/office/powerpoint/2010/main" val="205433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10</a:t>
            </a:fld>
            <a:endParaRPr lang="nl-NL" dirty="0"/>
          </a:p>
        </p:txBody>
      </p:sp>
    </p:spTree>
    <p:extLst>
      <p:ext uri="{BB962C8B-B14F-4D97-AF65-F5344CB8AC3E}">
        <p14:creationId xmlns:p14="http://schemas.microsoft.com/office/powerpoint/2010/main" val="101815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11</a:t>
            </a:fld>
            <a:endParaRPr lang="nl-NL" dirty="0"/>
          </a:p>
        </p:txBody>
      </p:sp>
    </p:spTree>
    <p:extLst>
      <p:ext uri="{BB962C8B-B14F-4D97-AF65-F5344CB8AC3E}">
        <p14:creationId xmlns:p14="http://schemas.microsoft.com/office/powerpoint/2010/main" val="333545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extremely common, but underappreciated  feature of technological development, especially of radical technological innovations, is that novel technological behaviour is observed “in the wild” before it can be explained by the science of its time. </a:t>
            </a:r>
          </a:p>
          <a:p>
            <a:endParaRPr lang="en-GB" dirty="0" smtClean="0"/>
          </a:p>
          <a:p>
            <a:r>
              <a:rPr lang="en-GB" dirty="0" smtClean="0"/>
              <a:t>Serendipity</a:t>
            </a:r>
            <a:r>
              <a:rPr lang="en-GB" baseline="0" dirty="0" smtClean="0"/>
              <a:t> and happenstance are at least as important as a conscious search for specific solutions.</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12</a:t>
            </a:fld>
            <a:endParaRPr lang="nl-NL" dirty="0"/>
          </a:p>
        </p:txBody>
      </p:sp>
    </p:spTree>
    <p:extLst>
      <p:ext uri="{BB962C8B-B14F-4D97-AF65-F5344CB8AC3E}">
        <p14:creationId xmlns:p14="http://schemas.microsoft.com/office/powerpoint/2010/main" val="381820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all non-R&amp;D</a:t>
            </a:r>
            <a:r>
              <a:rPr lang="en-GB" baseline="0" dirty="0" smtClean="0"/>
              <a:t> engineers are James Watts. And to paraphrase Louis Pasteur, fortune favours the prepared mind. But among equally capable </a:t>
            </a:r>
            <a:r>
              <a:rPr lang="en-GB" baseline="0" smtClean="0"/>
              <a:t>and dedicated minds</a:t>
            </a:r>
            <a:r>
              <a:rPr lang="en-GB" baseline="0" dirty="0" smtClean="0"/>
              <a:t>, there's no telling who's going to come up with the next breakthrough.</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13</a:t>
            </a:fld>
            <a:endParaRPr lang="nl-NL" dirty="0"/>
          </a:p>
        </p:txBody>
      </p:sp>
    </p:spTree>
    <p:extLst>
      <p:ext uri="{BB962C8B-B14F-4D97-AF65-F5344CB8AC3E}">
        <p14:creationId xmlns:p14="http://schemas.microsoft.com/office/powerpoint/2010/main" val="68778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Patent citations (Silverberg and </a:t>
            </a:r>
            <a:r>
              <a:rPr lang="en-GB" dirty="0" err="1" smtClean="0"/>
              <a:t>Verspagen</a:t>
            </a:r>
            <a:r>
              <a:rPr lang="en-GB" dirty="0" smtClean="0"/>
              <a:t>, 2007) and other estimates of investment returns to</a:t>
            </a:r>
            <a:r>
              <a:rPr lang="en-GB" baseline="0" dirty="0" smtClean="0"/>
              <a:t> innovation</a:t>
            </a:r>
            <a:r>
              <a:rPr lang="en-GB" dirty="0" smtClean="0"/>
              <a:t> (Scherer and </a:t>
            </a:r>
            <a:r>
              <a:rPr lang="en-GB" dirty="0" err="1" smtClean="0"/>
              <a:t>Harhoff</a:t>
            </a:r>
            <a:r>
              <a:rPr lang="en-GB" dirty="0" smtClean="0"/>
              <a:t>, 2000) repeatedly turn up fat tail distributions.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Something like 80-90%</a:t>
            </a:r>
            <a:r>
              <a:rPr lang="en-GB" baseline="0" dirty="0" smtClean="0"/>
              <a:t> of all value is accounted for 10-20% of all innovations.</a:t>
            </a:r>
            <a:r>
              <a:rPr lang="en-GB" dirty="0" smtClean="0"/>
              <a:t> </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This is *crucially</a:t>
            </a:r>
            <a:r>
              <a:rPr lang="en-GB" baseline="0" dirty="0" smtClean="0"/>
              <a:t> </a:t>
            </a:r>
            <a:r>
              <a:rPr lang="en-GB" dirty="0" smtClean="0"/>
              <a:t>important* as fat tail distributions have no mean and no variance – almost all the value is in</a:t>
            </a:r>
            <a:r>
              <a:rPr lang="en-GB" baseline="0" dirty="0" smtClean="0"/>
              <a:t> the outliers:</a:t>
            </a:r>
            <a:r>
              <a:rPr lang="en-GB" b="1" dirty="0" smtClean="0"/>
              <a:t> econometrics/statistics almost</a:t>
            </a:r>
            <a:r>
              <a:rPr lang="en-GB" b="1" baseline="0" dirty="0" smtClean="0"/>
              <a:t> </a:t>
            </a:r>
            <a:r>
              <a:rPr lang="en-GB" b="1" dirty="0" smtClean="0"/>
              <a:t>useless</a:t>
            </a:r>
          </a:p>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14</a:t>
            </a:fld>
            <a:endParaRPr lang="nl-NL" dirty="0"/>
          </a:p>
        </p:txBody>
      </p:sp>
    </p:spTree>
    <p:extLst>
      <p:ext uri="{BB962C8B-B14F-4D97-AF65-F5344CB8AC3E}">
        <p14:creationId xmlns:p14="http://schemas.microsoft.com/office/powerpoint/2010/main" val="377201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The degree of novelty or information content of an innovation is only discernible </a:t>
            </a:r>
            <a:r>
              <a:rPr lang="en-GB" sz="1200" b="0" i="1" kern="1200" dirty="0" smtClean="0">
                <a:solidFill>
                  <a:schemeClr val="tx1"/>
                </a:solidFill>
                <a:effectLst/>
                <a:latin typeface="Verdana Standaard" charset="0"/>
                <a:ea typeface="+mn-ea"/>
                <a:cs typeface="+mn-cs"/>
              </a:rPr>
              <a:t>after the fact</a:t>
            </a:r>
            <a:r>
              <a:rPr lang="en-GB" sz="1200" b="0" i="0" kern="1200" dirty="0" smtClean="0">
                <a:solidFill>
                  <a:schemeClr val="tx1"/>
                </a:solidFill>
                <a:effectLst/>
                <a:latin typeface="Verdana Standaard" charset="0"/>
                <a:ea typeface="+mn-ea"/>
                <a:cs typeface="+mn-cs"/>
              </a:rPr>
              <a:t> and cannot be predicted </a:t>
            </a:r>
            <a:r>
              <a:rPr lang="en-GB" sz="1200" b="0" i="1" kern="1200" dirty="0" smtClean="0">
                <a:solidFill>
                  <a:schemeClr val="tx1"/>
                </a:solidFill>
                <a:effectLst/>
                <a:latin typeface="Verdana Standaard" charset="0"/>
                <a:ea typeface="+mn-ea"/>
                <a:cs typeface="+mn-cs"/>
              </a:rPr>
              <a:t>ex ante</a:t>
            </a:r>
            <a:r>
              <a:rPr lang="en-GB" sz="1200" b="0" i="0" kern="1200" dirty="0" smtClean="0">
                <a:solidFill>
                  <a:schemeClr val="tx1"/>
                </a:solidFill>
                <a:effectLst/>
                <a:latin typeface="Verdana Standaard" charset="0"/>
                <a:ea typeface="+mn-ea"/>
                <a:cs typeface="+mn-cs"/>
              </a:rPr>
              <a:t>: </a:t>
            </a:r>
          </a:p>
          <a:p>
            <a:endParaRPr lang="en-GB" sz="1200" b="0" i="0" kern="1200" dirty="0" smtClean="0">
              <a:solidFill>
                <a:schemeClr val="tx1"/>
              </a:solidFill>
              <a:effectLst/>
              <a:latin typeface="Verdana Standaard" charset="0"/>
              <a:ea typeface="+mn-ea"/>
              <a:cs typeface="+mn-cs"/>
            </a:endParaRPr>
          </a:p>
          <a:p>
            <a:r>
              <a:rPr lang="en-GB" sz="1200" b="0" i="0" kern="1200" dirty="0" smtClean="0">
                <a:solidFill>
                  <a:schemeClr val="tx1"/>
                </a:solidFill>
                <a:effectLst/>
                <a:latin typeface="Verdana Standaard" charset="0"/>
                <a:ea typeface="+mn-ea"/>
                <a:cs typeface="+mn-cs"/>
              </a:rPr>
              <a:t>R&amp;D and non-R&amp;D activities are comparably good (or, taking into account uncertainty, comparably </a:t>
            </a:r>
            <a:r>
              <a:rPr lang="en-GB" sz="1200" b="0" i="1" kern="1200" dirty="0" smtClean="0">
                <a:solidFill>
                  <a:schemeClr val="tx1"/>
                </a:solidFill>
                <a:effectLst/>
                <a:latin typeface="Verdana Standaard" charset="0"/>
                <a:ea typeface="+mn-ea"/>
                <a:cs typeface="+mn-cs"/>
              </a:rPr>
              <a:t>bad</a:t>
            </a:r>
            <a:r>
              <a:rPr lang="en-GB" sz="1200" b="0" i="0" kern="1200" dirty="0" smtClean="0">
                <a:solidFill>
                  <a:schemeClr val="tx1"/>
                </a:solidFill>
                <a:effectLst/>
                <a:latin typeface="Verdana Standaard" charset="0"/>
                <a:ea typeface="+mn-ea"/>
                <a:cs typeface="+mn-cs"/>
              </a:rPr>
              <a:t>) predictors.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15</a:t>
            </a:fld>
            <a:endParaRPr lang="nl-NL" dirty="0"/>
          </a:p>
        </p:txBody>
      </p:sp>
    </p:spTree>
    <p:extLst>
      <p:ext uri="{BB962C8B-B14F-4D97-AF65-F5344CB8AC3E}">
        <p14:creationId xmlns:p14="http://schemas.microsoft.com/office/powerpoint/2010/main" val="365514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16</a:t>
            </a:fld>
            <a:endParaRPr lang="nl-NL" dirty="0"/>
          </a:p>
        </p:txBody>
      </p:sp>
    </p:spTree>
    <p:extLst>
      <p:ext uri="{BB962C8B-B14F-4D97-AF65-F5344CB8AC3E}">
        <p14:creationId xmlns:p14="http://schemas.microsoft.com/office/powerpoint/2010/main" val="234356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17</a:t>
            </a:fld>
            <a:endParaRPr lang="nl-NL" dirty="0"/>
          </a:p>
        </p:txBody>
      </p:sp>
    </p:spTree>
    <p:extLst>
      <p:ext uri="{BB962C8B-B14F-4D97-AF65-F5344CB8AC3E}">
        <p14:creationId xmlns:p14="http://schemas.microsoft.com/office/powerpoint/2010/main" val="320605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18</a:t>
            </a:fld>
            <a:endParaRPr lang="nl-NL" dirty="0"/>
          </a:p>
        </p:txBody>
      </p:sp>
    </p:spTree>
    <p:extLst>
      <p:ext uri="{BB962C8B-B14F-4D97-AF65-F5344CB8AC3E}">
        <p14:creationId xmlns:p14="http://schemas.microsoft.com/office/powerpoint/2010/main" val="1483402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19</a:t>
            </a:fld>
            <a:endParaRPr lang="nl-NL" dirty="0"/>
          </a:p>
        </p:txBody>
      </p:sp>
    </p:spTree>
    <p:extLst>
      <p:ext uri="{BB962C8B-B14F-4D97-AF65-F5344CB8AC3E}">
        <p14:creationId xmlns:p14="http://schemas.microsoft.com/office/powerpoint/2010/main" val="274697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enough for a</a:t>
            </a:r>
            <a:r>
              <a:rPr lang="en-GB" baseline="0" dirty="0" smtClean="0"/>
              <a:t> technology to be available. It must be </a:t>
            </a:r>
            <a:r>
              <a:rPr lang="en-GB" u="sng" baseline="0" dirty="0" smtClean="0"/>
              <a:t>implemented</a:t>
            </a:r>
            <a:r>
              <a:rPr lang="en-GB" baseline="0" dirty="0" smtClean="0"/>
              <a:t> in production.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Implementation is not just "diffusion". It takes a lot of thinking and even R&amp;D to adapt knowledge to a local niche.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baseline="0" dirty="0" smtClean="0"/>
              <a:t>Implementation costs money. The first company to do so does not always reap the full reward.</a:t>
            </a:r>
          </a:p>
          <a:p>
            <a:endParaRPr lang="en-GB" baseline="0" dirty="0" smtClean="0"/>
          </a:p>
        </p:txBody>
      </p:sp>
      <p:sp>
        <p:nvSpPr>
          <p:cNvPr id="4" name="Slide Number Placeholder 3"/>
          <p:cNvSpPr>
            <a:spLocks noGrp="1"/>
          </p:cNvSpPr>
          <p:nvPr>
            <p:ph type="sldNum" sz="quarter" idx="10"/>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13182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(e.g. from patenting and from the CIS) suggests that firms overwhelmingly innovate without collaborating with other organisations;</a:t>
            </a:r>
          </a:p>
          <a:p>
            <a:endParaRPr lang="en-GB" dirty="0" smtClean="0"/>
          </a:p>
          <a:p>
            <a:r>
              <a:rPr lang="en-GB" dirty="0" smtClean="0"/>
              <a:t>and that even when they do collaborate in the course of their innovation activities they do so</a:t>
            </a:r>
            <a:r>
              <a:rPr lang="en-GB" baseline="0" dirty="0" smtClean="0"/>
              <a:t> </a:t>
            </a:r>
            <a:r>
              <a:rPr lang="en-GB" dirty="0" smtClean="0"/>
              <a:t>primarily with other businesses [on the latter, see in particular Giuliani and Bell (2005); also evidence in OECD (2014a, p. 194); OECD (2014b)].</a:t>
            </a:r>
          </a:p>
          <a:p>
            <a:endParaRPr lang="en-GB" dirty="0" smtClean="0"/>
          </a:p>
          <a:p>
            <a:r>
              <a:rPr lang="en-GB" dirty="0" smtClean="0"/>
              <a:t>Situation not different in advanced innovation systems,</a:t>
            </a:r>
            <a:r>
              <a:rPr lang="en-GB" baseline="0" dirty="0" smtClean="0"/>
              <a:t> where typically less than 15% of innovating firms collaborate with universities and other public research organisations.</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20</a:t>
            </a:fld>
            <a:endParaRPr lang="nl-NL" dirty="0"/>
          </a:p>
        </p:txBody>
      </p:sp>
    </p:spTree>
    <p:extLst>
      <p:ext uri="{BB962C8B-B14F-4D97-AF65-F5344CB8AC3E}">
        <p14:creationId xmlns:p14="http://schemas.microsoft.com/office/powerpoint/2010/main" val="290543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 of absorptive</a:t>
            </a:r>
            <a:r>
              <a:rPr lang="en-GB" baseline="0" dirty="0" smtClean="0"/>
              <a:t> capacity: Otherwise support to public research is a subsidy to those places/countries where absorptive capacity exists.</a:t>
            </a:r>
          </a:p>
          <a:p>
            <a:endParaRPr lang="en-GB" baseline="0" dirty="0" smtClean="0"/>
          </a:p>
          <a:p>
            <a:r>
              <a:rPr lang="en-GB" baseline="0" dirty="0" smtClean="0"/>
              <a:t>Assuming you have good universities to begin with. Which is not always the case in lagging regions.</a:t>
            </a:r>
          </a:p>
        </p:txBody>
      </p:sp>
      <p:sp>
        <p:nvSpPr>
          <p:cNvPr id="4" name="Slide Number Placeholder 3"/>
          <p:cNvSpPr>
            <a:spLocks noGrp="1"/>
          </p:cNvSpPr>
          <p:nvPr>
            <p:ph type="sldNum" sz="quarter" idx="10"/>
          </p:nvPr>
        </p:nvSpPr>
        <p:spPr/>
        <p:txBody>
          <a:bodyPr/>
          <a:lstStyle/>
          <a:p>
            <a:fld id="{B724C359-F21C-5144-9CEB-BDBE24445460}" type="slidenum">
              <a:rPr lang="nl-NL" smtClean="0"/>
              <a:pPr/>
              <a:t>21</a:t>
            </a:fld>
            <a:endParaRPr lang="nl-NL" dirty="0"/>
          </a:p>
        </p:txBody>
      </p:sp>
    </p:spTree>
    <p:extLst>
      <p:ext uri="{BB962C8B-B14F-4D97-AF65-F5344CB8AC3E}">
        <p14:creationId xmlns:p14="http://schemas.microsoft.com/office/powerpoint/2010/main" val="403690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lagging regions it</a:t>
            </a:r>
            <a:r>
              <a:rPr lang="en-GB" baseline="0" dirty="0" smtClean="0"/>
              <a:t> is important to b</a:t>
            </a:r>
            <a:r>
              <a:rPr lang="en-GB" dirty="0" smtClean="0"/>
              <a:t>uild in-house capacities in business first,</a:t>
            </a:r>
            <a:r>
              <a:rPr lang="en-GB" baseline="0" dirty="0" smtClean="0"/>
              <a:t> and if necessary upgrade and extend public research. </a:t>
            </a:r>
            <a:r>
              <a:rPr lang="en-GB" i="1" baseline="0" dirty="0" smtClean="0"/>
              <a:t>Then</a:t>
            </a:r>
            <a:r>
              <a:rPr lang="en-GB" baseline="0" dirty="0" smtClean="0"/>
              <a:t> build</a:t>
            </a:r>
            <a:r>
              <a:rPr lang="en-GB" dirty="0" smtClean="0"/>
              <a:t> bridges.</a:t>
            </a:r>
          </a:p>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22</a:t>
            </a:fld>
            <a:endParaRPr lang="nl-NL" dirty="0"/>
          </a:p>
        </p:txBody>
      </p:sp>
    </p:spTree>
    <p:extLst>
      <p:ext uri="{BB962C8B-B14F-4D97-AF65-F5344CB8AC3E}">
        <p14:creationId xmlns:p14="http://schemas.microsoft.com/office/powerpoint/2010/main" val="47452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23</a:t>
            </a:fld>
            <a:endParaRPr lang="nl-NL" dirty="0"/>
          </a:p>
        </p:txBody>
      </p:sp>
    </p:spTree>
    <p:extLst>
      <p:ext uri="{BB962C8B-B14F-4D97-AF65-F5344CB8AC3E}">
        <p14:creationId xmlns:p14="http://schemas.microsoft.com/office/powerpoint/2010/main" val="264125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evidence of divergence between top and bottom EU countries.</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24</a:t>
            </a:fld>
            <a:endParaRPr lang="nl-NL" dirty="0"/>
          </a:p>
        </p:txBody>
      </p:sp>
    </p:spTree>
    <p:extLst>
      <p:ext uri="{BB962C8B-B14F-4D97-AF65-F5344CB8AC3E}">
        <p14:creationId xmlns:p14="http://schemas.microsoft.com/office/powerpoint/2010/main" val="332856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25</a:t>
            </a:fld>
            <a:endParaRPr lang="nl-NL" dirty="0"/>
          </a:p>
        </p:txBody>
      </p:sp>
    </p:spTree>
    <p:extLst>
      <p:ext uri="{BB962C8B-B14F-4D97-AF65-F5344CB8AC3E}">
        <p14:creationId xmlns:p14="http://schemas.microsoft.com/office/powerpoint/2010/main" val="2086742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26</a:t>
            </a:fld>
            <a:endParaRPr lang="nl-NL" dirty="0"/>
          </a:p>
        </p:txBody>
      </p:sp>
    </p:spTree>
    <p:extLst>
      <p:ext uri="{BB962C8B-B14F-4D97-AF65-F5344CB8AC3E}">
        <p14:creationId xmlns:p14="http://schemas.microsoft.com/office/powerpoint/2010/main" val="323837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27</a:t>
            </a:fld>
            <a:endParaRPr lang="nl-NL" dirty="0"/>
          </a:p>
        </p:txBody>
      </p:sp>
    </p:spTree>
    <p:extLst>
      <p:ext uri="{BB962C8B-B14F-4D97-AF65-F5344CB8AC3E}">
        <p14:creationId xmlns:p14="http://schemas.microsoft.com/office/powerpoint/2010/main" val="3581316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28</a:t>
            </a:fld>
            <a:endParaRPr lang="nl-NL" dirty="0"/>
          </a:p>
        </p:txBody>
      </p:sp>
    </p:spTree>
    <p:extLst>
      <p:ext uri="{BB962C8B-B14F-4D97-AF65-F5344CB8AC3E}">
        <p14:creationId xmlns:p14="http://schemas.microsoft.com/office/powerpoint/2010/main" val="1505352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29</a:t>
            </a:fld>
            <a:endParaRPr lang="nl-NL" dirty="0"/>
          </a:p>
        </p:txBody>
      </p:sp>
    </p:spTree>
    <p:extLst>
      <p:ext uri="{BB962C8B-B14F-4D97-AF65-F5344CB8AC3E}">
        <p14:creationId xmlns:p14="http://schemas.microsoft.com/office/powerpoint/2010/main" val="229412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GB" dirty="0"/>
              <a:t>When distinguishing R&amp;D from other forms of innovation, the degree of novelty (“</a:t>
            </a:r>
            <a:r>
              <a:rPr lang="en-GB" i="1" dirty="0"/>
              <a:t>an appreciable element of novelty</a:t>
            </a:r>
            <a:r>
              <a:rPr lang="en-GB" dirty="0"/>
              <a:t>”, OECD and European Commission, 2005, p.97) is a key criterion. </a:t>
            </a:r>
          </a:p>
          <a:p>
            <a:pPr defTabSz="920618">
              <a:defRPr/>
            </a:pPr>
            <a:endParaRPr lang="en-GB" dirty="0"/>
          </a:p>
          <a:p>
            <a:pPr defTabSz="920618">
              <a:defRPr/>
            </a:pPr>
            <a:r>
              <a:rPr lang="en-GB" dirty="0"/>
              <a:t>R&amp;D activities are ambitious, setting objectives that are well beyond the horizon of the firm and expected to result in innovations that are, if not new-to-the-world, then least new-to-the-market.</a:t>
            </a:r>
          </a:p>
          <a:p>
            <a:pPr defTabSz="920618">
              <a:defRPr/>
            </a:pPr>
            <a:endParaRPr lang="en-GB" dirty="0"/>
          </a:p>
          <a:p>
            <a:pPr defTabSz="920618">
              <a:defRPr/>
            </a:pPr>
            <a:r>
              <a:rPr lang="en-GB" dirty="0" smtClean="0"/>
              <a:t>The twin-faces</a:t>
            </a:r>
            <a:r>
              <a:rPr lang="en-GB" baseline="0" dirty="0" smtClean="0"/>
              <a:t> of R&amp;D:</a:t>
            </a:r>
            <a:r>
              <a:rPr lang="en-GB" dirty="0" smtClean="0"/>
              <a:t> </a:t>
            </a:r>
            <a:r>
              <a:rPr lang="en-GB" dirty="0"/>
              <a:t>R&amp;D is </a:t>
            </a:r>
            <a:r>
              <a:rPr lang="en-GB" dirty="0" smtClean="0"/>
              <a:t>also important </a:t>
            </a:r>
            <a:r>
              <a:rPr lang="en-GB" dirty="0"/>
              <a:t>for learning or “absorbing” cutting-edge knowledge originating outside the firm (Cohen and </a:t>
            </a:r>
            <a:r>
              <a:rPr lang="en-GB" dirty="0" err="1"/>
              <a:t>Levinthal</a:t>
            </a:r>
            <a:r>
              <a:rPr lang="en-GB" dirty="0"/>
              <a:t>, 1990).</a:t>
            </a:r>
          </a:p>
        </p:txBody>
      </p:sp>
      <p:sp>
        <p:nvSpPr>
          <p:cNvPr id="4" name="Slide Number Placeholder 3"/>
          <p:cNvSpPr>
            <a:spLocks noGrp="1"/>
          </p:cNvSpPr>
          <p:nvPr>
            <p:ph type="sldNum" sz="quarter" idx="10"/>
          </p:nvPr>
        </p:nvSpPr>
        <p:spPr/>
        <p:txBody>
          <a:bodyPr/>
          <a:lstStyle/>
          <a:p>
            <a:fld id="{B724C359-F21C-5144-9CEB-BDBE24445460}" type="slidenum">
              <a:rPr lang="nl-NL" smtClean="0"/>
              <a:pPr/>
              <a:t>3</a:t>
            </a:fld>
            <a:endParaRPr lang="nl-NL" dirty="0"/>
          </a:p>
        </p:txBody>
      </p:sp>
    </p:spTree>
    <p:extLst>
      <p:ext uri="{BB962C8B-B14F-4D97-AF65-F5344CB8AC3E}">
        <p14:creationId xmlns:p14="http://schemas.microsoft.com/office/powerpoint/2010/main" val="901774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0618">
              <a:buFont typeface="Arial" charset="0"/>
              <a:buNone/>
              <a:defRPr/>
            </a:pPr>
            <a:r>
              <a:rPr lang="en-GB" dirty="0" smtClean="0"/>
              <a:t>It</a:t>
            </a:r>
            <a:r>
              <a:rPr lang="en-GB" baseline="0" dirty="0" smtClean="0"/>
              <a:t> is of course legitimate, and useful, for public attention and planning to be concentrated on the most relevant themes or sectors of an economy, as it can help lift regulatory bottlenecks and coordinate with other policy areas. The argument here is about concentrating public subsidies, for which literature overwhelmingly suggests is not a good idea.</a:t>
            </a:r>
          </a:p>
          <a:p>
            <a:pPr marL="0" indent="0" defTabSz="920618">
              <a:buFont typeface="Arial" charset="0"/>
              <a:buNone/>
              <a:defRPr/>
            </a:pPr>
            <a:endParaRPr lang="en-GB" baseline="0" dirty="0" smtClean="0"/>
          </a:p>
        </p:txBody>
      </p:sp>
      <p:sp>
        <p:nvSpPr>
          <p:cNvPr id="4" name="Slide Number Placeholder 3"/>
          <p:cNvSpPr>
            <a:spLocks noGrp="1"/>
          </p:cNvSpPr>
          <p:nvPr>
            <p:ph type="sldNum" sz="quarter" idx="10"/>
          </p:nvPr>
        </p:nvSpPr>
        <p:spPr/>
        <p:txBody>
          <a:bodyPr/>
          <a:lstStyle/>
          <a:p>
            <a:fld id="{B724C359-F21C-5144-9CEB-BDBE24445460}" type="slidenum">
              <a:rPr lang="nl-NL" smtClean="0"/>
              <a:pPr/>
              <a:t>30</a:t>
            </a:fld>
            <a:endParaRPr lang="nl-NL" dirty="0"/>
          </a:p>
        </p:txBody>
      </p:sp>
    </p:spTree>
    <p:extLst>
      <p:ext uri="{BB962C8B-B14F-4D97-AF65-F5344CB8AC3E}">
        <p14:creationId xmlns:p14="http://schemas.microsoft.com/office/powerpoint/2010/main" val="261668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31</a:t>
            </a:fld>
            <a:endParaRPr lang="nl-NL" dirty="0"/>
          </a:p>
        </p:txBody>
      </p:sp>
    </p:spTree>
    <p:extLst>
      <p:ext uri="{BB962C8B-B14F-4D97-AF65-F5344CB8AC3E}">
        <p14:creationId xmlns:p14="http://schemas.microsoft.com/office/powerpoint/2010/main" val="260070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32</a:t>
            </a:fld>
            <a:endParaRPr lang="nl-NL" dirty="0"/>
          </a:p>
        </p:txBody>
      </p:sp>
    </p:spTree>
    <p:extLst>
      <p:ext uri="{BB962C8B-B14F-4D97-AF65-F5344CB8AC3E}">
        <p14:creationId xmlns:p14="http://schemas.microsoft.com/office/powerpoint/2010/main" val="50625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Non-R&amp;D innovation are especially important for firms in services sectors and for firms engaging in new-to-the-firm and new-to-the-market innovation</a:t>
            </a:r>
          </a:p>
          <a:p>
            <a:endParaRPr lang="en-GB" dirty="0" smtClean="0"/>
          </a:p>
          <a:p>
            <a:r>
              <a:rPr lang="en-GB" dirty="0" smtClean="0"/>
              <a:t>Non-R&amp;D innovation activities tend to be assumed away in much contemporary literature, they are not costless nor fully responsive to changes in market prices</a:t>
            </a:r>
          </a:p>
          <a:p>
            <a:endParaRPr lang="en-GB" dirty="0" smtClean="0"/>
          </a:p>
          <a:p>
            <a:r>
              <a:rPr lang="en-GB" dirty="0" smtClean="0"/>
              <a:t>Empirical studies find that non-R&amp;D innovation activities produce spillovers, correlate with the economic value of innovation and that they are complementary to R&amp;D.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4</a:t>
            </a:fld>
            <a:endParaRPr lang="nl-NL" dirty="0"/>
          </a:p>
        </p:txBody>
      </p:sp>
    </p:spTree>
    <p:extLst>
      <p:ext uri="{BB962C8B-B14F-4D97-AF65-F5344CB8AC3E}">
        <p14:creationId xmlns:p14="http://schemas.microsoft.com/office/powerpoint/2010/main" val="347215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of course self-evident. G</a:t>
            </a:r>
            <a:r>
              <a:rPr lang="en-GB" baseline="0" dirty="0" smtClean="0"/>
              <a:t>lobally-leading firms and even e</a:t>
            </a:r>
            <a:r>
              <a:rPr lang="en-GB" dirty="0" smtClean="0"/>
              <a:t>ntire</a:t>
            </a:r>
            <a:r>
              <a:rPr lang="en-GB" baseline="0" dirty="0" smtClean="0"/>
              <a:t> industries thrive on innovation that is non-R&amp;D</a:t>
            </a:r>
            <a:r>
              <a:rPr lang="en-GB" baseline="0" dirty="0" smtClean="0"/>
              <a:t>. More commonly however, economically useful innovation consists of bundles of R&amp;D and non-R&amp;D innovation.</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5</a:t>
            </a:fld>
            <a:endParaRPr lang="nl-NL" dirty="0"/>
          </a:p>
        </p:txBody>
      </p:sp>
    </p:spTree>
    <p:extLst>
      <p:ext uri="{BB962C8B-B14F-4D97-AF65-F5344CB8AC3E}">
        <p14:creationId xmlns:p14="http://schemas.microsoft.com/office/powerpoint/2010/main" val="203316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The invention of the photocopier can be traced directly back to the R&amp;D efforts of Xerox,</a:t>
            </a:r>
            <a:r>
              <a:rPr lang="en-GB" sz="1200" b="0" i="0" kern="1200" baseline="0" dirty="0" smtClean="0">
                <a:solidFill>
                  <a:schemeClr val="tx1"/>
                </a:solidFill>
                <a:effectLst/>
                <a:latin typeface="Verdana Standaard" charset="0"/>
                <a:ea typeface="+mn-ea"/>
                <a:cs typeface="+mn-cs"/>
              </a:rPr>
              <a:t> first commercialised in 1959</a:t>
            </a:r>
            <a:r>
              <a:rPr lang="en-GB" sz="1200" b="0" i="0" kern="1200" dirty="0" smtClean="0">
                <a:solidFill>
                  <a:schemeClr val="tx1"/>
                </a:solidFill>
                <a:effectLst/>
                <a:latin typeface="Verdana Standaard" charset="0"/>
                <a:ea typeface="+mn-ea"/>
                <a:cs typeface="+mn-cs"/>
              </a:rPr>
              <a:t>. However other companies reaped comparatively greater gains, by offering smaller and more reliable photocopiers. </a:t>
            </a:r>
          </a:p>
          <a:p>
            <a:r>
              <a:rPr lang="en-GB" sz="1200" b="0" i="0" kern="1200" dirty="0" smtClean="0">
                <a:solidFill>
                  <a:schemeClr val="tx1"/>
                </a:solidFill>
                <a:effectLst/>
                <a:latin typeface="Verdana Standaard" charset="0"/>
                <a:ea typeface="+mn-ea"/>
                <a:cs typeface="+mn-cs"/>
              </a:rPr>
              <a:t>It took Xerox several years, and significant losses in market share, before they could offer similarly competitive products (Henderson and Clark, 1990). </a:t>
            </a:r>
          </a:p>
          <a:p>
            <a:endParaRPr lang="en-GB" sz="1200" b="0" i="0" kern="1200" dirty="0" smtClean="0">
              <a:solidFill>
                <a:schemeClr val="tx1"/>
              </a:solidFill>
              <a:effectLst/>
              <a:latin typeface="Verdana Standaard" charset="0"/>
              <a:ea typeface="+mn-ea"/>
              <a:cs typeface="+mn-cs"/>
            </a:endParaRPr>
          </a:p>
          <a:p>
            <a:r>
              <a:rPr lang="en-GB" sz="1200" b="0" i="0" kern="1200" dirty="0" smtClean="0">
                <a:solidFill>
                  <a:schemeClr val="tx1"/>
                </a:solidFill>
                <a:effectLst/>
                <a:latin typeface="Verdana Standaard" charset="0"/>
                <a:ea typeface="+mn-ea"/>
                <a:cs typeface="+mn-cs"/>
              </a:rPr>
              <a:t>Xerox never benefitted from its invention</a:t>
            </a:r>
            <a:r>
              <a:rPr lang="en-GB" sz="1200" b="0" i="0" kern="1200" baseline="0" dirty="0" smtClean="0">
                <a:solidFill>
                  <a:schemeClr val="tx1"/>
                </a:solidFill>
                <a:effectLst/>
                <a:latin typeface="Verdana Standaard" charset="0"/>
                <a:ea typeface="+mn-ea"/>
                <a:cs typeface="+mn-cs"/>
              </a:rPr>
              <a:t> of the GUI.</a:t>
            </a:r>
          </a:p>
          <a:p>
            <a:endParaRPr lang="en-GB" sz="1200" b="0" i="0" kern="1200" baseline="0" dirty="0" smtClean="0">
              <a:solidFill>
                <a:schemeClr val="tx1"/>
              </a:solidFill>
              <a:effectLst/>
              <a:latin typeface="Verdana Standaard" charset="0"/>
              <a:ea typeface="+mn-ea"/>
              <a:cs typeface="+mn-cs"/>
            </a:endParaRPr>
          </a:p>
          <a:p>
            <a:r>
              <a:rPr lang="en-GB" sz="1200" b="0" i="0" kern="1200" baseline="0" dirty="0" smtClean="0">
                <a:solidFill>
                  <a:schemeClr val="tx1"/>
                </a:solidFill>
                <a:effectLst/>
                <a:latin typeface="Verdana Standaard" charset="0"/>
                <a:ea typeface="+mn-ea"/>
                <a:cs typeface="+mn-cs"/>
              </a:rPr>
              <a:t>Benefits accrued to those who performed the complementary design, marketing and organisational innovations that permitted economic exploitation.</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6</a:t>
            </a:fld>
            <a:endParaRPr lang="nl-NL" dirty="0"/>
          </a:p>
        </p:txBody>
      </p:sp>
    </p:spTree>
    <p:extLst>
      <p:ext uri="{BB962C8B-B14F-4D97-AF65-F5344CB8AC3E}">
        <p14:creationId xmlns:p14="http://schemas.microsoft.com/office/powerpoint/2010/main" val="124907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208001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Individual examples of extremely successful innovations, whether products or services, tell rich stories of creative combinations of R&amp;D, design, marketing and organisational novelties, not necessarily in this order.</a:t>
            </a:r>
          </a:p>
          <a:p>
            <a:endParaRPr lang="en-GB" dirty="0" smtClean="0"/>
          </a:p>
          <a:p>
            <a:r>
              <a:rPr lang="en-GB" dirty="0" smtClean="0"/>
              <a:t>The runaway success of Apple’s mass-market products can be traced at the intersection of cutting edge technology, product design, ergonomics and social-positioning marketing.</a:t>
            </a:r>
          </a:p>
          <a:p>
            <a:endParaRPr lang="en-GB" dirty="0" smtClean="0"/>
          </a:p>
          <a:p>
            <a:r>
              <a:rPr lang="en-GB" dirty="0" smtClean="0"/>
              <a:t>Other notable recent innovators combined technology with novel business models in ways that presented bold challenges to legal and regulatory frameworks (Netflix and Airbnb/Uber with regard to intellectual property rights and industry regulation), or to established frameworks and platforms for identification and communication (e.g. PayPal, WhatsApp using email in lieu of banking information, and phone number in lieu of email respectively).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val="170547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CIS-derived</a:t>
            </a:r>
            <a:r>
              <a:rPr lang="en-GB" baseline="0" dirty="0" smtClean="0"/>
              <a:t> f</a:t>
            </a:r>
            <a:r>
              <a:rPr lang="en-GB" dirty="0" smtClean="0"/>
              <a:t>igures almost</a:t>
            </a:r>
            <a:r>
              <a:rPr lang="en-GB" baseline="0" dirty="0" smtClean="0"/>
              <a:t> certainly underestimate the true magnitude of business investment in innovation – not covering design, marketing, training, information technology or non-R&amp;D engineering innovation.</a:t>
            </a:r>
            <a:endParaRPr lang="en-GB" dirty="0" smtClean="0"/>
          </a:p>
          <a:p>
            <a:endParaRPr lang="en-GB" dirty="0" smtClean="0"/>
          </a:p>
          <a:p>
            <a:r>
              <a:rPr lang="en-GB" dirty="0" smtClean="0"/>
              <a:t>Even the limited range of non-R&amp;D</a:t>
            </a:r>
            <a:r>
              <a:rPr lang="en-GB" baseline="0" dirty="0" smtClean="0"/>
              <a:t> innovation expenditures covered by the CIS suggest that investment is substantial: somewhere between a third and a quarter of all reported innovation expenditures were non-R&amp;D.</a:t>
            </a:r>
          </a:p>
          <a:p>
            <a:endParaRPr lang="en-GB" dirty="0" smtClean="0"/>
          </a:p>
          <a:p>
            <a:r>
              <a:rPr lang="en-GB" dirty="0" smtClean="0"/>
              <a:t>Rapid rebound</a:t>
            </a:r>
            <a:r>
              <a:rPr lang="en-GB" baseline="0" dirty="0" smtClean="0"/>
              <a:t> following the crisis suggests that t</a:t>
            </a:r>
            <a:r>
              <a:rPr lang="en-GB" dirty="0" smtClean="0"/>
              <a:t>hese</a:t>
            </a:r>
            <a:r>
              <a:rPr lang="en-GB" baseline="0" dirty="0" smtClean="0"/>
              <a:t> investments are strategically important, just like R&amp;D, and unlike other investments (notice double-dip in remaining GFCF).</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val="3875466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smtClean="0">
                <a:solidFill>
                  <a:srgbClr val="093B37"/>
                </a:solidFill>
                <a:latin typeface="Verdana"/>
                <a:ea typeface="Arial" charset="0"/>
                <a:cs typeface="Verdana"/>
              </a:rPr>
              <a:t>The European </a:t>
            </a:r>
            <a:r>
              <a:rPr lang="nl-NL" sz="3600" b="1" dirty="0" err="1" smtClean="0">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science</a:t>
            </a:r>
            <a:r>
              <a:rPr lang="nl-NL" sz="3600" b="1" dirty="0" smtClean="0">
                <a:solidFill>
                  <a:srgbClr val="093B37"/>
                </a:solidFill>
                <a:latin typeface="Verdana"/>
                <a:ea typeface="Arial" charset="0"/>
                <a:cs typeface="Verdana"/>
              </a:rPr>
              <a:t> </a:t>
            </a:r>
          </a:p>
          <a:p>
            <a:pPr algn="ctr"/>
            <a:r>
              <a:rPr lang="nl-NL" sz="3600" b="1" dirty="0" err="1" smtClean="0">
                <a:solidFill>
                  <a:srgbClr val="093B37"/>
                </a:solidFill>
                <a:latin typeface="Verdana"/>
                <a:ea typeface="Arial" charset="0"/>
                <a:cs typeface="Verdana"/>
              </a:rPr>
              <a:t>and</a:t>
            </a:r>
            <a:r>
              <a:rPr lang="nl-NL" sz="3600" b="1" dirty="0" smtClean="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knowledge</a:t>
            </a:r>
            <a:r>
              <a:rPr lang="nl-NL" sz="3600" b="1" dirty="0" smtClean="0">
                <a:solidFill>
                  <a:srgbClr val="093B37"/>
                </a:solidFill>
                <a:latin typeface="Verdana"/>
                <a:ea typeface="Arial" charset="0"/>
                <a:cs typeface="Verdana"/>
              </a:rPr>
              <a:t> service</a:t>
            </a:r>
            <a:endParaRPr lang="nl-NL" sz="3600" b="1" dirty="0">
              <a:solidFill>
                <a:srgbClr val="093B37"/>
              </a:solidFill>
              <a:latin typeface="Verdana"/>
              <a:ea typeface="Arial" charset="0"/>
              <a:cs typeface="Verdana"/>
            </a:endParaRP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smtClean="0">
                <a:solidFill>
                  <a:srgbClr val="093B37"/>
                </a:solidFill>
                <a:latin typeface="Verdana"/>
                <a:ea typeface="Arial" charset="0"/>
                <a:cs typeface="Verdana"/>
              </a:rPr>
              <a:t>Joint Research Centre</a:t>
            </a:r>
            <a:endParaRPr lang="nl-NL" sz="3200" b="0" dirty="0">
              <a:solidFill>
                <a:srgbClr val="093B37"/>
              </a:solidFill>
              <a:latin typeface="Verdana"/>
              <a:ea typeface="Arial" charset="0"/>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smtClean="0"/>
              <a:t>TEXT</a:t>
            </a:r>
            <a:endParaRPr lang="nl-NL" dirty="0"/>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smtClean="0"/>
              <a:t>Heading</a:t>
            </a:r>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smtClean="0"/>
              <a:t>Thanks</a:t>
            </a:r>
            <a:endParaRPr lang="nl-NL"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2299" y="1484784"/>
            <a:ext cx="10945284"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23392" y="2203452"/>
            <a:ext cx="10944192" cy="4103687"/>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5482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smtClean="0">
                <a:solidFill>
                  <a:schemeClr val="bg1"/>
                </a:solidFill>
                <a:latin typeface="Verdana"/>
                <a:ea typeface="Arial" charset="0"/>
                <a:cs typeface="Verdana"/>
              </a:rPr>
              <a:t>A modern JRC </a:t>
            </a:r>
            <a:br>
              <a:rPr lang="nl-NL" sz="3600" b="1" dirty="0" smtClean="0">
                <a:solidFill>
                  <a:schemeClr val="bg1"/>
                </a:solidFill>
                <a:latin typeface="Verdana"/>
                <a:ea typeface="Arial" charset="0"/>
                <a:cs typeface="Verdana"/>
              </a:rPr>
            </a:br>
            <a:r>
              <a:rPr lang="nl-NL" sz="3600" b="1" dirty="0" smtClean="0">
                <a:solidFill>
                  <a:schemeClr val="bg1"/>
                </a:solidFill>
                <a:latin typeface="Verdana"/>
                <a:ea typeface="Arial" charset="0"/>
                <a:cs typeface="Verdana"/>
              </a:rPr>
              <a:t>in a modern </a:t>
            </a:r>
            <a:r>
              <a:rPr lang="nl-NL" sz="3600" b="1" dirty="0" err="1" smtClean="0">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smtClean="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smtClean="0"/>
              <a:t>Title</a:t>
            </a:r>
            <a:r>
              <a:rPr lang="nl-NL" dirty="0" smtClean="0"/>
              <a:t>, </a:t>
            </a:r>
            <a:r>
              <a:rPr lang="nl-NL" dirty="0" err="1" smtClean="0"/>
              <a:t>Location</a:t>
            </a:r>
            <a:r>
              <a:rPr lang="nl-NL" dirty="0" smtClean="0"/>
              <a:t>, Date</a:t>
            </a:r>
            <a:endParaRPr lang="nl-NL"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smtClean="0"/>
              <a:t>Image</a:t>
            </a:r>
            <a:endParaRPr lang="nl-NL" dirty="0"/>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smtClean="0"/>
              <a:t>Heading2</a:t>
            </a:r>
            <a:endParaRPr lang="nl-NL" dirty="0"/>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smtClean="0"/>
              <a:t>Image</a:t>
            </a:r>
            <a:endParaRPr lang="nl-NL" dirty="0"/>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smtClean="0"/>
              <a:t>Text</a:t>
            </a:r>
            <a:endParaRPr lang="nl-NL" dirty="0" smtClean="0"/>
          </a:p>
          <a:p>
            <a:pPr lvl="0"/>
            <a:r>
              <a:rPr lang="nl-NL" dirty="0" err="1" smtClean="0"/>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Image</a:t>
            </a:r>
            <a:endParaRPr lang="nl-NL" dirty="0"/>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 id="2147483669" r:id="rId1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archive.org/search.php?query=subject:%22connections%22%20creator:%22james%20burke%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3platform.jrc.ec.europa.eu/remt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815"/>
            <a:ext cx="12192000" cy="1518885"/>
          </a:xfrm>
        </p:spPr>
        <p:txBody>
          <a:bodyPr/>
          <a:lstStyle/>
          <a:p>
            <a:r>
              <a:rPr lang="en-GB" dirty="0" smtClean="0"/>
              <a:t/>
            </a:r>
            <a:br>
              <a:rPr lang="en-GB" dirty="0" smtClean="0"/>
            </a:br>
            <a:r>
              <a:rPr lang="en-GB" dirty="0" smtClean="0"/>
              <a:t>Against the motion: </a:t>
            </a:r>
            <a:br>
              <a:rPr lang="en-GB" dirty="0" smtClean="0"/>
            </a:br>
            <a:r>
              <a:rPr lang="en-GB" sz="3600" dirty="0" smtClean="0"/>
              <a:t>"</a:t>
            </a:r>
            <a:r>
              <a:rPr lang="en-GB" sz="3600" dirty="0"/>
              <a:t>It is best for the development of S3 to focus mainly on stakeholders directly engaged in R&amp;D"</a:t>
            </a:r>
            <a:br>
              <a:rPr lang="en-GB" sz="3600" dirty="0"/>
            </a:br>
            <a:endParaRPr lang="en-US" dirty="0"/>
          </a:p>
        </p:txBody>
      </p:sp>
      <p:sp>
        <p:nvSpPr>
          <p:cNvPr id="3" name="Text Placeholder 2"/>
          <p:cNvSpPr>
            <a:spLocks noGrp="1"/>
          </p:cNvSpPr>
          <p:nvPr>
            <p:ph type="body" sz="quarter" idx="10"/>
          </p:nvPr>
        </p:nvSpPr>
        <p:spPr>
          <a:xfrm>
            <a:off x="275772" y="3591530"/>
            <a:ext cx="11502098" cy="1303761"/>
          </a:xfrm>
        </p:spPr>
        <p:txBody>
          <a:bodyPr/>
          <a:lstStyle/>
          <a:p>
            <a:r>
              <a:rPr lang="en-US" dirty="0" smtClean="0"/>
              <a:t>Dimitrios PONTIKAKIS</a:t>
            </a:r>
          </a:p>
          <a:p>
            <a:r>
              <a:rPr lang="en-US" dirty="0" smtClean="0"/>
              <a:t>JRC.B3 Territorial Development</a:t>
            </a:r>
          </a:p>
          <a:p>
            <a:endParaRPr lang="en-US" dirty="0" smtClean="0"/>
          </a:p>
          <a:p>
            <a:endParaRPr lang="en-US" dirty="0" smtClean="0"/>
          </a:p>
          <a:p>
            <a:endParaRPr lang="en-US" dirty="0"/>
          </a:p>
        </p:txBody>
      </p:sp>
      <p:sp>
        <p:nvSpPr>
          <p:cNvPr id="4" name="Text Placeholder 3"/>
          <p:cNvSpPr>
            <a:spLocks noGrp="1"/>
          </p:cNvSpPr>
          <p:nvPr>
            <p:ph type="body" sz="quarter" idx="11"/>
          </p:nvPr>
        </p:nvSpPr>
        <p:spPr>
          <a:xfrm>
            <a:off x="0" y="5286290"/>
            <a:ext cx="12192000" cy="451323"/>
          </a:xfrm>
        </p:spPr>
        <p:txBody>
          <a:bodyPr/>
          <a:lstStyle/>
          <a:p>
            <a:r>
              <a:rPr lang="en-US" dirty="0" smtClean="0"/>
              <a:t>Madrid, 20</a:t>
            </a:r>
            <a:r>
              <a:rPr lang="en-US" baseline="30000" dirty="0" smtClean="0"/>
              <a:t>th</a:t>
            </a:r>
            <a:r>
              <a:rPr lang="en-US" dirty="0" smtClean="0"/>
              <a:t> February 2019</a:t>
            </a:r>
          </a:p>
          <a:p>
            <a:r>
              <a:rPr lang="en-US" dirty="0" smtClean="0"/>
              <a:t>* VIEWS ARE PERSONAL *</a:t>
            </a:r>
            <a:endParaRPr lang="en-US" dirty="0"/>
          </a:p>
        </p:txBody>
      </p:sp>
      <p:sp>
        <p:nvSpPr>
          <p:cNvPr id="5" name="Rectangle 4"/>
          <p:cNvSpPr/>
          <p:nvPr/>
        </p:nvSpPr>
        <p:spPr>
          <a:xfrm>
            <a:off x="4270832" y="4533780"/>
            <a:ext cx="4278081" cy="341632"/>
          </a:xfrm>
          <a:prstGeom prst="rect">
            <a:avLst/>
          </a:prstGeom>
        </p:spPr>
        <p:txBody>
          <a:bodyPr wrap="square">
            <a:spAutoFit/>
          </a:bodyPr>
          <a:lstStyle/>
          <a:p>
            <a:pPr lvl="0" algn="ctr">
              <a:lnSpc>
                <a:spcPct val="90000"/>
              </a:lnSpc>
              <a:spcBef>
                <a:spcPts val="1000"/>
              </a:spcBef>
            </a:pPr>
            <a:r>
              <a:rPr lang="en-US" dirty="0">
                <a:solidFill>
                  <a:prstClr val="white"/>
                </a:solidFill>
                <a:latin typeface="Verdana"/>
                <a:cs typeface="Verdana"/>
              </a:rPr>
              <a:t>d</a:t>
            </a:r>
            <a:r>
              <a:rPr lang="en-US" dirty="0" smtClean="0">
                <a:solidFill>
                  <a:prstClr val="white"/>
                </a:solidFill>
                <a:latin typeface="Verdana"/>
                <a:cs typeface="Verdana"/>
              </a:rPr>
              <a:t>imitrios.pontikakis@ec.europa.eu </a:t>
            </a:r>
            <a:endParaRPr lang="en-US" dirty="0">
              <a:solidFill>
                <a:prstClr val="white"/>
              </a:solidFill>
              <a:latin typeface="Verdana"/>
              <a:cs typeface="Verdana"/>
            </a:endParaRPr>
          </a:p>
        </p:txBody>
      </p:sp>
    </p:spTree>
    <p:extLst>
      <p:ext uri="{BB962C8B-B14F-4D97-AF65-F5344CB8AC3E}">
        <p14:creationId xmlns:p14="http://schemas.microsoft.com/office/powerpoint/2010/main" val="230489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7078" y="136117"/>
            <a:ext cx="11714922" cy="1238513"/>
          </a:xfrm>
        </p:spPr>
        <p:txBody>
          <a:bodyPr/>
          <a:lstStyle/>
          <a:p>
            <a:r>
              <a:rPr lang="en-GB" dirty="0"/>
              <a:t>Non-R&amp;D innovation can be measured (and influenced)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0" y="1224193"/>
            <a:ext cx="5665304" cy="544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85991" y="2329962"/>
            <a:ext cx="3856383"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Non-R&amp;D innovation registers </a:t>
            </a:r>
            <a:r>
              <a:rPr lang="en-GB" dirty="0" smtClean="0">
                <a:latin typeface="Verdana" panose="020B0604030504040204" pitchFamily="34" charset="0"/>
                <a:ea typeface="Verdana" panose="020B0604030504040204" pitchFamily="34" charset="0"/>
                <a:cs typeface="Verdana" panose="020B0604030504040204" pitchFamily="34" charset="0"/>
              </a:rPr>
              <a:t>(</a:t>
            </a:r>
            <a:r>
              <a:rPr lang="en-GB" dirty="0">
                <a:latin typeface="Verdana" panose="020B0604030504040204" pitchFamily="34" charset="0"/>
                <a:ea typeface="Verdana" panose="020B0604030504040204" pitchFamily="34" charset="0"/>
                <a:cs typeface="Verdana" panose="020B0604030504040204" pitchFamily="34" charset="0"/>
              </a:rPr>
              <a:t>partially) as intangible investment</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Simplest way to support non-R&amp;D innovation: include (at least some classes of) intangibles in reimbursable allowances</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340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86720"/>
            <a:ext cx="10896600" cy="993310"/>
          </a:xfrm>
        </p:spPr>
        <p:txBody>
          <a:bodyPr/>
          <a:lstStyle/>
          <a:p>
            <a:r>
              <a:rPr lang="en-GB" dirty="0"/>
              <a:t>Non-R&amp;D innovation is complementary to </a:t>
            </a:r>
            <a:r>
              <a:rPr lang="en-GB" dirty="0" smtClean="0"/>
              <a:t>R&amp;D: Why?  </a:t>
            </a:r>
            <a:endParaRPr lang="en-GB" dirty="0"/>
          </a:p>
        </p:txBody>
      </p:sp>
      <p:sp>
        <p:nvSpPr>
          <p:cNvPr id="3" name="Text Placeholder 2"/>
          <p:cNvSpPr>
            <a:spLocks noGrp="1"/>
          </p:cNvSpPr>
          <p:nvPr>
            <p:ph type="body" sz="quarter" idx="12"/>
          </p:nvPr>
        </p:nvSpPr>
        <p:spPr>
          <a:xfrm>
            <a:off x="850348" y="1474947"/>
            <a:ext cx="10896600" cy="3614738"/>
          </a:xfrm>
        </p:spPr>
        <p:txBody>
          <a:bodyPr/>
          <a:lstStyle/>
          <a:p>
            <a:r>
              <a:rPr lang="en-GB" sz="2000" dirty="0" smtClean="0"/>
              <a:t>Non-R&amp;D innovation provides </a:t>
            </a:r>
            <a:r>
              <a:rPr lang="en-GB" sz="2000" b="1" dirty="0" smtClean="0"/>
              <a:t>the </a:t>
            </a:r>
            <a:r>
              <a:rPr lang="en-GB" sz="2000" b="1" dirty="0"/>
              <a:t>in-house apparatus necessary for </a:t>
            </a:r>
            <a:r>
              <a:rPr lang="en-GB" sz="2000" b="1" dirty="0" smtClean="0"/>
              <a:t>R&amp;D</a:t>
            </a:r>
            <a:r>
              <a:rPr lang="en-GB" sz="2000" dirty="0" smtClean="0"/>
              <a:t>, including:  </a:t>
            </a:r>
          </a:p>
          <a:p>
            <a:pPr marL="0" indent="0">
              <a:buNone/>
            </a:pPr>
            <a:r>
              <a:rPr lang="en-GB" dirty="0" smtClean="0">
                <a:sym typeface="Wingdings" panose="05000000000000000000" pitchFamily="2" charset="2"/>
              </a:rPr>
              <a:t></a:t>
            </a:r>
            <a:r>
              <a:rPr lang="en-GB" sz="2000" dirty="0" smtClean="0">
                <a:sym typeface="Wingdings" panose="05000000000000000000" pitchFamily="2" charset="2"/>
              </a:rPr>
              <a:t> </a:t>
            </a:r>
            <a:r>
              <a:rPr lang="en-GB" sz="2000" i="1" dirty="0" smtClean="0"/>
              <a:t>measurement</a:t>
            </a:r>
            <a:r>
              <a:rPr lang="en-GB" sz="2000" i="1" dirty="0"/>
              <a:t>, instrumentation, prototyping and quality control capabilities, proprietary data for experimentation and analysis, knowledge of sources of financing and investment possibilities, project scheduling, procurement, management and bargaining of </a:t>
            </a:r>
            <a:r>
              <a:rPr lang="en-GB" sz="2000" i="1" dirty="0" smtClean="0"/>
              <a:t>contracts</a:t>
            </a:r>
            <a:r>
              <a:rPr lang="en-GB" sz="2000" dirty="0" smtClean="0"/>
              <a:t> </a:t>
            </a:r>
          </a:p>
          <a:p>
            <a:r>
              <a:rPr lang="en-GB" sz="2000" dirty="0" smtClean="0"/>
              <a:t>Such complementarity </a:t>
            </a:r>
            <a:r>
              <a:rPr lang="en-GB" sz="2000" b="1" dirty="0" smtClean="0"/>
              <a:t>may be why firms spend more on R&amp;D as their total innovation intensity increases </a:t>
            </a:r>
            <a:r>
              <a:rPr lang="en-GB" sz="2000" dirty="0" smtClean="0"/>
              <a:t>(Chuang et al, 2010, p. 45). </a:t>
            </a:r>
          </a:p>
          <a:p>
            <a:r>
              <a:rPr lang="en-GB" sz="2000" dirty="0" smtClean="0"/>
              <a:t>Complementarities </a:t>
            </a:r>
            <a:r>
              <a:rPr lang="en-GB" sz="2000" b="1" dirty="0" smtClean="0"/>
              <a:t>may be why MNEs locate </a:t>
            </a:r>
            <a:r>
              <a:rPr lang="en-GB" sz="2000" b="1" dirty="0"/>
              <a:t>R&amp;D and other innovation investments in cities where they have previously invested in other core activities of their value chain </a:t>
            </a:r>
            <a:r>
              <a:rPr lang="en-GB" sz="2000" dirty="0"/>
              <a:t>(Belderbos et al., 2016 p. 27</a:t>
            </a:r>
            <a:r>
              <a:rPr lang="en-GB" sz="2000" dirty="0" smtClean="0"/>
              <a:t>).</a:t>
            </a:r>
          </a:p>
          <a:p>
            <a:r>
              <a:rPr lang="en-GB" sz="2000" dirty="0" smtClean="0"/>
              <a:t>Advancement </a:t>
            </a:r>
            <a:r>
              <a:rPr lang="en-GB" sz="2000" dirty="0"/>
              <a:t>of knowledge is </a:t>
            </a:r>
            <a:r>
              <a:rPr lang="en-GB" sz="2000" b="1" dirty="0"/>
              <a:t>made by both the ‘producers’ and the ‘users’ of </a:t>
            </a:r>
            <a:r>
              <a:rPr lang="en-GB" sz="2000" b="1" dirty="0" smtClean="0"/>
              <a:t>knowledge</a:t>
            </a:r>
            <a:r>
              <a:rPr lang="en-GB" sz="2000" dirty="0" smtClean="0"/>
              <a:t> (including knowledge workers closer to routine production)</a:t>
            </a:r>
            <a:endParaRPr lang="en-GB" sz="2000" dirty="0"/>
          </a:p>
          <a:p>
            <a:endParaRPr lang="en-GB" dirty="0"/>
          </a:p>
        </p:txBody>
      </p:sp>
    </p:spTree>
    <p:extLst>
      <p:ext uri="{BB962C8B-B14F-4D97-AF65-F5344CB8AC3E}">
        <p14:creationId xmlns:p14="http://schemas.microsoft.com/office/powerpoint/2010/main" val="418568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42546"/>
            <a:ext cx="10896600" cy="993310"/>
          </a:xfrm>
        </p:spPr>
        <p:txBody>
          <a:bodyPr/>
          <a:lstStyle/>
          <a:p>
            <a:r>
              <a:rPr lang="en-GB" dirty="0" smtClean="0"/>
              <a:t>Non-R&amp;D engineering and technology-inspired science</a:t>
            </a:r>
            <a:endParaRPr lang="en-GB" dirty="0"/>
          </a:p>
        </p:txBody>
      </p:sp>
      <p:sp>
        <p:nvSpPr>
          <p:cNvPr id="3" name="Text Placeholder 2"/>
          <p:cNvSpPr>
            <a:spLocks noGrp="1"/>
          </p:cNvSpPr>
          <p:nvPr>
            <p:ph type="body" sz="quarter" idx="12"/>
          </p:nvPr>
        </p:nvSpPr>
        <p:spPr>
          <a:xfrm>
            <a:off x="939800" y="1765299"/>
            <a:ext cx="7548217" cy="3939761"/>
          </a:xfrm>
        </p:spPr>
        <p:txBody>
          <a:bodyPr/>
          <a:lstStyle/>
          <a:p>
            <a:r>
              <a:rPr lang="en-GB" sz="2000" dirty="0"/>
              <a:t>Far from being exclusively </a:t>
            </a:r>
            <a:r>
              <a:rPr lang="en-GB" sz="2000" dirty="0" smtClean="0"/>
              <a:t>or even </a:t>
            </a:r>
            <a:r>
              <a:rPr lang="en-GB" sz="2000" dirty="0"/>
              <a:t>mainly about </a:t>
            </a:r>
            <a:r>
              <a:rPr lang="en-GB" sz="2000" i="1" dirty="0"/>
              <a:t>science-based innovation</a:t>
            </a:r>
            <a:r>
              <a:rPr lang="en-GB" sz="2000" dirty="0"/>
              <a:t> , the historical record is littered with examples of </a:t>
            </a:r>
            <a:r>
              <a:rPr lang="en-GB" sz="2000" i="1" dirty="0"/>
              <a:t>technology-inspired</a:t>
            </a:r>
            <a:r>
              <a:rPr lang="en-GB" sz="2000" dirty="0"/>
              <a:t> science</a:t>
            </a:r>
            <a:r>
              <a:rPr lang="en-GB" sz="2000" dirty="0" smtClean="0"/>
              <a:t>.</a:t>
            </a:r>
          </a:p>
          <a:p>
            <a:endParaRPr lang="en-GB" sz="2000" dirty="0" smtClean="0"/>
          </a:p>
          <a:p>
            <a:r>
              <a:rPr lang="en-GB" sz="2000" dirty="0" smtClean="0"/>
              <a:t>As Joel Mokyr </a:t>
            </a:r>
            <a:r>
              <a:rPr lang="en-GB" sz="2000" dirty="0"/>
              <a:t>(1992, pp. 169-170) puts it</a:t>
            </a:r>
            <a:r>
              <a:rPr lang="en-GB" sz="2000" dirty="0" smtClean="0"/>
              <a:t>:</a:t>
            </a:r>
          </a:p>
          <a:p>
            <a:pPr marL="0" indent="0">
              <a:buNone/>
            </a:pPr>
            <a:r>
              <a:rPr lang="en-GB" sz="2000" dirty="0" smtClean="0"/>
              <a:t> </a:t>
            </a:r>
            <a:r>
              <a:rPr lang="en-GB" sz="2000" dirty="0"/>
              <a:t>“[…] </a:t>
            </a:r>
            <a:r>
              <a:rPr lang="en-GB" sz="2000" b="1" dirty="0"/>
              <a:t>in the past 150 years the majority of important inventions, from steel converters to cancer chemotherapy, from food canning to aspartame, have been used long before people understood </a:t>
            </a:r>
            <a:r>
              <a:rPr lang="en-GB" sz="2000" b="1" i="1" dirty="0"/>
              <a:t>why</a:t>
            </a:r>
            <a:r>
              <a:rPr lang="en-GB" sz="2000" b="1" dirty="0"/>
              <a:t> they worked</a:t>
            </a:r>
            <a:r>
              <a:rPr lang="en-GB" sz="2000" dirty="0"/>
              <a:t>” (emphasis in the original). </a:t>
            </a:r>
            <a:endParaRPr lang="en-GB" sz="2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689032"/>
            <a:ext cx="25431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01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4457" y="257060"/>
            <a:ext cx="10896600" cy="993310"/>
          </a:xfrm>
        </p:spPr>
        <p:txBody>
          <a:bodyPr/>
          <a:lstStyle/>
          <a:p>
            <a:r>
              <a:rPr lang="en-GB" dirty="0" smtClean="0"/>
              <a:t>The invention of the Steam Engine</a:t>
            </a:r>
            <a:endParaRPr lang="en-GB" dirty="0"/>
          </a:p>
        </p:txBody>
      </p:sp>
      <p:sp>
        <p:nvSpPr>
          <p:cNvPr id="3" name="Text Placeholder 2"/>
          <p:cNvSpPr>
            <a:spLocks noGrp="1"/>
          </p:cNvSpPr>
          <p:nvPr>
            <p:ph type="body" sz="quarter" idx="12"/>
          </p:nvPr>
        </p:nvSpPr>
        <p:spPr>
          <a:xfrm>
            <a:off x="217714" y="1489528"/>
            <a:ext cx="8374743" cy="4500626"/>
          </a:xfrm>
        </p:spPr>
        <p:txBody>
          <a:bodyPr/>
          <a:lstStyle/>
          <a:p>
            <a:r>
              <a:rPr lang="en-GB" sz="2300" dirty="0" smtClean="0"/>
              <a:t>In the 1760s an instrument maker and repairman at the University of Glasgow was asked to repair a model of the Newcomen Pump. </a:t>
            </a:r>
          </a:p>
          <a:p>
            <a:r>
              <a:rPr lang="en-GB" sz="2300" dirty="0" smtClean="0"/>
              <a:t>Newcomen Pump was then in limited use for over 6 decades. </a:t>
            </a:r>
            <a:r>
              <a:rPr lang="en-GB" sz="2300" dirty="0"/>
              <a:t>P</a:t>
            </a:r>
            <a:r>
              <a:rPr lang="en-GB" sz="2300" dirty="0" smtClean="0"/>
              <a:t>iston was expected to be both cold and hot at the same time, which it did poorly. </a:t>
            </a:r>
          </a:p>
          <a:p>
            <a:r>
              <a:rPr lang="en-GB" sz="2300" b="1" dirty="0" smtClean="0"/>
              <a:t>James Watt the repairman</a:t>
            </a:r>
            <a:r>
              <a:rPr lang="en-GB" sz="2300" dirty="0" smtClean="0"/>
              <a:t> - not the university professor or professional researcher – identified this as a key inefficiency and introduced a separate condenser.</a:t>
            </a:r>
          </a:p>
          <a:p>
            <a:r>
              <a:rPr lang="en-GB" sz="2300" dirty="0" smtClean="0"/>
              <a:t>With Matthew </a:t>
            </a:r>
            <a:r>
              <a:rPr lang="en-GB" sz="2300" dirty="0" err="1" smtClean="0"/>
              <a:t>Boulton's</a:t>
            </a:r>
            <a:r>
              <a:rPr lang="en-GB" sz="2300" dirty="0" smtClean="0"/>
              <a:t> financing, the </a:t>
            </a:r>
            <a:r>
              <a:rPr lang="en-GB" sz="2300" i="1" dirty="0" err="1" smtClean="0"/>
              <a:t>Boulton</a:t>
            </a:r>
            <a:r>
              <a:rPr lang="en-GB" sz="2300" i="1" dirty="0" smtClean="0"/>
              <a:t> and Watt</a:t>
            </a:r>
            <a:r>
              <a:rPr lang="en-GB" sz="2300" dirty="0" smtClean="0"/>
              <a:t> steam engine would literally power the Industrial Revolution that followed.</a:t>
            </a:r>
          </a:p>
          <a:p>
            <a:endParaRPr lang="en-GB" sz="2000" dirty="0" smtClean="0"/>
          </a:p>
          <a:p>
            <a:pPr marL="0"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0" y="1489527"/>
            <a:ext cx="2946400" cy="4500626"/>
          </a:xfrm>
          <a:prstGeom prst="rect">
            <a:avLst/>
          </a:prstGeom>
        </p:spPr>
      </p:pic>
      <p:sp>
        <p:nvSpPr>
          <p:cNvPr id="5" name="TextBox 4"/>
          <p:cNvSpPr txBox="1"/>
          <p:nvPr/>
        </p:nvSpPr>
        <p:spPr>
          <a:xfrm>
            <a:off x="464457" y="6240252"/>
            <a:ext cx="11451771" cy="523220"/>
          </a:xfrm>
          <a:prstGeom prst="rect">
            <a:avLst/>
          </a:prstGeom>
          <a:noFill/>
        </p:spPr>
        <p:txBody>
          <a:bodyPr wrap="square" rtlCol="0">
            <a:spAutoFit/>
          </a:bodyPr>
          <a:lstStyle/>
          <a:p>
            <a:r>
              <a:rPr lang="en-GB" sz="1400" dirty="0"/>
              <a:t>Burke, J. (1978), “Connections: An Alternative View of Change”, BBC documentary series, </a:t>
            </a:r>
            <a:r>
              <a:rPr lang="en-GB" sz="1400" dirty="0">
                <a:hlinkClick r:id="rId4"/>
              </a:rPr>
              <a:t>https://</a:t>
            </a:r>
            <a:r>
              <a:rPr lang="en-GB" sz="1400" dirty="0" smtClean="0">
                <a:hlinkClick r:id="rId4"/>
              </a:rPr>
              <a:t>archive.org/search.php?query=subject%3A%22connections%22%20creator%3A%22james%20burke%22</a:t>
            </a:r>
            <a:r>
              <a:rPr lang="en-GB" sz="1400" dirty="0" smtClean="0"/>
              <a:t> </a:t>
            </a:r>
            <a:endParaRPr lang="en-GB" sz="1400" dirty="0"/>
          </a:p>
        </p:txBody>
      </p:sp>
    </p:spTree>
    <p:extLst>
      <p:ext uri="{BB962C8B-B14F-4D97-AF65-F5344CB8AC3E}">
        <p14:creationId xmlns:p14="http://schemas.microsoft.com/office/powerpoint/2010/main" val="200473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180291"/>
            <a:ext cx="10896600" cy="993310"/>
          </a:xfrm>
        </p:spPr>
        <p:txBody>
          <a:bodyPr/>
          <a:lstStyle/>
          <a:p>
            <a:r>
              <a:rPr lang="en-GB" dirty="0" smtClean="0"/>
              <a:t>The economic value of innovation is extremely unequally distributed</a:t>
            </a:r>
            <a:endParaRPr lang="en-GB" dirty="0"/>
          </a:p>
        </p:txBody>
      </p:sp>
      <p:pic>
        <p:nvPicPr>
          <p:cNvPr id="4" name="Picture 3"/>
          <p:cNvPicPr/>
          <p:nvPr/>
        </p:nvPicPr>
        <p:blipFill>
          <a:blip r:embed="rId3" cstate="print"/>
          <a:srcRect/>
          <a:stretch>
            <a:fillRect/>
          </a:stretch>
        </p:blipFill>
        <p:spPr bwMode="auto">
          <a:xfrm>
            <a:off x="5609772" y="1629452"/>
            <a:ext cx="6226628" cy="4225517"/>
          </a:xfrm>
          <a:prstGeom prst="rect">
            <a:avLst/>
          </a:prstGeom>
          <a:noFill/>
          <a:ln w="9525">
            <a:noFill/>
            <a:miter lim="800000"/>
            <a:headEnd/>
            <a:tailEnd/>
          </a:ln>
        </p:spPr>
      </p:pic>
      <p:sp>
        <p:nvSpPr>
          <p:cNvPr id="5" name="TextBox 4"/>
          <p:cNvSpPr txBox="1"/>
          <p:nvPr/>
        </p:nvSpPr>
        <p:spPr>
          <a:xfrm>
            <a:off x="-9938" y="1530627"/>
            <a:ext cx="5609772" cy="483209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In </a:t>
            </a:r>
            <a:r>
              <a:rPr lang="en-GB" sz="2000" dirty="0">
                <a:latin typeface="Verdana" panose="020B0604030504040204" pitchFamily="34" charset="0"/>
                <a:ea typeface="Verdana" panose="020B0604030504040204" pitchFamily="34" charset="0"/>
                <a:cs typeface="Verdana" panose="020B0604030504040204" pitchFamily="34" charset="0"/>
              </a:rPr>
              <a:t>drawing implications for technology policy from skew-distributed outcomes, Scherer and </a:t>
            </a:r>
            <a:r>
              <a:rPr lang="en-GB" sz="2000" dirty="0" err="1">
                <a:latin typeface="Verdana" panose="020B0604030504040204" pitchFamily="34" charset="0"/>
                <a:ea typeface="Verdana" panose="020B0604030504040204" pitchFamily="34" charset="0"/>
                <a:cs typeface="Verdana" panose="020B0604030504040204" pitchFamily="34" charset="0"/>
              </a:rPr>
              <a:t>Harhoff</a:t>
            </a:r>
            <a:r>
              <a:rPr lang="en-GB" sz="2000" dirty="0">
                <a:latin typeface="Verdana" panose="020B0604030504040204" pitchFamily="34" charset="0"/>
                <a:ea typeface="Verdana" panose="020B0604030504040204" pitchFamily="34" charset="0"/>
                <a:cs typeface="Verdana" panose="020B0604030504040204" pitchFamily="34" charset="0"/>
              </a:rPr>
              <a:t> (2000) conclude that policy intending: </a:t>
            </a:r>
            <a:r>
              <a:rPr lang="en-GB" sz="2000" i="1" dirty="0">
                <a:latin typeface="Verdana" panose="020B0604030504040204" pitchFamily="34" charset="0"/>
                <a:ea typeface="Verdana" panose="020B0604030504040204" pitchFamily="34" charset="0"/>
                <a:cs typeface="Verdana" panose="020B0604030504040204" pitchFamily="34" charset="0"/>
              </a:rPr>
              <a:t>“…</a:t>
            </a:r>
            <a:r>
              <a:rPr lang="en-GB" sz="2000" b="1" i="1" dirty="0">
                <a:latin typeface="Verdana" panose="020B0604030504040204" pitchFamily="34" charset="0"/>
                <a:ea typeface="Verdana" panose="020B0604030504040204" pitchFamily="34" charset="0"/>
                <a:cs typeface="Verdana" panose="020B0604030504040204" pitchFamily="34" charset="0"/>
              </a:rPr>
              <a:t>to support major technological advances must strive to let many flowers bloom</a:t>
            </a:r>
            <a:r>
              <a:rPr lang="en-GB" sz="2000" dirty="0">
                <a:latin typeface="Verdana" panose="020B0604030504040204" pitchFamily="34" charset="0"/>
                <a:ea typeface="Verdana" panose="020B0604030504040204" pitchFamily="34" charset="0"/>
                <a:cs typeface="Verdana" panose="020B0604030504040204" pitchFamily="34" charset="0"/>
              </a:rPr>
              <a:t>”.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Game-changing macro-inventions:</a:t>
            </a:r>
          </a:p>
          <a:p>
            <a:r>
              <a:rPr lang="en-GB" sz="2000" dirty="0" smtClean="0">
                <a:latin typeface="Verdana" panose="020B0604030504040204" pitchFamily="34" charset="0"/>
                <a:ea typeface="Verdana" panose="020B0604030504040204" pitchFamily="34" charset="0"/>
                <a:cs typeface="Verdana" panose="020B0604030504040204" pitchFamily="34" charset="0"/>
              </a:rPr>
              <a:t>“[</a:t>
            </a:r>
            <a:r>
              <a:rPr lang="en-GB" sz="2000" dirty="0">
                <a:latin typeface="Verdana" panose="020B0604030504040204" pitchFamily="34" charset="0"/>
                <a:ea typeface="Verdana" panose="020B0604030504040204" pitchFamily="34" charset="0"/>
                <a:cs typeface="Verdana" panose="020B0604030504040204" pitchFamily="34" charset="0"/>
              </a:rPr>
              <a:t>they]…</a:t>
            </a:r>
            <a:r>
              <a:rPr lang="en-GB" sz="2000" i="1" dirty="0">
                <a:latin typeface="Verdana" panose="020B0604030504040204" pitchFamily="34" charset="0"/>
                <a:ea typeface="Verdana" panose="020B0604030504040204" pitchFamily="34" charset="0"/>
                <a:cs typeface="Verdana" panose="020B0604030504040204" pitchFamily="34" charset="0"/>
              </a:rPr>
              <a:t> </a:t>
            </a:r>
            <a:r>
              <a:rPr lang="en-GB" sz="2000" b="1" i="1" dirty="0">
                <a:latin typeface="Verdana" panose="020B0604030504040204" pitchFamily="34" charset="0"/>
                <a:ea typeface="Verdana" panose="020B0604030504040204" pitchFamily="34" charset="0"/>
                <a:cs typeface="Verdana" panose="020B0604030504040204" pitchFamily="34" charset="0"/>
              </a:rPr>
              <a:t>do not seem to obey obvious </a:t>
            </a:r>
            <a:r>
              <a:rPr lang="en-GB" sz="2000" b="1" i="1" dirty="0" smtClean="0">
                <a:latin typeface="Verdana" panose="020B0604030504040204" pitchFamily="34" charset="0"/>
                <a:ea typeface="Verdana" panose="020B0604030504040204" pitchFamily="34" charset="0"/>
                <a:cs typeface="Verdana" panose="020B0604030504040204" pitchFamily="34" charset="0"/>
              </a:rPr>
              <a:t>  </a:t>
            </a:r>
          </a:p>
          <a:p>
            <a:r>
              <a:rPr lang="en-GB" sz="2000" b="1" i="1" dirty="0" smtClean="0">
                <a:latin typeface="Verdana" panose="020B0604030504040204" pitchFamily="34" charset="0"/>
                <a:ea typeface="Verdana" panose="020B0604030504040204" pitchFamily="34" charset="0"/>
                <a:cs typeface="Verdana" panose="020B0604030504040204" pitchFamily="34" charset="0"/>
              </a:rPr>
              <a:t>laws</a:t>
            </a:r>
            <a:r>
              <a:rPr lang="en-GB" sz="2000" b="1" i="1" dirty="0">
                <a:latin typeface="Verdana" panose="020B0604030504040204" pitchFamily="34" charset="0"/>
                <a:ea typeface="Verdana" panose="020B0604030504040204" pitchFamily="34" charset="0"/>
                <a:cs typeface="Verdana" panose="020B0604030504040204" pitchFamily="34" charset="0"/>
              </a:rPr>
              <a:t>, do </a:t>
            </a:r>
            <a:r>
              <a:rPr lang="en-GB" sz="2000" b="1" i="1" dirty="0" smtClean="0">
                <a:latin typeface="Verdana" panose="020B0604030504040204" pitchFamily="34" charset="0"/>
                <a:ea typeface="Verdana" panose="020B0604030504040204" pitchFamily="34" charset="0"/>
                <a:cs typeface="Verdana" panose="020B0604030504040204" pitchFamily="34" charset="0"/>
              </a:rPr>
              <a:t>not necessarily </a:t>
            </a:r>
            <a:r>
              <a:rPr lang="en-GB" sz="2000" b="1" i="1" dirty="0">
                <a:latin typeface="Verdana" panose="020B0604030504040204" pitchFamily="34" charset="0"/>
                <a:ea typeface="Verdana" panose="020B0604030504040204" pitchFamily="34" charset="0"/>
                <a:cs typeface="Verdana" panose="020B0604030504040204" pitchFamily="34" charset="0"/>
              </a:rPr>
              <a:t>respond </a:t>
            </a:r>
            <a:r>
              <a:rPr lang="en-GB" sz="2000" b="1" i="1" dirty="0" smtClean="0">
                <a:latin typeface="Verdana" panose="020B0604030504040204" pitchFamily="34" charset="0"/>
                <a:ea typeface="Verdana" panose="020B0604030504040204" pitchFamily="34" charset="0"/>
                <a:cs typeface="Verdana" panose="020B0604030504040204" pitchFamily="34" charset="0"/>
              </a:rPr>
              <a:t>to incentives</a:t>
            </a:r>
            <a:r>
              <a:rPr lang="en-GB" sz="2000" b="1" i="1" dirty="0">
                <a:latin typeface="Verdana" panose="020B0604030504040204" pitchFamily="34" charset="0"/>
                <a:ea typeface="Verdana" panose="020B0604030504040204" pitchFamily="34" charset="0"/>
                <a:cs typeface="Verdana" panose="020B0604030504040204" pitchFamily="34" charset="0"/>
              </a:rPr>
              <a:t>, and defy most </a:t>
            </a:r>
            <a:r>
              <a:rPr lang="en-GB" sz="2000" b="1" i="1" dirty="0" smtClean="0">
                <a:latin typeface="Verdana" panose="020B0604030504040204" pitchFamily="34" charset="0"/>
                <a:ea typeface="Verdana" panose="020B0604030504040204" pitchFamily="34" charset="0"/>
                <a:cs typeface="Verdana" panose="020B0604030504040204" pitchFamily="34" charset="0"/>
              </a:rPr>
              <a:t>attempts to </a:t>
            </a:r>
            <a:r>
              <a:rPr lang="en-GB" sz="2000" b="1" i="1" dirty="0">
                <a:latin typeface="Verdana" panose="020B0604030504040204" pitchFamily="34" charset="0"/>
                <a:ea typeface="Verdana" panose="020B0604030504040204" pitchFamily="34" charset="0"/>
                <a:cs typeface="Verdana" panose="020B0604030504040204" pitchFamily="34" charset="0"/>
              </a:rPr>
              <a:t>relate </a:t>
            </a:r>
            <a:r>
              <a:rPr lang="en-GB" sz="2000" b="1" i="1" dirty="0" smtClean="0">
                <a:latin typeface="Verdana" panose="020B0604030504040204" pitchFamily="34" charset="0"/>
                <a:ea typeface="Verdana" panose="020B0604030504040204" pitchFamily="34" charset="0"/>
                <a:cs typeface="Verdana" panose="020B0604030504040204" pitchFamily="34" charset="0"/>
              </a:rPr>
              <a:t>them </a:t>
            </a:r>
            <a:r>
              <a:rPr lang="en-GB" sz="2000" b="1" i="1" dirty="0">
                <a:latin typeface="Verdana" panose="020B0604030504040204" pitchFamily="34" charset="0"/>
                <a:ea typeface="Verdana" panose="020B0604030504040204" pitchFamily="34" charset="0"/>
                <a:cs typeface="Verdana" panose="020B0604030504040204" pitchFamily="34" charset="0"/>
              </a:rPr>
              <a:t>to </a:t>
            </a:r>
            <a:r>
              <a:rPr lang="en-GB" sz="2000" b="1" i="1" dirty="0" smtClean="0">
                <a:latin typeface="Verdana" panose="020B0604030504040204" pitchFamily="34" charset="0"/>
                <a:ea typeface="Verdana" panose="020B0604030504040204" pitchFamily="34" charset="0"/>
                <a:cs typeface="Verdana" panose="020B0604030504040204" pitchFamily="34" charset="0"/>
              </a:rPr>
              <a:t>exogenous economic </a:t>
            </a:r>
            <a:r>
              <a:rPr lang="en-GB" sz="2000" b="1" i="1" dirty="0">
                <a:latin typeface="Verdana" panose="020B0604030504040204" pitchFamily="34" charset="0"/>
                <a:ea typeface="Verdana" panose="020B0604030504040204" pitchFamily="34" charset="0"/>
                <a:cs typeface="Verdana" panose="020B0604030504040204" pitchFamily="34" charset="0"/>
              </a:rPr>
              <a:t>variables</a:t>
            </a:r>
            <a:r>
              <a:rPr lang="en-GB" sz="2000" b="1" i="1" dirty="0" smtClean="0">
                <a:latin typeface="Verdana" panose="020B0604030504040204" pitchFamily="34" charset="0"/>
                <a:ea typeface="Verdana" panose="020B0604030504040204" pitchFamily="34" charset="0"/>
                <a:cs typeface="Verdana" panose="020B0604030504040204" pitchFamily="34" charset="0"/>
              </a:rPr>
              <a:t>.</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(Mokyr, 1992, p.13</a:t>
            </a:r>
            <a:r>
              <a:rPr lang="en-GB" sz="2000" dirty="0">
                <a:latin typeface="Verdana" panose="020B0604030504040204" pitchFamily="34" charset="0"/>
                <a:ea typeface="Verdana" panose="020B0604030504040204" pitchFamily="34" charset="0"/>
                <a:cs typeface="Verdana" panose="020B0604030504040204" pitchFamily="34" charset="0"/>
              </a:rPr>
              <a:t>)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600" dirty="0" smtClean="0"/>
          </a:p>
          <a:p>
            <a:endParaRPr lang="en-GB" sz="1600" dirty="0"/>
          </a:p>
          <a:p>
            <a:endParaRPr lang="en-GB" sz="1600" dirty="0"/>
          </a:p>
        </p:txBody>
      </p:sp>
      <p:sp>
        <p:nvSpPr>
          <p:cNvPr id="7" name="TextBox 6"/>
          <p:cNvSpPr txBox="1"/>
          <p:nvPr/>
        </p:nvSpPr>
        <p:spPr>
          <a:xfrm>
            <a:off x="533242" y="6029566"/>
            <a:ext cx="9326376" cy="769441"/>
          </a:xfrm>
          <a:prstGeom prst="rect">
            <a:avLst/>
          </a:prstGeom>
          <a:noFill/>
        </p:spPr>
        <p:txBody>
          <a:bodyPr wrap="square" rtlCol="0">
            <a:spAutoFit/>
          </a:bodyPr>
          <a:lstStyle/>
          <a:p>
            <a:r>
              <a:rPr lang="en-GB" sz="1100" dirty="0" smtClean="0"/>
              <a:t>Silverberg</a:t>
            </a:r>
            <a:r>
              <a:rPr lang="en-GB" sz="1100" dirty="0"/>
              <a:t>, G., </a:t>
            </a:r>
            <a:r>
              <a:rPr lang="en-GB" sz="1100" dirty="0" err="1"/>
              <a:t>Verspagen</a:t>
            </a:r>
            <a:r>
              <a:rPr lang="en-GB" sz="1100" dirty="0"/>
              <a:t>, B. (2007), “The size distribution of innovations revisited: An application of extreme value statistics to citation and value measures of patent significance”, </a:t>
            </a:r>
            <a:r>
              <a:rPr lang="en-GB" sz="1100" i="1" dirty="0"/>
              <a:t>Journal of Econometrics</a:t>
            </a:r>
            <a:r>
              <a:rPr lang="en-GB" sz="1100" dirty="0"/>
              <a:t>, Volume 139, No. 2, pp. 318-339</a:t>
            </a:r>
          </a:p>
          <a:p>
            <a:endParaRPr lang="en-GB" sz="1100" dirty="0"/>
          </a:p>
          <a:p>
            <a:r>
              <a:rPr lang="en-GB" sz="1100" dirty="0"/>
              <a:t>Scherer, F. M., </a:t>
            </a:r>
            <a:r>
              <a:rPr lang="en-GB" sz="1100" dirty="0" err="1"/>
              <a:t>Harhoff</a:t>
            </a:r>
            <a:r>
              <a:rPr lang="en-GB" sz="1100" dirty="0"/>
              <a:t>, D. (2000), “Technology policy for a world of skew-distributed outcomes”, </a:t>
            </a:r>
            <a:r>
              <a:rPr lang="en-GB" sz="1100" i="1" dirty="0"/>
              <a:t>Research Policy</a:t>
            </a:r>
            <a:r>
              <a:rPr lang="en-GB" sz="1100" dirty="0"/>
              <a:t>, Volume 29, No. 4-5, pp. 559-566.</a:t>
            </a:r>
          </a:p>
        </p:txBody>
      </p:sp>
    </p:spTree>
    <p:extLst>
      <p:ext uri="{BB962C8B-B14F-4D97-AF65-F5344CB8AC3E}">
        <p14:creationId xmlns:p14="http://schemas.microsoft.com/office/powerpoint/2010/main" val="209196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42546"/>
            <a:ext cx="10896600" cy="993310"/>
          </a:xfrm>
        </p:spPr>
        <p:txBody>
          <a:bodyPr/>
          <a:lstStyle/>
          <a:p>
            <a:r>
              <a:rPr lang="en-GB" dirty="0"/>
              <a:t>Key takeaway: You </a:t>
            </a:r>
            <a:r>
              <a:rPr lang="en-GB" dirty="0" smtClean="0"/>
              <a:t>just cannot </a:t>
            </a:r>
            <a:r>
              <a:rPr lang="en-GB" dirty="0"/>
              <a:t>predict the most valuable of all innovations</a:t>
            </a:r>
          </a:p>
          <a:p>
            <a:endParaRPr lang="en-GB" dirty="0"/>
          </a:p>
        </p:txBody>
      </p:sp>
      <p:sp>
        <p:nvSpPr>
          <p:cNvPr id="3" name="Text Placeholder 2"/>
          <p:cNvSpPr>
            <a:spLocks noGrp="1"/>
          </p:cNvSpPr>
          <p:nvPr>
            <p:ph type="body" sz="quarter" idx="12"/>
          </p:nvPr>
        </p:nvSpPr>
        <p:spPr>
          <a:xfrm>
            <a:off x="939801" y="1590260"/>
            <a:ext cx="7587974" cy="3591654"/>
          </a:xfrm>
        </p:spPr>
        <p:txBody>
          <a:bodyPr/>
          <a:lstStyle/>
          <a:p>
            <a:r>
              <a:rPr lang="en-GB" sz="2200" dirty="0"/>
              <a:t>Most valuable innovations are fundamentally </a:t>
            </a:r>
            <a:r>
              <a:rPr lang="en-GB" sz="2200" dirty="0" smtClean="0"/>
              <a:t>unpredictable.</a:t>
            </a:r>
          </a:p>
          <a:p>
            <a:r>
              <a:rPr lang="en-GB" sz="2200" dirty="0" smtClean="0"/>
              <a:t>Policy makers will never have a constant return on innovation investment; concentrating on few actors or projects almost guarantee of failure. </a:t>
            </a:r>
          </a:p>
          <a:p>
            <a:r>
              <a:rPr lang="en-GB" sz="2200" dirty="0" smtClean="0"/>
              <a:t>The </a:t>
            </a:r>
            <a:r>
              <a:rPr lang="en-GB" sz="2200" dirty="0"/>
              <a:t>claim that only R&amp;D predicts valuable novelty before it happens is not defensible. </a:t>
            </a:r>
            <a:endParaRPr lang="en-GB" sz="2200" dirty="0" smtClean="0"/>
          </a:p>
          <a:p>
            <a:r>
              <a:rPr lang="en-GB" sz="2200" dirty="0" smtClean="0"/>
              <a:t>R&amp;D </a:t>
            </a:r>
            <a:r>
              <a:rPr lang="en-GB" sz="2200" dirty="0"/>
              <a:t>does not have a monopoly on human creativity and the generation of valuable knowledge</a:t>
            </a:r>
            <a:r>
              <a:rPr lang="en-GB" sz="2200" dirty="0" smtClean="0"/>
              <a:t>.</a:t>
            </a:r>
          </a:p>
          <a:p>
            <a:r>
              <a:rPr lang="en-GB" sz="2200" dirty="0" smtClean="0"/>
              <a:t>Response: Cognitive </a:t>
            </a:r>
            <a:r>
              <a:rPr lang="en-GB" sz="2200" b="1" dirty="0" smtClean="0"/>
              <a:t>diversity</a:t>
            </a:r>
            <a:r>
              <a:rPr lang="en-GB" sz="2200" dirty="0" smtClean="0"/>
              <a:t> and institutional </a:t>
            </a:r>
            <a:r>
              <a:rPr lang="en-GB" sz="2200" b="1" dirty="0" smtClean="0"/>
              <a:t>responsiveness</a:t>
            </a:r>
            <a:r>
              <a:rPr lang="en-GB" sz="2200" dirty="0" smtClean="0"/>
              <a:t> as predictors of system-level transformations</a:t>
            </a:r>
            <a:endParaRPr lang="en-GB" sz="2200" dirty="0"/>
          </a:p>
          <a:p>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982" y="1793186"/>
            <a:ext cx="25241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68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28032"/>
            <a:ext cx="10896600" cy="993310"/>
          </a:xfrm>
        </p:spPr>
        <p:txBody>
          <a:bodyPr/>
          <a:lstStyle/>
          <a:p>
            <a:r>
              <a:rPr lang="en-GB" dirty="0" smtClean="0"/>
              <a:t>Why should government support non-R&amp;D innovation?</a:t>
            </a:r>
            <a:endParaRPr lang="en-GB" dirty="0"/>
          </a:p>
        </p:txBody>
      </p:sp>
      <p:sp>
        <p:nvSpPr>
          <p:cNvPr id="3" name="Text Placeholder 2"/>
          <p:cNvSpPr>
            <a:spLocks noGrp="1"/>
          </p:cNvSpPr>
          <p:nvPr>
            <p:ph type="body" sz="quarter" idx="12"/>
          </p:nvPr>
        </p:nvSpPr>
        <p:spPr>
          <a:xfrm>
            <a:off x="939800" y="1649185"/>
            <a:ext cx="10896600" cy="4125449"/>
          </a:xfrm>
        </p:spPr>
        <p:txBody>
          <a:bodyPr/>
          <a:lstStyle/>
          <a:p>
            <a:r>
              <a:rPr lang="en-GB" sz="2600" dirty="0" smtClean="0"/>
              <a:t>Same rationale as for R&amp;D: </a:t>
            </a:r>
          </a:p>
          <a:p>
            <a:pPr marL="0" indent="0">
              <a:buNone/>
            </a:pPr>
            <a:r>
              <a:rPr lang="en-GB" sz="2600" dirty="0" smtClean="0"/>
              <a:t>i.e. spillovers and imitation between firms in same novelty tier (e.g. new to-firm/-market/-world) lead to under-provision </a:t>
            </a:r>
          </a:p>
          <a:p>
            <a:r>
              <a:rPr lang="en-GB" sz="2600" dirty="0" smtClean="0"/>
              <a:t>Additional reasons:</a:t>
            </a:r>
          </a:p>
          <a:p>
            <a:pPr marL="0" indent="0">
              <a:buNone/>
            </a:pPr>
            <a:r>
              <a:rPr lang="en-GB" sz="2600" dirty="0" smtClean="0">
                <a:sym typeface="Wingdings" panose="05000000000000000000" pitchFamily="2" charset="2"/>
              </a:rPr>
              <a:t> </a:t>
            </a:r>
            <a:r>
              <a:rPr lang="en-GB" sz="2600" dirty="0" smtClean="0"/>
              <a:t>Valuable </a:t>
            </a:r>
            <a:r>
              <a:rPr lang="en-GB" sz="2600" dirty="0"/>
              <a:t>innovations do not necessarily come from </a:t>
            </a:r>
            <a:r>
              <a:rPr lang="en-GB" sz="2600" dirty="0" smtClean="0"/>
              <a:t>R&amp;D. In fact the evidence record suggests that </a:t>
            </a:r>
            <a:r>
              <a:rPr lang="en-GB" sz="2600" b="1" dirty="0" smtClean="0"/>
              <a:t>value comes from bundles of R&amp;D and </a:t>
            </a:r>
            <a:r>
              <a:rPr lang="en-GB" sz="2600" b="1" dirty="0"/>
              <a:t>non-R&amp;D innovation </a:t>
            </a:r>
            <a:r>
              <a:rPr lang="en-GB" sz="2600" dirty="0"/>
              <a:t>(Polder et al. </a:t>
            </a:r>
            <a:r>
              <a:rPr lang="en-GB" sz="2600" dirty="0" smtClean="0"/>
              <a:t>, 2010; </a:t>
            </a:r>
            <a:r>
              <a:rPr lang="en-GB" sz="2600" dirty="0"/>
              <a:t>Evangelista and </a:t>
            </a:r>
            <a:r>
              <a:rPr lang="en-GB" sz="2600" dirty="0" err="1" smtClean="0"/>
              <a:t>Vezzani</a:t>
            </a:r>
            <a:r>
              <a:rPr lang="en-GB" sz="2600" dirty="0" smtClean="0"/>
              <a:t>, 2010</a:t>
            </a:r>
            <a:r>
              <a:rPr lang="en-GB" sz="2600" dirty="0"/>
              <a:t>;</a:t>
            </a:r>
            <a:r>
              <a:rPr lang="en-GB" sz="2600" dirty="0" smtClean="0"/>
              <a:t> </a:t>
            </a:r>
            <a:r>
              <a:rPr lang="en-GB" sz="2600" dirty="0"/>
              <a:t>and </a:t>
            </a:r>
            <a:r>
              <a:rPr lang="en-GB" sz="2600" dirty="0" err="1"/>
              <a:t>Hervas</a:t>
            </a:r>
            <a:r>
              <a:rPr lang="en-GB" sz="2600" dirty="0"/>
              <a:t>-Oliver et </a:t>
            </a:r>
            <a:r>
              <a:rPr lang="en-GB" sz="2600" dirty="0" smtClean="0"/>
              <a:t>al., 2015</a:t>
            </a:r>
            <a:r>
              <a:rPr lang="en-GB" sz="2600" dirty="0"/>
              <a:t>)</a:t>
            </a:r>
          </a:p>
          <a:p>
            <a:pPr marL="0" indent="0">
              <a:buNone/>
            </a:pPr>
            <a:r>
              <a:rPr lang="en-GB" sz="2600" dirty="0" smtClean="0">
                <a:sym typeface="Wingdings" panose="05000000000000000000" pitchFamily="2" charset="2"/>
              </a:rPr>
              <a:t> </a:t>
            </a:r>
            <a:r>
              <a:rPr lang="en-GB" sz="2600" dirty="0" smtClean="0"/>
              <a:t>Evidence of complementarity between R&amp;D and non-R&amp;D: </a:t>
            </a:r>
            <a:r>
              <a:rPr lang="en-GB" sz="2600" b="1" dirty="0" smtClean="0"/>
              <a:t>a path for more R&amp;D in a greater number of firms</a:t>
            </a:r>
            <a:r>
              <a:rPr lang="en-GB" sz="2600" dirty="0" smtClean="0"/>
              <a:t>.</a:t>
            </a:r>
            <a:br>
              <a:rPr lang="en-GB" sz="2600" dirty="0" smtClean="0"/>
            </a:br>
            <a:endParaRPr lang="en-GB" dirty="0"/>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197991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28032"/>
            <a:ext cx="10896600" cy="993310"/>
          </a:xfrm>
        </p:spPr>
        <p:txBody>
          <a:bodyPr/>
          <a:lstStyle/>
          <a:p>
            <a:r>
              <a:rPr lang="en-GB" dirty="0"/>
              <a:t>Who are the innovation stakeholders who tend to do R&amp;D and tend not to do R&amp;D?</a:t>
            </a:r>
          </a:p>
        </p:txBody>
      </p:sp>
      <p:sp>
        <p:nvSpPr>
          <p:cNvPr id="3" name="Text Placeholder 2"/>
          <p:cNvSpPr>
            <a:spLocks noGrp="1"/>
          </p:cNvSpPr>
          <p:nvPr>
            <p:ph type="body" sz="quarter" idx="12"/>
          </p:nvPr>
        </p:nvSpPr>
        <p:spPr/>
        <p:txBody>
          <a:bodyPr/>
          <a:lstStyle/>
          <a:p>
            <a:r>
              <a:rPr lang="en-GB" b="1" dirty="0"/>
              <a:t>R&amp;D</a:t>
            </a:r>
            <a:r>
              <a:rPr lang="en-GB" dirty="0"/>
              <a:t>: Universities, public research institutes, a few typically large, manufacturing </a:t>
            </a:r>
            <a:r>
              <a:rPr lang="en-GB" dirty="0" smtClean="0"/>
              <a:t>firms</a:t>
            </a:r>
          </a:p>
          <a:p>
            <a:endParaRPr lang="en-GB" dirty="0"/>
          </a:p>
          <a:p>
            <a:r>
              <a:rPr lang="en-GB" b="1" dirty="0" smtClean="0"/>
              <a:t>Non-R&amp;D</a:t>
            </a:r>
            <a:r>
              <a:rPr lang="en-GB" dirty="0"/>
              <a:t>: All businesses </a:t>
            </a:r>
            <a:r>
              <a:rPr lang="en-GB" dirty="0" smtClean="0"/>
              <a:t>who </a:t>
            </a:r>
            <a:r>
              <a:rPr lang="en-GB" dirty="0"/>
              <a:t>innovate, companies who take their first steps in routine </a:t>
            </a:r>
            <a:r>
              <a:rPr lang="en-GB" dirty="0" smtClean="0"/>
              <a:t>innovation</a:t>
            </a:r>
          </a:p>
          <a:p>
            <a:endParaRPr lang="en-GB" dirty="0" smtClean="0"/>
          </a:p>
          <a:p>
            <a:r>
              <a:rPr lang="en-GB" dirty="0">
                <a:sym typeface="Wingdings" panose="05000000000000000000" pitchFamily="2" charset="2"/>
              </a:rPr>
              <a:t>Non-R&amp;D innovation particularly important for firms in </a:t>
            </a:r>
            <a:r>
              <a:rPr lang="en-GB" b="1" dirty="0">
                <a:sym typeface="Wingdings" panose="05000000000000000000" pitchFamily="2" charset="2"/>
              </a:rPr>
              <a:t>services </a:t>
            </a:r>
            <a:r>
              <a:rPr lang="en-GB" b="1" dirty="0" smtClean="0">
                <a:sym typeface="Wingdings" panose="05000000000000000000" pitchFamily="2" charset="2"/>
              </a:rPr>
              <a:t>sectors </a:t>
            </a:r>
            <a:r>
              <a:rPr lang="en-GB" dirty="0" smtClean="0">
                <a:sym typeface="Wingdings" panose="05000000000000000000" pitchFamily="2" charset="2"/>
              </a:rPr>
              <a:t>(may explain UK and NL paradox of high-innovation but low R&amp;D)</a:t>
            </a:r>
            <a:endParaRPr lang="en-GB" dirty="0"/>
          </a:p>
        </p:txBody>
      </p:sp>
    </p:spTree>
    <p:extLst>
      <p:ext uri="{BB962C8B-B14F-4D97-AF65-F5344CB8AC3E}">
        <p14:creationId xmlns:p14="http://schemas.microsoft.com/office/powerpoint/2010/main" val="2298502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Why support them through S3? </a:t>
            </a:r>
          </a:p>
        </p:txBody>
      </p:sp>
      <p:sp>
        <p:nvSpPr>
          <p:cNvPr id="3" name="Text Placeholder 2"/>
          <p:cNvSpPr>
            <a:spLocks noGrp="1"/>
          </p:cNvSpPr>
          <p:nvPr>
            <p:ph type="body" sz="quarter" idx="12"/>
          </p:nvPr>
        </p:nvSpPr>
        <p:spPr/>
        <p:txBody>
          <a:bodyPr/>
          <a:lstStyle/>
          <a:p>
            <a:pPr marL="0" indent="0">
              <a:buNone/>
            </a:pPr>
            <a:r>
              <a:rPr lang="en-GB" u="sng" dirty="0" smtClean="0"/>
              <a:t>Support stakeholders engaging in non-R&amp;D innovation</a:t>
            </a:r>
          </a:p>
          <a:p>
            <a:r>
              <a:rPr lang="en-GB" sz="2400" dirty="0" smtClean="0"/>
              <a:t>They </a:t>
            </a:r>
            <a:r>
              <a:rPr lang="en-GB" sz="2400" dirty="0"/>
              <a:t>can benefit particularly from S3, as they tend to be disconnected</a:t>
            </a:r>
          </a:p>
          <a:p>
            <a:r>
              <a:rPr lang="en-GB" sz="2400" dirty="0" smtClean="0"/>
              <a:t>S3 </a:t>
            </a:r>
            <a:r>
              <a:rPr lang="en-GB" sz="2400" dirty="0"/>
              <a:t>can promote </a:t>
            </a:r>
            <a:r>
              <a:rPr lang="en-GB" sz="2400" dirty="0" smtClean="0"/>
              <a:t>learning between </a:t>
            </a:r>
            <a:r>
              <a:rPr lang="en-GB" sz="2400" dirty="0"/>
              <a:t>firms in the same novelty tier </a:t>
            </a:r>
            <a:r>
              <a:rPr lang="en-GB" sz="2400" dirty="0" smtClean="0"/>
              <a:t>(e.g. new </a:t>
            </a:r>
            <a:r>
              <a:rPr lang="en-GB" sz="2400" dirty="0"/>
              <a:t>to the </a:t>
            </a:r>
            <a:r>
              <a:rPr lang="en-GB" sz="2400" dirty="0" smtClean="0"/>
              <a:t>market/new to the country </a:t>
            </a:r>
            <a:r>
              <a:rPr lang="en-GB" sz="2400" dirty="0"/>
              <a:t>innovation) </a:t>
            </a:r>
          </a:p>
          <a:p>
            <a:r>
              <a:rPr lang="en-GB" sz="2400" dirty="0" smtClean="0"/>
              <a:t>Productivity </a:t>
            </a:r>
            <a:r>
              <a:rPr lang="en-GB" sz="2400" dirty="0"/>
              <a:t>improvements/new market opportunities in the majority of firms</a:t>
            </a:r>
          </a:p>
          <a:p>
            <a:r>
              <a:rPr lang="en-GB" sz="2400" dirty="0" smtClean="0"/>
              <a:t>Supporting </a:t>
            </a:r>
            <a:r>
              <a:rPr lang="en-GB" sz="2400" dirty="0"/>
              <a:t>non-R&amp;D activities and capabilities can form the basis for </a:t>
            </a:r>
            <a:r>
              <a:rPr lang="en-GB" sz="2400" dirty="0" smtClean="0"/>
              <a:t>R&amp;D in a greater range of firms</a:t>
            </a:r>
            <a:endParaRPr lang="en-GB" sz="2400" dirty="0"/>
          </a:p>
        </p:txBody>
      </p:sp>
    </p:spTree>
    <p:extLst>
      <p:ext uri="{BB962C8B-B14F-4D97-AF65-F5344CB8AC3E}">
        <p14:creationId xmlns:p14="http://schemas.microsoft.com/office/powerpoint/2010/main" val="407013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Is the current policy mix correct?</a:t>
            </a:r>
          </a:p>
        </p:txBody>
      </p:sp>
      <p:sp>
        <p:nvSpPr>
          <p:cNvPr id="3" name="Text Placeholder 2"/>
          <p:cNvSpPr>
            <a:spLocks noGrp="1"/>
          </p:cNvSpPr>
          <p:nvPr>
            <p:ph type="body" sz="quarter" idx="12"/>
          </p:nvPr>
        </p:nvSpPr>
        <p:spPr>
          <a:xfrm>
            <a:off x="939800" y="1591129"/>
            <a:ext cx="10896600" cy="3614738"/>
          </a:xfrm>
        </p:spPr>
        <p:txBody>
          <a:bodyPr/>
          <a:lstStyle/>
          <a:p>
            <a:pPr marL="0" indent="0">
              <a:buNone/>
            </a:pPr>
            <a:r>
              <a:rPr lang="en-GB" u="sng" dirty="0" smtClean="0"/>
              <a:t>Not really</a:t>
            </a:r>
            <a:r>
              <a:rPr lang="en-GB" dirty="0" smtClean="0"/>
              <a:t>:</a:t>
            </a:r>
          </a:p>
          <a:p>
            <a:r>
              <a:rPr lang="en-GB" dirty="0"/>
              <a:t>Disproportionate support to public research (as opposed to businesses)</a:t>
            </a:r>
          </a:p>
          <a:p>
            <a:r>
              <a:rPr lang="en-GB" dirty="0"/>
              <a:t>S3 often hijacked by universities </a:t>
            </a:r>
          </a:p>
          <a:p>
            <a:r>
              <a:rPr lang="en-GB" dirty="0" smtClean="0"/>
              <a:t>Among </a:t>
            </a:r>
            <a:r>
              <a:rPr lang="en-GB" dirty="0"/>
              <a:t>businesses, overrepresentation of R&amp;D performing (hi-tech) businesses </a:t>
            </a:r>
          </a:p>
          <a:p>
            <a:r>
              <a:rPr lang="en-GB" dirty="0"/>
              <a:t>Too much emphasis on university-industry interaction; benefits </a:t>
            </a:r>
            <a:r>
              <a:rPr lang="en-GB" dirty="0" smtClean="0"/>
              <a:t>oversold </a:t>
            </a:r>
            <a:endParaRPr lang="en-GB" dirty="0"/>
          </a:p>
          <a:p>
            <a:r>
              <a:rPr lang="en-GB" dirty="0"/>
              <a:t>Too little attention </a:t>
            </a:r>
            <a:r>
              <a:rPr lang="en-GB" dirty="0" smtClean="0"/>
              <a:t>to the </a:t>
            </a:r>
            <a:r>
              <a:rPr lang="en-GB" dirty="0"/>
              <a:t>in-house capabilities of businesses</a:t>
            </a:r>
          </a:p>
        </p:txBody>
      </p:sp>
    </p:spTree>
    <p:extLst>
      <p:ext uri="{BB962C8B-B14F-4D97-AF65-F5344CB8AC3E}">
        <p14:creationId xmlns:p14="http://schemas.microsoft.com/office/powerpoint/2010/main" val="312042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What is innovation?</a:t>
            </a:r>
          </a:p>
        </p:txBody>
      </p:sp>
      <p:sp>
        <p:nvSpPr>
          <p:cNvPr id="3" name="Text Placeholder 2"/>
          <p:cNvSpPr>
            <a:spLocks noGrp="1"/>
          </p:cNvSpPr>
          <p:nvPr>
            <p:ph type="body" sz="quarter" idx="12"/>
          </p:nvPr>
        </p:nvSpPr>
        <p:spPr>
          <a:xfrm>
            <a:off x="493487" y="1553029"/>
            <a:ext cx="9593942" cy="2162628"/>
          </a:xfrm>
        </p:spPr>
        <p:txBody>
          <a:bodyPr/>
          <a:lstStyle/>
          <a:p>
            <a:pPr marL="0" indent="0">
              <a:buNone/>
            </a:pPr>
            <a:r>
              <a:rPr lang="en-GB" sz="2000" dirty="0"/>
              <a:t>OECD/Eurostat </a:t>
            </a:r>
            <a:r>
              <a:rPr lang="en-GB" sz="2000" dirty="0" smtClean="0"/>
              <a:t>definition:</a:t>
            </a:r>
          </a:p>
          <a:p>
            <a:pPr marL="0" indent="0">
              <a:lnSpc>
                <a:spcPct val="150000"/>
              </a:lnSpc>
              <a:buNone/>
            </a:pPr>
            <a:endParaRPr lang="en-GB" sz="2000" i="1" dirty="0" smtClean="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smtClean="0"/>
          </a:p>
          <a:p>
            <a:pPr marL="0" indent="0">
              <a:buNone/>
            </a:pPr>
            <a:r>
              <a:rPr lang="en-GB" sz="2000" u="sng" dirty="0" smtClean="0"/>
              <a:t>Novelty </a:t>
            </a:r>
            <a:r>
              <a:rPr lang="en-GB" sz="2000" u="sng" dirty="0"/>
              <a:t>tiers </a:t>
            </a:r>
          </a:p>
          <a:p>
            <a:pPr lvl="2"/>
            <a:r>
              <a:rPr lang="en-GB" dirty="0"/>
              <a:t> </a:t>
            </a:r>
            <a:r>
              <a:rPr lang="en-GB" sz="2400" dirty="0"/>
              <a:t>New-to-the-world</a:t>
            </a:r>
          </a:p>
          <a:p>
            <a:pPr lvl="3"/>
            <a:r>
              <a:rPr lang="en-GB" sz="2400" dirty="0"/>
              <a:t>New-to-the-market (/ -country)</a:t>
            </a:r>
          </a:p>
          <a:p>
            <a:pPr lvl="4"/>
            <a:r>
              <a:rPr lang="en-GB" sz="2400" dirty="0"/>
              <a:t>New-to-the-firm</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15931478"/>
              </p:ext>
            </p:extLst>
          </p:nvPr>
        </p:nvGraphicFramePr>
        <p:xfrm>
          <a:off x="348340" y="1932577"/>
          <a:ext cx="11843660" cy="3321594"/>
        </p:xfrm>
        <a:graphic>
          <a:graphicData uri="http://schemas.openxmlformats.org/drawingml/2006/table">
            <a:tbl>
              <a:tblPr firstRow="1" bandRow="1">
                <a:tableStyleId>{2D5ABB26-0587-4C30-8999-92F81FD0307C}</a:tableStyleId>
              </a:tblPr>
              <a:tblGrid>
                <a:gridCol w="5921830"/>
                <a:gridCol w="5921830"/>
              </a:tblGrid>
              <a:tr h="3321594">
                <a:tc>
                  <a:txBody>
                    <a:bodyPr/>
                    <a:lstStyle/>
                    <a:p>
                      <a:pPr marL="0" indent="0">
                        <a:lnSpc>
                          <a:spcPct val="150000"/>
                        </a:lnSpc>
                        <a:buNone/>
                      </a:pPr>
                      <a:r>
                        <a:rPr lang="en-GB" sz="2000" i="1" dirty="0" smtClean="0"/>
                        <a:t>“An innovation is the </a:t>
                      </a:r>
                      <a:r>
                        <a:rPr lang="en-GB" sz="2000" b="1" dirty="0" smtClean="0"/>
                        <a:t>implementation</a:t>
                      </a:r>
                      <a:r>
                        <a:rPr lang="en-GB" sz="2000" i="1" dirty="0" smtClean="0"/>
                        <a:t> of a </a:t>
                      </a:r>
                      <a:r>
                        <a:rPr lang="en-GB" sz="2000" dirty="0" smtClean="0"/>
                        <a:t>new</a:t>
                      </a:r>
                      <a:r>
                        <a:rPr lang="en-GB" sz="2000" i="1" dirty="0" smtClean="0"/>
                        <a:t> or significantly improved </a:t>
                      </a:r>
                      <a:r>
                        <a:rPr lang="en-GB" sz="2000" b="1" dirty="0" smtClean="0"/>
                        <a:t>product (good or service)</a:t>
                      </a:r>
                      <a:r>
                        <a:rPr lang="en-GB" sz="2000" dirty="0" smtClean="0"/>
                        <a:t>, </a:t>
                      </a:r>
                      <a:r>
                        <a:rPr lang="en-GB" sz="2000" i="1" dirty="0" smtClean="0"/>
                        <a:t>or </a:t>
                      </a:r>
                      <a:r>
                        <a:rPr lang="en-GB" sz="2000" b="1" dirty="0" smtClean="0"/>
                        <a:t>process</a:t>
                      </a:r>
                      <a:r>
                        <a:rPr lang="en-GB" sz="2000" i="1" dirty="0" smtClean="0"/>
                        <a:t>, a new </a:t>
                      </a:r>
                      <a:r>
                        <a:rPr lang="en-GB" sz="2000" b="1" dirty="0" smtClean="0"/>
                        <a:t>marketing method</a:t>
                      </a:r>
                      <a:r>
                        <a:rPr lang="en-GB" sz="2000" i="1" dirty="0" smtClean="0"/>
                        <a:t>, or a new </a:t>
                      </a:r>
                      <a:r>
                        <a:rPr lang="en-GB" sz="2000" b="1" dirty="0" smtClean="0"/>
                        <a:t>organisational method </a:t>
                      </a:r>
                      <a:r>
                        <a:rPr lang="en-GB" sz="2000" i="1" dirty="0" smtClean="0"/>
                        <a:t>in business practices, workplace organisation or external relations</a:t>
                      </a:r>
                      <a:r>
                        <a:rPr lang="en-GB" sz="2000" dirty="0" smtClean="0"/>
                        <a:t>.” </a:t>
                      </a:r>
                    </a:p>
                    <a:p>
                      <a:pPr marL="0" indent="0">
                        <a:lnSpc>
                          <a:spcPct val="150000"/>
                        </a:lnSpc>
                        <a:buNone/>
                      </a:pPr>
                      <a:r>
                        <a:rPr lang="en-GB" sz="1800" dirty="0" smtClean="0"/>
                        <a:t>OECD and European Commission, Oslo Manual (2005), p. 46</a:t>
                      </a:r>
                    </a:p>
                    <a:p>
                      <a:endParaRPr lang="en-GB" dirty="0"/>
                    </a:p>
                  </a:txBody>
                  <a:tcPr>
                    <a:lnR w="12700" cap="flat" cmpd="sng" algn="ctr">
                      <a:solidFill>
                        <a:schemeClr val="tx1"/>
                      </a:solidFill>
                      <a:prstDash val="solid"/>
                      <a:round/>
                      <a:headEnd type="none" w="med" len="med"/>
                      <a:tailEnd type="none" w="med" len="med"/>
                    </a:lnR>
                  </a:tcPr>
                </a:tc>
                <a:tc>
                  <a:txBody>
                    <a:bodyPr/>
                    <a:lstStyle/>
                    <a:p>
                      <a:pPr>
                        <a:lnSpc>
                          <a:spcPct val="150000"/>
                        </a:lnSpc>
                      </a:pPr>
                      <a:r>
                        <a:rPr lang="en-GB" sz="2000" i="1" kern="1200" dirty="0" smtClean="0">
                          <a:solidFill>
                            <a:schemeClr val="tx1"/>
                          </a:solidFill>
                          <a:latin typeface="+mn-lt"/>
                          <a:ea typeface="+mn-ea"/>
                          <a:cs typeface="+mn-cs"/>
                        </a:rPr>
                        <a:t>"An innovation is a new or improved product or process (or combination thereof) that differs significantly from the unit’s previous products or processes and that has been </a:t>
                      </a:r>
                      <a:r>
                        <a:rPr lang="en-GB" sz="2000" b="1" i="0" kern="1200" dirty="0" smtClean="0">
                          <a:solidFill>
                            <a:schemeClr val="tx1"/>
                          </a:solidFill>
                          <a:latin typeface="+mn-lt"/>
                          <a:ea typeface="+mn-ea"/>
                          <a:cs typeface="+mn-cs"/>
                        </a:rPr>
                        <a:t>made available </a:t>
                      </a:r>
                      <a:r>
                        <a:rPr lang="en-GB" sz="2000" b="0" i="1" kern="1200" dirty="0" smtClean="0">
                          <a:solidFill>
                            <a:schemeClr val="tx1"/>
                          </a:solidFill>
                          <a:latin typeface="+mn-lt"/>
                          <a:ea typeface="+mn-ea"/>
                          <a:cs typeface="+mn-cs"/>
                        </a:rPr>
                        <a:t>to potential users </a:t>
                      </a:r>
                      <a:r>
                        <a:rPr lang="en-GB" sz="2000" i="1" kern="1200" dirty="0" smtClean="0">
                          <a:solidFill>
                            <a:schemeClr val="tx1"/>
                          </a:solidFill>
                          <a:latin typeface="+mn-lt"/>
                          <a:ea typeface="+mn-ea"/>
                          <a:cs typeface="+mn-cs"/>
                        </a:rPr>
                        <a:t>(product) or </a:t>
                      </a:r>
                      <a:r>
                        <a:rPr lang="en-GB" sz="2000" b="1" i="0" kern="1200" dirty="0" smtClean="0">
                          <a:solidFill>
                            <a:schemeClr val="tx1"/>
                          </a:solidFill>
                          <a:latin typeface="+mn-lt"/>
                          <a:ea typeface="+mn-ea"/>
                          <a:cs typeface="+mn-cs"/>
                        </a:rPr>
                        <a:t>brought into use </a:t>
                      </a:r>
                      <a:r>
                        <a:rPr lang="en-GB" sz="2000" i="1" kern="1200" dirty="0" smtClean="0">
                          <a:solidFill>
                            <a:schemeClr val="tx1"/>
                          </a:solidFill>
                          <a:latin typeface="+mn-lt"/>
                          <a:ea typeface="+mn-ea"/>
                          <a:cs typeface="+mn-cs"/>
                        </a:rPr>
                        <a:t>by the unit (process)".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i="0" kern="1200" dirty="0" smtClean="0">
                          <a:solidFill>
                            <a:schemeClr val="tx1"/>
                          </a:solidFill>
                          <a:latin typeface="+mn-lt"/>
                          <a:ea typeface="+mn-ea"/>
                          <a:cs typeface="+mn-cs"/>
                        </a:rPr>
                        <a:t>OECD and European Commission, Oslo Manual (2018), p. 20</a:t>
                      </a:r>
                    </a:p>
                    <a:p>
                      <a:endParaRPr lang="en-GB" sz="1800" i="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62741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300603"/>
            <a:ext cx="10896600" cy="993310"/>
          </a:xfrm>
        </p:spPr>
        <p:txBody>
          <a:bodyPr/>
          <a:lstStyle/>
          <a:p>
            <a:r>
              <a:rPr lang="en-GB" dirty="0" smtClean="0"/>
              <a:t>“the </a:t>
            </a:r>
            <a:r>
              <a:rPr lang="en-GB" dirty="0"/>
              <a:t>most valuable method of cooperation” </a:t>
            </a:r>
            <a:r>
              <a:rPr lang="en-GB" dirty="0" smtClean="0"/>
              <a:t>(</a:t>
            </a:r>
            <a:r>
              <a:rPr lang="en-GB" dirty="0"/>
              <a:t>% of firms </a:t>
            </a:r>
            <a:r>
              <a:rPr lang="en-GB" dirty="0" smtClean="0"/>
              <a:t>2014</a:t>
            </a:r>
            <a:r>
              <a:rPr lang="en-GB"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26" y="1552575"/>
            <a:ext cx="7791174" cy="445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2112" y="6147325"/>
            <a:ext cx="9198113" cy="261610"/>
          </a:xfrm>
          <a:prstGeom prst="rect">
            <a:avLst/>
          </a:prstGeom>
          <a:noFill/>
        </p:spPr>
        <p:txBody>
          <a:bodyPr wrap="square" rtlCol="0">
            <a:spAutoFit/>
          </a:bodyPr>
          <a:lstStyle/>
          <a:p>
            <a:r>
              <a:rPr lang="en-GB" sz="1100" i="1" dirty="0" smtClean="0">
                <a:latin typeface="Verdana" panose="020B0604030504040204" pitchFamily="34" charset="0"/>
                <a:ea typeface="Verdana" panose="020B0604030504040204" pitchFamily="34" charset="0"/>
                <a:cs typeface="Verdana" panose="020B0604030504040204" pitchFamily="34" charset="0"/>
              </a:rPr>
              <a:t>Source</a:t>
            </a:r>
            <a:r>
              <a:rPr lang="en-GB" sz="1100" dirty="0" smtClean="0">
                <a:latin typeface="Verdana" panose="020B0604030504040204" pitchFamily="34" charset="0"/>
                <a:ea typeface="Verdana" panose="020B0604030504040204" pitchFamily="34" charset="0"/>
                <a:cs typeface="Verdana" panose="020B0604030504040204" pitchFamily="34" charset="0"/>
              </a:rPr>
              <a:t>: Pontikakis, D. (work in progress ), </a:t>
            </a:r>
            <a:r>
              <a:rPr lang="en-GB" sz="1100" i="1" dirty="0" smtClean="0">
                <a:latin typeface="Verdana" panose="020B0604030504040204" pitchFamily="34" charset="0"/>
                <a:ea typeface="Verdana" panose="020B0604030504040204" pitchFamily="34" charset="0"/>
                <a:cs typeface="Verdana" panose="020B0604030504040204" pitchFamily="34" charset="0"/>
              </a:rPr>
              <a:t>Business Innovation: What it is, how to measure it and how to get more of it</a:t>
            </a:r>
            <a:r>
              <a:rPr lang="en-GB" sz="1100" dirty="0" smtClean="0">
                <a:latin typeface="Verdana" panose="020B0604030504040204" pitchFamily="34" charset="0"/>
                <a:ea typeface="Verdana" panose="020B0604030504040204" pitchFamily="34" charset="0"/>
                <a:cs typeface="Verdana" panose="020B0604030504040204" pitchFamily="34" charset="0"/>
              </a:rPr>
              <a:t>.</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667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315117"/>
            <a:ext cx="10896600" cy="993310"/>
          </a:xfrm>
        </p:spPr>
        <p:txBody>
          <a:bodyPr/>
          <a:lstStyle/>
          <a:p>
            <a:r>
              <a:rPr lang="en-GB" dirty="0" smtClean="0"/>
              <a:t>University-industry linkages without business innovation look like this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35" y="1665908"/>
            <a:ext cx="6341164" cy="4096393"/>
          </a:xfrm>
          <a:prstGeom prst="rect">
            <a:avLst/>
          </a:prstGeom>
        </p:spPr>
      </p:pic>
    </p:spTree>
    <p:extLst>
      <p:ext uri="{BB962C8B-B14F-4D97-AF65-F5344CB8AC3E}">
        <p14:creationId xmlns:p14="http://schemas.microsoft.com/office/powerpoint/2010/main" val="3602654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28032"/>
            <a:ext cx="10896600" cy="993310"/>
          </a:xfrm>
        </p:spPr>
        <p:txBody>
          <a:bodyPr/>
          <a:lstStyle/>
          <a:p>
            <a:r>
              <a:rPr lang="en-GB" dirty="0"/>
              <a:t>University-industry </a:t>
            </a:r>
            <a:r>
              <a:rPr lang="en-GB" dirty="0" smtClean="0"/>
              <a:t>linkages in lagging regions often look like this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1663700"/>
            <a:ext cx="6342743" cy="4287122"/>
          </a:xfrm>
          <a:prstGeom prst="rect">
            <a:avLst/>
          </a:prstGeom>
        </p:spPr>
      </p:pic>
      <p:sp>
        <p:nvSpPr>
          <p:cNvPr id="3" name="TextBox 2"/>
          <p:cNvSpPr txBox="1"/>
          <p:nvPr/>
        </p:nvSpPr>
        <p:spPr>
          <a:xfrm>
            <a:off x="496957" y="2778130"/>
            <a:ext cx="2551042" cy="923330"/>
          </a:xfrm>
          <a:prstGeom prst="rect">
            <a:avLst/>
          </a:prstGeom>
          <a:noFill/>
        </p:spPr>
        <p:txBody>
          <a:bodyPr wrap="square" rtlCol="0">
            <a:spAutoFit/>
          </a:bodyPr>
          <a:lstStyle/>
          <a:p>
            <a:r>
              <a:rPr lang="en-GB" dirty="0" smtClean="0"/>
              <a:t>(Technology transfer office in unnamed lagging region)</a:t>
            </a:r>
            <a:endParaRPr lang="en-GB" dirty="0"/>
          </a:p>
        </p:txBody>
      </p:sp>
    </p:spTree>
    <p:extLst>
      <p:ext uri="{BB962C8B-B14F-4D97-AF65-F5344CB8AC3E}">
        <p14:creationId xmlns:p14="http://schemas.microsoft.com/office/powerpoint/2010/main" val="3169061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Challenges in the development of S3</a:t>
            </a:r>
            <a:endParaRPr lang="en-GB" dirty="0"/>
          </a:p>
        </p:txBody>
      </p:sp>
      <p:sp>
        <p:nvSpPr>
          <p:cNvPr id="3" name="Text Placeholder 2"/>
          <p:cNvSpPr>
            <a:spLocks noGrp="1"/>
          </p:cNvSpPr>
          <p:nvPr>
            <p:ph type="body" sz="quarter" idx="12"/>
          </p:nvPr>
        </p:nvSpPr>
        <p:spPr>
          <a:xfrm>
            <a:off x="939800" y="1765300"/>
            <a:ext cx="11126304" cy="3614738"/>
          </a:xfrm>
        </p:spPr>
        <p:txBody>
          <a:bodyPr/>
          <a:lstStyle/>
          <a:p>
            <a:r>
              <a:rPr lang="en-GB" sz="2400" b="1" dirty="0" smtClean="0"/>
              <a:t>Engagement with business sector </a:t>
            </a:r>
            <a:r>
              <a:rPr lang="en-GB" sz="2400" dirty="0" smtClean="0"/>
              <a:t>comes up regularly in surveys of S3 implementation (</a:t>
            </a:r>
            <a:r>
              <a:rPr lang="en-GB" sz="2400" dirty="0" err="1" smtClean="0"/>
              <a:t>Fraunhofer</a:t>
            </a:r>
            <a:r>
              <a:rPr lang="en-GB" sz="2400" dirty="0" smtClean="0"/>
              <a:t>, JRC horizontal/ JRC Greece)</a:t>
            </a:r>
          </a:p>
          <a:p>
            <a:r>
              <a:rPr lang="en-GB" sz="2400" dirty="0" smtClean="0"/>
              <a:t>Development of </a:t>
            </a:r>
            <a:r>
              <a:rPr lang="en-GB" sz="2400" b="1" dirty="0" smtClean="0"/>
              <a:t>business innovation capabilities </a:t>
            </a:r>
            <a:r>
              <a:rPr lang="en-GB" sz="2400" dirty="0" smtClean="0"/>
              <a:t>crucial for lagging regions</a:t>
            </a:r>
          </a:p>
          <a:p>
            <a:r>
              <a:rPr lang="en-GB" sz="2400" dirty="0" smtClean="0"/>
              <a:t>In developed innovation systems:</a:t>
            </a:r>
          </a:p>
          <a:p>
            <a:pPr marL="0" indent="0">
              <a:buNone/>
            </a:pPr>
            <a:r>
              <a:rPr lang="en-GB" sz="2400" dirty="0"/>
              <a:t> </a:t>
            </a:r>
            <a:r>
              <a:rPr lang="en-GB" sz="2400" dirty="0" smtClean="0"/>
              <a:t>	</a:t>
            </a:r>
            <a:r>
              <a:rPr lang="en-GB" sz="2400" dirty="0" smtClean="0">
                <a:sym typeface="Wingdings" panose="05000000000000000000" pitchFamily="2" charset="2"/>
              </a:rPr>
              <a:t> B</a:t>
            </a:r>
            <a:r>
              <a:rPr lang="en-GB" sz="2400" dirty="0" smtClean="0"/>
              <a:t>usinesses</a:t>
            </a:r>
            <a:r>
              <a:rPr lang="en-GB" sz="2400" dirty="0">
                <a:sym typeface="Wingdings" panose="05000000000000000000" pitchFamily="2" charset="2"/>
              </a:rPr>
              <a:t> </a:t>
            </a:r>
            <a:r>
              <a:rPr lang="en-GB" sz="2400" b="1" dirty="0" smtClean="0">
                <a:sym typeface="Wingdings" panose="05000000000000000000" pitchFamily="2" charset="2"/>
              </a:rPr>
              <a:t>perform</a:t>
            </a:r>
            <a:r>
              <a:rPr lang="en-GB" sz="2400" dirty="0" smtClean="0">
                <a:sym typeface="Wingdings" panose="05000000000000000000" pitchFamily="2" charset="2"/>
              </a:rPr>
              <a:t> and </a:t>
            </a:r>
            <a:r>
              <a:rPr lang="en-GB" sz="2400" b="1" dirty="0" smtClean="0">
                <a:sym typeface="Wingdings" panose="05000000000000000000" pitchFamily="2" charset="2"/>
              </a:rPr>
              <a:t>finance</a:t>
            </a:r>
            <a:r>
              <a:rPr lang="en-GB" sz="2400" dirty="0" smtClean="0">
                <a:sym typeface="Wingdings" panose="05000000000000000000" pitchFamily="2" charset="2"/>
              </a:rPr>
              <a:t> most R&amp;D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Business identify opportunities for economically-		useful innovation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Commercialisation of public research is a peripheral 		economic activity</a:t>
            </a:r>
            <a:endParaRPr lang="en-GB" sz="2400" dirty="0" smtClean="0"/>
          </a:p>
        </p:txBody>
      </p:sp>
    </p:spTree>
    <p:extLst>
      <p:ext uri="{BB962C8B-B14F-4D97-AF65-F5344CB8AC3E}">
        <p14:creationId xmlns:p14="http://schemas.microsoft.com/office/powerpoint/2010/main" val="108161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4048" y="271575"/>
            <a:ext cx="10896600" cy="993310"/>
          </a:xfrm>
        </p:spPr>
        <p:txBody>
          <a:bodyPr/>
          <a:lstStyle/>
          <a:p>
            <a:r>
              <a:rPr lang="en-GB" dirty="0" smtClean="0"/>
              <a:t>Fundamental problem of Lagging Regions is lack of business innovation capabilities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86" y="1733377"/>
            <a:ext cx="6076423" cy="387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2"/>
          <p:cNvSpPr>
            <a:spLocks noGrp="1"/>
          </p:cNvSpPr>
          <p:nvPr>
            <p:ph type="body" sz="quarter" idx="12"/>
          </p:nvPr>
        </p:nvSpPr>
        <p:spPr>
          <a:xfrm>
            <a:off x="134879" y="5616761"/>
            <a:ext cx="6436140" cy="488724"/>
          </a:xfrm>
        </p:spPr>
        <p:txBody>
          <a:bodyPr/>
          <a:lstStyle/>
          <a:p>
            <a:pPr marL="0" indent="0">
              <a:buNone/>
            </a:pPr>
            <a:r>
              <a:rPr lang="en-GB" sz="800" i="1" dirty="0"/>
              <a:t>Source</a:t>
            </a:r>
            <a:r>
              <a:rPr lang="en-GB" sz="800" dirty="0"/>
              <a:t>: Pontikakis, D., </a:t>
            </a:r>
            <a:r>
              <a:rPr lang="en-GB" sz="800" dirty="0" err="1"/>
              <a:t>Doussineau</a:t>
            </a:r>
            <a:r>
              <a:rPr lang="en-GB" sz="800" dirty="0"/>
              <a:t>, M., </a:t>
            </a:r>
            <a:r>
              <a:rPr lang="en-GB" sz="800" dirty="0" err="1"/>
              <a:t>Harrap</a:t>
            </a:r>
            <a:r>
              <a:rPr lang="en-GB" sz="800" dirty="0"/>
              <a:t>, N. and Boden, M., Mobilising European Structural and Investment Funds and Horizon 2020 in support of innovation in less developed regions, EUR 29298 EN, Publications Office of the European Union, Luxembourg, 2018, ISBN 978-92-79-89850-1, </a:t>
            </a:r>
            <a:r>
              <a:rPr lang="en-GB" sz="800" dirty="0" smtClean="0"/>
              <a:t>doi:10.2760/77101 </a:t>
            </a:r>
            <a:endParaRPr lang="en-GB" sz="105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062" y="1861428"/>
            <a:ext cx="6126938" cy="37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43300" y="5616761"/>
            <a:ext cx="4787348" cy="615553"/>
          </a:xfrm>
          <a:prstGeom prst="rect">
            <a:avLst/>
          </a:prstGeom>
          <a:noFill/>
        </p:spPr>
        <p:txBody>
          <a:bodyPr wrap="square" rtlCol="0">
            <a:spAutoFit/>
          </a:bodyPr>
          <a:lstStyle/>
          <a:p>
            <a:r>
              <a:rPr lang="en-GB" sz="800" i="1" dirty="0" smtClean="0">
                <a:solidFill>
                  <a:srgbClr val="093B37"/>
                </a:solidFill>
                <a:latin typeface="Verdana"/>
                <a:cs typeface="Verdana"/>
              </a:rPr>
              <a:t>Source</a:t>
            </a:r>
            <a:r>
              <a:rPr lang="en-GB" sz="800" dirty="0" smtClean="0">
                <a:solidFill>
                  <a:srgbClr val="093B37"/>
                </a:solidFill>
                <a:latin typeface="Verdana"/>
                <a:cs typeface="Verdana"/>
              </a:rPr>
              <a:t>: OECD </a:t>
            </a:r>
            <a:r>
              <a:rPr lang="en-GB" sz="800" dirty="0">
                <a:solidFill>
                  <a:srgbClr val="093B37"/>
                </a:solidFill>
                <a:latin typeface="Verdana"/>
                <a:cs typeface="Verdana"/>
              </a:rPr>
              <a:t>(2016), OECD Science, Technology and Innovation Outlook 2016, OECD Publishing, Paris. http://dx.doi.org/10.1787/sti_in_outlook-2016-en</a:t>
            </a:r>
          </a:p>
          <a:p>
            <a:endParaRPr lang="en-GB" dirty="0"/>
          </a:p>
        </p:txBody>
      </p:sp>
    </p:spTree>
    <p:extLst>
      <p:ext uri="{BB962C8B-B14F-4D97-AF65-F5344CB8AC3E}">
        <p14:creationId xmlns:p14="http://schemas.microsoft.com/office/powerpoint/2010/main" val="48769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07207"/>
            <a:ext cx="10896600" cy="993310"/>
          </a:xfrm>
        </p:spPr>
        <p:txBody>
          <a:bodyPr/>
          <a:lstStyle/>
          <a:p>
            <a:r>
              <a:rPr lang="en-GB" sz="3200" dirty="0" smtClean="0"/>
              <a:t>As business innovation capabilities accumulate, regions do more R&amp;D, succeed in H2020</a:t>
            </a:r>
            <a:endParaRPr lang="en-GB" sz="3200" dirty="0"/>
          </a:p>
        </p:txBody>
      </p:sp>
      <p:sp>
        <p:nvSpPr>
          <p:cNvPr id="3" name="Text Placeholder 2"/>
          <p:cNvSpPr>
            <a:spLocks noGrp="1"/>
          </p:cNvSpPr>
          <p:nvPr>
            <p:ph type="body" sz="quarter" idx="12"/>
          </p:nvPr>
        </p:nvSpPr>
        <p:spPr>
          <a:xfrm>
            <a:off x="203199" y="6095771"/>
            <a:ext cx="9477514" cy="488724"/>
          </a:xfrm>
        </p:spPr>
        <p:txBody>
          <a:bodyPr/>
          <a:lstStyle/>
          <a:p>
            <a:pPr marL="0" indent="0">
              <a:buNone/>
            </a:pPr>
            <a:r>
              <a:rPr lang="en-GB" sz="1050" i="1" dirty="0"/>
              <a:t>Source</a:t>
            </a:r>
            <a:r>
              <a:rPr lang="en-GB" sz="1050" dirty="0"/>
              <a:t>: Pontikakis, D., </a:t>
            </a:r>
            <a:r>
              <a:rPr lang="en-GB" sz="1050" dirty="0" err="1"/>
              <a:t>Doussineau</a:t>
            </a:r>
            <a:r>
              <a:rPr lang="en-GB" sz="1050" dirty="0"/>
              <a:t>, M., </a:t>
            </a:r>
            <a:r>
              <a:rPr lang="en-GB" sz="1050" dirty="0" err="1"/>
              <a:t>Harrap</a:t>
            </a:r>
            <a:r>
              <a:rPr lang="en-GB" sz="1050" dirty="0"/>
              <a:t>, N. and Boden, M., Mobilising European Structural and Investment Funds and Horizon 2020 in support of innovation in less developed regions, EUR 29298 EN, Publications Office of the European Union, Luxembourg, 2018, ISBN 978-92-79-89850-1, </a:t>
            </a:r>
            <a:r>
              <a:rPr lang="en-GB" sz="1050" dirty="0" smtClean="0"/>
              <a:t>doi:10.2760/77101 </a:t>
            </a:r>
            <a:endParaRPr lang="en-GB" sz="105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1545380"/>
            <a:ext cx="7518399" cy="437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28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300603"/>
            <a:ext cx="10896600" cy="993310"/>
          </a:xfrm>
        </p:spPr>
        <p:txBody>
          <a:bodyPr/>
          <a:lstStyle/>
          <a:p>
            <a:r>
              <a:rPr lang="en-GB" dirty="0"/>
              <a:t>How to promote </a:t>
            </a:r>
            <a:r>
              <a:rPr lang="en-GB" dirty="0" smtClean="0"/>
              <a:t>the development of business innovation capabilities?</a:t>
            </a:r>
            <a:endParaRPr lang="en-GB" dirty="0"/>
          </a:p>
        </p:txBody>
      </p:sp>
      <p:sp>
        <p:nvSpPr>
          <p:cNvPr id="3" name="Text Placeholder 2"/>
          <p:cNvSpPr>
            <a:spLocks noGrp="1"/>
          </p:cNvSpPr>
          <p:nvPr>
            <p:ph type="body" sz="quarter" idx="12"/>
          </p:nvPr>
        </p:nvSpPr>
        <p:spPr/>
        <p:txBody>
          <a:bodyPr/>
          <a:lstStyle/>
          <a:p>
            <a:r>
              <a:rPr lang="en-GB" sz="2000" dirty="0" smtClean="0"/>
              <a:t>Support systematic, broad-based, in-house innovation activities and capacities. This means </a:t>
            </a:r>
            <a:r>
              <a:rPr lang="en-GB" sz="2000" u="sng" dirty="0" smtClean="0"/>
              <a:t>R&amp;D</a:t>
            </a:r>
            <a:r>
              <a:rPr lang="en-GB" sz="2000" dirty="0" smtClean="0"/>
              <a:t> </a:t>
            </a:r>
            <a:r>
              <a:rPr lang="en-GB" sz="2000" i="1" dirty="0" smtClean="0"/>
              <a:t>and also</a:t>
            </a:r>
            <a:r>
              <a:rPr lang="en-GB" sz="2000" dirty="0" smtClean="0"/>
              <a:t>:</a:t>
            </a:r>
          </a:p>
          <a:p>
            <a:pPr marL="0" indent="0">
              <a:buNone/>
            </a:pPr>
            <a:r>
              <a:rPr lang="en-GB" sz="2000" dirty="0" smtClean="0"/>
              <a:t> </a:t>
            </a:r>
            <a:r>
              <a:rPr lang="en-GB" sz="2000" dirty="0" smtClean="0">
                <a:sym typeface="Wingdings" panose="05000000000000000000" pitchFamily="2" charset="2"/>
              </a:rPr>
              <a:t> </a:t>
            </a:r>
            <a:r>
              <a:rPr lang="en-GB" sz="2000" i="1" dirty="0" smtClean="0"/>
              <a:t>innovation management; design; marketing; training; information technologies</a:t>
            </a:r>
            <a:r>
              <a:rPr lang="en-GB" sz="2000" dirty="0" smtClean="0"/>
              <a:t> and </a:t>
            </a:r>
            <a:r>
              <a:rPr lang="en-GB" sz="2000" i="1" dirty="0" smtClean="0"/>
              <a:t>non-R&amp;D engineering</a:t>
            </a:r>
            <a:r>
              <a:rPr lang="en-GB" sz="2000" dirty="0" smtClean="0"/>
              <a:t>  (remember overlap with intangibles)</a:t>
            </a:r>
          </a:p>
          <a:p>
            <a:r>
              <a:rPr lang="en-GB" sz="2000" dirty="0"/>
              <a:t>Complementarities </a:t>
            </a:r>
            <a:r>
              <a:rPr lang="en-GB" sz="2000" dirty="0" smtClean="0"/>
              <a:t>suggest </a:t>
            </a:r>
            <a:r>
              <a:rPr lang="en-GB" sz="2000" dirty="0"/>
              <a:t>that </a:t>
            </a:r>
            <a:r>
              <a:rPr lang="en-GB" sz="2000" b="1" dirty="0"/>
              <a:t>non-R&amp;D innovation can be a stepstone to more, </a:t>
            </a:r>
            <a:r>
              <a:rPr lang="en-GB" sz="2000" b="1" dirty="0" smtClean="0"/>
              <a:t>more systematic </a:t>
            </a:r>
            <a:r>
              <a:rPr lang="en-GB" sz="2000" b="1" dirty="0"/>
              <a:t>and more valuable R&amp;D</a:t>
            </a:r>
            <a:r>
              <a:rPr lang="en-GB" sz="2000" dirty="0"/>
              <a:t>. </a:t>
            </a:r>
          </a:p>
          <a:p>
            <a:r>
              <a:rPr lang="en-GB" sz="2000" b="1" dirty="0" smtClean="0"/>
              <a:t>No 3/4-ple-helix straightjacket for everyone</a:t>
            </a:r>
            <a:r>
              <a:rPr lang="en-GB" sz="2000" dirty="0" smtClean="0"/>
              <a:t>; leave room for diverse-configuration projects/activities (including between local businesses and globally-leading universities outside the region/country)</a:t>
            </a:r>
          </a:p>
          <a:p>
            <a:r>
              <a:rPr lang="en-GB" sz="2000" dirty="0" smtClean="0"/>
              <a:t>Allow </a:t>
            </a:r>
            <a:r>
              <a:rPr lang="en-GB" sz="2000" b="1" dirty="0" smtClean="0"/>
              <a:t>collaborative projects only between firms </a:t>
            </a:r>
            <a:r>
              <a:rPr lang="en-GB" sz="2000" dirty="0" smtClean="0"/>
              <a:t>(without universities), and also </a:t>
            </a:r>
            <a:r>
              <a:rPr lang="en-GB" sz="2000" b="1" dirty="0" smtClean="0"/>
              <a:t>support non-collaborative innovation in individual firms </a:t>
            </a:r>
            <a:r>
              <a:rPr lang="en-GB" sz="2000" dirty="0" smtClean="0"/>
              <a:t>subject to rigorous evaluation.</a:t>
            </a:r>
          </a:p>
          <a:p>
            <a:r>
              <a:rPr lang="en-GB" sz="2000" dirty="0" smtClean="0"/>
              <a:t>Subsidise human resources within firms (e.g. a first-engineer, first-programmer) and on-the-job learning </a:t>
            </a:r>
            <a:endParaRPr lang="en-GB" sz="2000" dirty="0"/>
          </a:p>
        </p:txBody>
      </p:sp>
    </p:spTree>
    <p:extLst>
      <p:ext uri="{BB962C8B-B14F-4D97-AF65-F5344CB8AC3E}">
        <p14:creationId xmlns:p14="http://schemas.microsoft.com/office/powerpoint/2010/main" val="347592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66842"/>
            <a:ext cx="10896600" cy="993310"/>
          </a:xfrm>
        </p:spPr>
        <p:txBody>
          <a:bodyPr/>
          <a:lstStyle/>
          <a:p>
            <a:r>
              <a:rPr lang="en-GB" dirty="0" smtClean="0"/>
              <a:t>Tailor the policy mix to the needs of different business sector constituencies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09" y="1611401"/>
            <a:ext cx="8544339" cy="458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2112" y="6278130"/>
            <a:ext cx="9198113" cy="261610"/>
          </a:xfrm>
          <a:prstGeom prst="rect">
            <a:avLst/>
          </a:prstGeom>
          <a:noFill/>
        </p:spPr>
        <p:txBody>
          <a:bodyPr wrap="square" rtlCol="0">
            <a:spAutoFit/>
          </a:bodyPr>
          <a:lstStyle/>
          <a:p>
            <a:r>
              <a:rPr lang="en-GB" sz="1100" i="1" dirty="0" smtClean="0">
                <a:latin typeface="Verdana" panose="020B0604030504040204" pitchFamily="34" charset="0"/>
                <a:ea typeface="Verdana" panose="020B0604030504040204" pitchFamily="34" charset="0"/>
                <a:cs typeface="Verdana" panose="020B0604030504040204" pitchFamily="34" charset="0"/>
              </a:rPr>
              <a:t>Source</a:t>
            </a:r>
            <a:r>
              <a:rPr lang="en-GB" sz="1100" dirty="0" smtClean="0">
                <a:latin typeface="Verdana" panose="020B0604030504040204" pitchFamily="34" charset="0"/>
                <a:ea typeface="Verdana" panose="020B0604030504040204" pitchFamily="34" charset="0"/>
                <a:cs typeface="Verdana" panose="020B0604030504040204" pitchFamily="34" charset="0"/>
              </a:rPr>
              <a:t>: Pontikakis, D. (work in progress ), </a:t>
            </a:r>
            <a:r>
              <a:rPr lang="en-GB" sz="1100" i="1" dirty="0" smtClean="0">
                <a:latin typeface="Verdana" panose="020B0604030504040204" pitchFamily="34" charset="0"/>
                <a:ea typeface="Verdana" panose="020B0604030504040204" pitchFamily="34" charset="0"/>
                <a:cs typeface="Verdana" panose="020B0604030504040204" pitchFamily="34" charset="0"/>
              </a:rPr>
              <a:t>Business Innovation: What it is, how to measure it and how to get more of it</a:t>
            </a:r>
            <a:r>
              <a:rPr lang="en-GB" sz="1100" dirty="0" smtClean="0">
                <a:latin typeface="Verdana" panose="020B0604030504040204" pitchFamily="34" charset="0"/>
                <a:ea typeface="Verdana" panose="020B0604030504040204" pitchFamily="34" charset="0"/>
                <a:cs typeface="Verdana" panose="020B0604030504040204" pitchFamily="34" charset="0"/>
              </a:rPr>
              <a:t>.</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94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81892"/>
            <a:ext cx="10896600" cy="993310"/>
          </a:xfrm>
        </p:spPr>
        <p:txBody>
          <a:bodyPr/>
          <a:lstStyle/>
          <a:p>
            <a:r>
              <a:rPr lang="en-GB" b="1" dirty="0"/>
              <a:t>The </a:t>
            </a:r>
            <a:r>
              <a:rPr lang="en-GB" b="1" dirty="0" smtClean="0"/>
              <a:t>new linear </a:t>
            </a:r>
            <a:r>
              <a:rPr lang="en-GB" b="1" dirty="0"/>
              <a:t>model of </a:t>
            </a:r>
            <a:r>
              <a:rPr lang="en-GB" b="1" dirty="0" smtClean="0"/>
              <a:t>innovation</a:t>
            </a:r>
            <a:endParaRPr lang="en-GB" b="1" dirty="0"/>
          </a:p>
        </p:txBody>
      </p:sp>
      <p:sp>
        <p:nvSpPr>
          <p:cNvPr id="3" name="Text Placeholder 2"/>
          <p:cNvSpPr>
            <a:spLocks noGrp="1"/>
          </p:cNvSpPr>
          <p:nvPr>
            <p:ph type="body" sz="quarter" idx="12"/>
          </p:nvPr>
        </p:nvSpPr>
        <p:spPr>
          <a:xfrm>
            <a:off x="939800" y="1496944"/>
            <a:ext cx="10896600" cy="3614738"/>
          </a:xfrm>
        </p:spPr>
        <p:txBody>
          <a:bodyPr/>
          <a:lstStyle/>
          <a:p>
            <a:r>
              <a:rPr lang="en-GB" sz="2400" dirty="0"/>
              <a:t>Due to (often unfounded) fears </a:t>
            </a:r>
            <a:r>
              <a:rPr lang="en-GB" sz="2400" dirty="0" smtClean="0"/>
              <a:t>of falling foul of state </a:t>
            </a:r>
            <a:r>
              <a:rPr lang="en-GB" sz="2400" dirty="0"/>
              <a:t>aid </a:t>
            </a:r>
            <a:r>
              <a:rPr lang="en-GB" sz="2400" dirty="0" smtClean="0"/>
              <a:t>rules and </a:t>
            </a:r>
            <a:r>
              <a:rPr lang="en-GB" sz="2400" dirty="0"/>
              <a:t>(genuine) difficulty identifying other innovation </a:t>
            </a:r>
            <a:r>
              <a:rPr lang="en-GB" sz="2400" dirty="0" smtClean="0"/>
              <a:t>investments public support tends to follow the path of least resistance to R&amp;D</a:t>
            </a:r>
          </a:p>
          <a:p>
            <a:r>
              <a:rPr lang="en-GB" sz="2400" dirty="0" smtClean="0"/>
              <a:t>Public funds target </a:t>
            </a:r>
            <a:r>
              <a:rPr lang="en-GB" sz="2400" b="1" dirty="0" smtClean="0"/>
              <a:t>isolated islands </a:t>
            </a:r>
            <a:r>
              <a:rPr lang="en-GB" sz="2400" b="1" dirty="0"/>
              <a:t>of public research </a:t>
            </a:r>
            <a:r>
              <a:rPr lang="en-GB" sz="2400" dirty="0"/>
              <a:t>institutions and </a:t>
            </a:r>
            <a:r>
              <a:rPr lang="en-GB" sz="2400" b="1" dirty="0" smtClean="0"/>
              <a:t>few, usually large, R&amp;D-performing companies </a:t>
            </a:r>
            <a:r>
              <a:rPr lang="en-GB" sz="2400" dirty="0"/>
              <a:t>drowned in </a:t>
            </a:r>
            <a:r>
              <a:rPr lang="en-GB" sz="2400" b="1" dirty="0"/>
              <a:t>oceans of low productivity and low knowledge-intensity </a:t>
            </a:r>
            <a:r>
              <a:rPr lang="en-GB" sz="2400" b="1" dirty="0" smtClean="0"/>
              <a:t>businesses </a:t>
            </a:r>
          </a:p>
          <a:p>
            <a:r>
              <a:rPr lang="en-GB" sz="2400" dirty="0" smtClean="0"/>
              <a:t>Public </a:t>
            </a:r>
            <a:r>
              <a:rPr lang="en-GB" sz="2400" dirty="0"/>
              <a:t>research institutes and universities are then handed the heroic task of </a:t>
            </a:r>
            <a:r>
              <a:rPr lang="en-GB" sz="2400" dirty="0" smtClean="0"/>
              <a:t>collaborating with local industry + support for spinoffs and start-ups.</a:t>
            </a:r>
          </a:p>
          <a:p>
            <a:r>
              <a:rPr lang="en-GB" sz="2400" dirty="0" smtClean="0"/>
              <a:t>Moreover, all of this expected </a:t>
            </a:r>
            <a:r>
              <a:rPr lang="en-GB" sz="2400" b="1" dirty="0" smtClean="0"/>
              <a:t>to play out </a:t>
            </a:r>
            <a:r>
              <a:rPr lang="en-GB" sz="2400" b="1" u="sng" dirty="0" smtClean="0"/>
              <a:t>within (!)</a:t>
            </a:r>
            <a:r>
              <a:rPr lang="en-GB" sz="2400" b="1" dirty="0" smtClean="0"/>
              <a:t> the region</a:t>
            </a:r>
            <a:r>
              <a:rPr lang="en-GB" sz="2400" dirty="0" smtClean="0"/>
              <a:t>.</a:t>
            </a:r>
          </a:p>
          <a:p>
            <a:r>
              <a:rPr lang="en-GB" sz="2400" dirty="0" smtClean="0"/>
              <a:t>Does it work? Has it ever worked? Where are all the unicorns?</a:t>
            </a:r>
            <a:endParaRPr lang="en-GB" sz="2400" dirty="0"/>
          </a:p>
        </p:txBody>
      </p:sp>
    </p:spTree>
    <p:extLst>
      <p:ext uri="{BB962C8B-B14F-4D97-AF65-F5344CB8AC3E}">
        <p14:creationId xmlns:p14="http://schemas.microsoft.com/office/powerpoint/2010/main" val="336687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Get rich slowly</a:t>
            </a:r>
            <a:endParaRPr lang="en-GB" b="1" dirty="0"/>
          </a:p>
        </p:txBody>
      </p:sp>
      <p:sp>
        <p:nvSpPr>
          <p:cNvPr id="3" name="Text Placeholder 2"/>
          <p:cNvSpPr>
            <a:spLocks noGrp="1"/>
          </p:cNvSpPr>
          <p:nvPr>
            <p:ph type="body" sz="quarter" idx="12"/>
          </p:nvPr>
        </p:nvSpPr>
        <p:spPr/>
        <p:txBody>
          <a:bodyPr/>
          <a:lstStyle/>
          <a:p>
            <a:r>
              <a:rPr lang="en-GB" dirty="0"/>
              <a:t>In sharp contrast to the near-singular attention that “</a:t>
            </a:r>
            <a:r>
              <a:rPr lang="en-GB" i="1" dirty="0"/>
              <a:t>scale up or fail fast</a:t>
            </a:r>
            <a:r>
              <a:rPr lang="en-GB" dirty="0"/>
              <a:t>” </a:t>
            </a:r>
            <a:r>
              <a:rPr lang="en-GB" dirty="0" smtClean="0"/>
              <a:t>(!) start-ups </a:t>
            </a:r>
            <a:r>
              <a:rPr lang="en-GB" dirty="0"/>
              <a:t>attract in </a:t>
            </a:r>
            <a:r>
              <a:rPr lang="en-GB" dirty="0" smtClean="0"/>
              <a:t>contemporary innovation </a:t>
            </a:r>
            <a:r>
              <a:rPr lang="en-GB" dirty="0"/>
              <a:t>policy, for the vast majority of firms, </a:t>
            </a:r>
            <a:r>
              <a:rPr lang="en-GB" b="1" i="1" dirty="0"/>
              <a:t>in-house innovation capabilities</a:t>
            </a:r>
            <a:r>
              <a:rPr lang="en-GB" dirty="0"/>
              <a:t> </a:t>
            </a:r>
            <a:r>
              <a:rPr lang="en-GB" b="1" i="1" dirty="0"/>
              <a:t>take time to </a:t>
            </a:r>
            <a:r>
              <a:rPr lang="en-GB" b="1" i="1" dirty="0" smtClean="0"/>
              <a:t>accumulate</a:t>
            </a:r>
            <a:r>
              <a:rPr lang="en-GB" dirty="0" smtClean="0"/>
              <a:t> </a:t>
            </a:r>
          </a:p>
          <a:p>
            <a:r>
              <a:rPr lang="en-GB" dirty="0" smtClean="0"/>
              <a:t>Supporting start-ups is important and should continue; but it is very far from sufficient, especially in a development setting</a:t>
            </a:r>
          </a:p>
          <a:p>
            <a:r>
              <a:rPr lang="en-GB" b="1" dirty="0" smtClean="0"/>
              <a:t>Productivity improvements in </a:t>
            </a:r>
            <a:r>
              <a:rPr lang="en-GB" dirty="0" smtClean="0"/>
              <a:t>/</a:t>
            </a:r>
            <a:r>
              <a:rPr lang="en-GB" b="1" dirty="0" smtClean="0"/>
              <a:t>new markets for </a:t>
            </a:r>
            <a:r>
              <a:rPr lang="en-GB" dirty="0" smtClean="0"/>
              <a:t>the vast majority of firms an order of magnitude more valuable than uncertain bets in few firms</a:t>
            </a:r>
          </a:p>
          <a:p>
            <a:endParaRPr lang="en-GB" dirty="0"/>
          </a:p>
        </p:txBody>
      </p:sp>
    </p:spTree>
    <p:extLst>
      <p:ext uri="{BB962C8B-B14F-4D97-AF65-F5344CB8AC3E}">
        <p14:creationId xmlns:p14="http://schemas.microsoft.com/office/powerpoint/2010/main" val="216534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What is innovation?</a:t>
            </a:r>
          </a:p>
        </p:txBody>
      </p:sp>
      <p:sp>
        <p:nvSpPr>
          <p:cNvPr id="3" name="Text Placeholder 2"/>
          <p:cNvSpPr>
            <a:spLocks noGrp="1"/>
          </p:cNvSpPr>
          <p:nvPr>
            <p:ph type="body" sz="quarter" idx="12"/>
          </p:nvPr>
        </p:nvSpPr>
        <p:spPr/>
        <p:txBody>
          <a:bodyPr/>
          <a:lstStyle/>
          <a:p>
            <a:pPr marL="0" indent="0">
              <a:buNone/>
            </a:pPr>
            <a:r>
              <a:rPr lang="en-GB" sz="2000" u="sng" dirty="0" smtClean="0"/>
              <a:t>A formal definition of R&amp;D:</a:t>
            </a:r>
          </a:p>
          <a:p>
            <a:pPr marL="0" indent="0">
              <a:lnSpc>
                <a:spcPct val="150000"/>
              </a:lnSpc>
              <a:buNone/>
            </a:pPr>
            <a:r>
              <a:rPr lang="en-GB" sz="2000" dirty="0" smtClean="0"/>
              <a:t>“…</a:t>
            </a:r>
            <a:r>
              <a:rPr lang="en-GB" sz="2000" b="1" dirty="0"/>
              <a:t>creative </a:t>
            </a:r>
            <a:r>
              <a:rPr lang="en-GB" sz="2000" i="1" dirty="0"/>
              <a:t>and </a:t>
            </a:r>
            <a:r>
              <a:rPr lang="en-GB" sz="2000" b="1" dirty="0"/>
              <a:t>systematic </a:t>
            </a:r>
            <a:r>
              <a:rPr lang="en-GB" sz="2000" i="1" dirty="0"/>
              <a:t>work undertaken in order to </a:t>
            </a:r>
            <a:r>
              <a:rPr lang="en-GB" sz="2000" b="1" dirty="0"/>
              <a:t>increase the stock of knowledge </a:t>
            </a:r>
            <a:r>
              <a:rPr lang="en-GB" sz="2000" i="1" dirty="0"/>
              <a:t>– including knowledge of humankind, culture and society – and to devise new applications of available knowledge.”</a:t>
            </a:r>
            <a:r>
              <a:rPr lang="en-GB" sz="2000" dirty="0"/>
              <a:t> </a:t>
            </a:r>
            <a:endParaRPr lang="en-GB" sz="2000" dirty="0" smtClean="0"/>
          </a:p>
          <a:p>
            <a:pPr marL="0" indent="0">
              <a:buNone/>
            </a:pPr>
            <a:r>
              <a:rPr lang="en-GB" sz="1800" dirty="0" smtClean="0"/>
              <a:t>OECD</a:t>
            </a:r>
            <a:r>
              <a:rPr lang="en-GB" sz="1800" dirty="0"/>
              <a:t>, </a:t>
            </a:r>
            <a:r>
              <a:rPr lang="en-GB" sz="1800" i="1" dirty="0" err="1" smtClean="0"/>
              <a:t>Frascati</a:t>
            </a:r>
            <a:r>
              <a:rPr lang="en-GB" sz="1800" i="1" dirty="0" smtClean="0"/>
              <a:t> Manual</a:t>
            </a:r>
            <a:r>
              <a:rPr lang="en-GB" sz="1800" dirty="0" smtClean="0"/>
              <a:t> (2015, </a:t>
            </a:r>
            <a:r>
              <a:rPr lang="en-GB" sz="1800" dirty="0"/>
              <a:t>p. </a:t>
            </a:r>
            <a:r>
              <a:rPr lang="en-GB" sz="1800" dirty="0" smtClean="0"/>
              <a:t>44) </a:t>
            </a:r>
          </a:p>
          <a:p>
            <a:pPr marL="0" indent="0">
              <a:buNone/>
            </a:pPr>
            <a:endParaRPr lang="en-GB" sz="2000" dirty="0"/>
          </a:p>
        </p:txBody>
      </p:sp>
    </p:spTree>
    <p:extLst>
      <p:ext uri="{BB962C8B-B14F-4D97-AF65-F5344CB8AC3E}">
        <p14:creationId xmlns:p14="http://schemas.microsoft.com/office/powerpoint/2010/main" val="409435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3686" y="300603"/>
            <a:ext cx="10896600" cy="993310"/>
          </a:xfrm>
        </p:spPr>
        <p:txBody>
          <a:bodyPr/>
          <a:lstStyle/>
          <a:p>
            <a:r>
              <a:rPr lang="en-GB" b="1" dirty="0" smtClean="0"/>
              <a:t>A </a:t>
            </a:r>
            <a:r>
              <a:rPr lang="en-GB" b="1" dirty="0"/>
              <a:t>plea for greater balance in innovation policy</a:t>
            </a:r>
          </a:p>
        </p:txBody>
      </p:sp>
      <p:sp>
        <p:nvSpPr>
          <p:cNvPr id="3" name="Text Placeholder 2"/>
          <p:cNvSpPr>
            <a:spLocks noGrp="1"/>
          </p:cNvSpPr>
          <p:nvPr>
            <p:ph type="body" sz="quarter" idx="12"/>
          </p:nvPr>
        </p:nvSpPr>
        <p:spPr>
          <a:xfrm>
            <a:off x="939800" y="1606273"/>
            <a:ext cx="10896600" cy="3614738"/>
          </a:xfrm>
        </p:spPr>
        <p:txBody>
          <a:bodyPr/>
          <a:lstStyle/>
          <a:p>
            <a:r>
              <a:rPr lang="en-GB" sz="2400" dirty="0" smtClean="0"/>
              <a:t>We need support for R&amp;D </a:t>
            </a:r>
            <a:r>
              <a:rPr lang="en-GB" sz="2400" b="1" i="1" dirty="0" smtClean="0"/>
              <a:t>and for non-R&amp;D innovation</a:t>
            </a:r>
          </a:p>
          <a:p>
            <a:r>
              <a:rPr lang="en-GB" sz="2400" dirty="0" smtClean="0"/>
              <a:t>A  </a:t>
            </a:r>
            <a:r>
              <a:rPr lang="en-GB" sz="2400" dirty="0"/>
              <a:t>broader understanding of </a:t>
            </a:r>
            <a:r>
              <a:rPr lang="en-GB" sz="2400" dirty="0" smtClean="0"/>
              <a:t>innovation in </a:t>
            </a:r>
            <a:r>
              <a:rPr lang="en-GB" sz="2400" dirty="0"/>
              <a:t>all its economic and social </a:t>
            </a:r>
            <a:r>
              <a:rPr lang="en-GB" sz="2400" dirty="0" smtClean="0"/>
              <a:t>dimensions tells us that S3 should be </a:t>
            </a:r>
            <a:r>
              <a:rPr lang="en-GB" sz="2400" dirty="0"/>
              <a:t>a</a:t>
            </a:r>
            <a:r>
              <a:rPr lang="en-GB" sz="2400" dirty="0" smtClean="0"/>
              <a:t>iming for:</a:t>
            </a:r>
          </a:p>
          <a:p>
            <a:pPr lvl="1"/>
            <a:r>
              <a:rPr lang="en-GB" sz="2000" dirty="0" smtClean="0"/>
              <a:t>Broad-based </a:t>
            </a:r>
            <a:r>
              <a:rPr lang="en-GB" sz="2000" dirty="0"/>
              <a:t>productivity improvements in the vast majority of </a:t>
            </a:r>
            <a:r>
              <a:rPr lang="en-GB" sz="2000" dirty="0" smtClean="0"/>
              <a:t>firms</a:t>
            </a:r>
          </a:p>
          <a:p>
            <a:pPr lvl="1"/>
            <a:r>
              <a:rPr lang="en-GB" sz="2000" dirty="0"/>
              <a:t>O</a:t>
            </a:r>
            <a:r>
              <a:rPr lang="en-GB" sz="2000" dirty="0" smtClean="0"/>
              <a:t>pening </a:t>
            </a:r>
            <a:r>
              <a:rPr lang="en-GB" sz="2000" dirty="0"/>
              <a:t>of new markets for the greatest possible number of </a:t>
            </a:r>
            <a:r>
              <a:rPr lang="en-GB" sz="2000" dirty="0" smtClean="0"/>
              <a:t>producers</a:t>
            </a:r>
          </a:p>
          <a:p>
            <a:pPr lvl="1"/>
            <a:r>
              <a:rPr lang="en-GB" sz="2000" dirty="0" smtClean="0"/>
              <a:t>Providing </a:t>
            </a:r>
            <a:r>
              <a:rPr lang="en-GB" sz="2000" dirty="0"/>
              <a:t>sustainable consumption opportunities for most consumers. </a:t>
            </a:r>
          </a:p>
          <a:p>
            <a:r>
              <a:rPr lang="en-GB" sz="2400" dirty="0" smtClean="0"/>
              <a:t>This is possible! The </a:t>
            </a:r>
            <a:r>
              <a:rPr lang="en-GB" sz="2400" dirty="0"/>
              <a:t>assertion that </a:t>
            </a:r>
            <a:r>
              <a:rPr lang="en-GB" sz="2400" i="1" dirty="0" smtClean="0"/>
              <a:t>public</a:t>
            </a:r>
            <a:r>
              <a:rPr lang="en-GB" sz="2400" dirty="0" smtClean="0"/>
              <a:t> subsidies need </a:t>
            </a:r>
            <a:r>
              <a:rPr lang="en-GB" sz="2400" dirty="0"/>
              <a:t>to be concentrated in a few actors </a:t>
            </a:r>
            <a:r>
              <a:rPr lang="en-GB" sz="2400" dirty="0" smtClean="0"/>
              <a:t>or priorities* to have impact is not </a:t>
            </a:r>
            <a:r>
              <a:rPr lang="en-GB" sz="2400" dirty="0"/>
              <a:t>supported by </a:t>
            </a:r>
            <a:r>
              <a:rPr lang="en-GB" sz="2400" dirty="0" smtClean="0"/>
              <a:t>evidence </a:t>
            </a:r>
          </a:p>
          <a:p>
            <a:r>
              <a:rPr lang="en-GB" sz="2400" dirty="0" smtClean="0"/>
              <a:t>Exceptions:</a:t>
            </a:r>
          </a:p>
          <a:p>
            <a:pPr lvl="1">
              <a:buFont typeface="Wingdings"/>
              <a:buChar char="à"/>
            </a:pPr>
            <a:r>
              <a:rPr lang="en-GB" sz="2000" dirty="0"/>
              <a:t>M</a:t>
            </a:r>
            <a:r>
              <a:rPr lang="en-GB" sz="2000" dirty="0" smtClean="0"/>
              <a:t>ajor socio-technical transitions / GPTs (and even there most needed public investments outside remit of innovation policy)</a:t>
            </a:r>
          </a:p>
          <a:p>
            <a:pPr lvl="1">
              <a:buFont typeface="Wingdings"/>
              <a:buChar char="à"/>
            </a:pPr>
            <a:r>
              <a:rPr lang="en-GB" sz="2000" dirty="0"/>
              <a:t> L</a:t>
            </a:r>
            <a:r>
              <a:rPr lang="en-GB" sz="2000" dirty="0" smtClean="0"/>
              <a:t>arge public research infrastructures (exceptional, even within science)</a:t>
            </a:r>
            <a:endParaRPr lang="en-GB" sz="2000" dirty="0"/>
          </a:p>
        </p:txBody>
      </p:sp>
    </p:spTree>
    <p:extLst>
      <p:ext uri="{BB962C8B-B14F-4D97-AF65-F5344CB8AC3E}">
        <p14:creationId xmlns:p14="http://schemas.microsoft.com/office/powerpoint/2010/main" val="2205860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Conclusions</a:t>
            </a:r>
            <a:endParaRPr lang="en-GB" b="1" dirty="0"/>
          </a:p>
        </p:txBody>
      </p:sp>
      <p:sp>
        <p:nvSpPr>
          <p:cNvPr id="3" name="Text Placeholder 2"/>
          <p:cNvSpPr>
            <a:spLocks noGrp="1"/>
          </p:cNvSpPr>
          <p:nvPr>
            <p:ph type="body" sz="quarter" idx="12"/>
          </p:nvPr>
        </p:nvSpPr>
        <p:spPr>
          <a:xfrm>
            <a:off x="939800" y="1532834"/>
            <a:ext cx="10896600" cy="3614738"/>
          </a:xfrm>
        </p:spPr>
        <p:txBody>
          <a:bodyPr/>
          <a:lstStyle/>
          <a:p>
            <a:r>
              <a:rPr lang="en-GB" sz="2400" dirty="0" smtClean="0"/>
              <a:t>Engaging with businesses a key challenge for S3</a:t>
            </a:r>
          </a:p>
          <a:p>
            <a:r>
              <a:rPr lang="en-GB" sz="2400" dirty="0" smtClean="0"/>
              <a:t>Exclusive attention to R&amp;D-performers stands in the way of broader engagement; may be disruptive to universities</a:t>
            </a:r>
          </a:p>
          <a:p>
            <a:r>
              <a:rPr lang="en-GB" sz="2400" dirty="0" smtClean="0"/>
              <a:t>It is also disproportionate </a:t>
            </a:r>
            <a:r>
              <a:rPr lang="en-GB" sz="2400" dirty="0" err="1" smtClean="0"/>
              <a:t>wrt</a:t>
            </a:r>
            <a:r>
              <a:rPr lang="en-GB" sz="2400" dirty="0" smtClean="0"/>
              <a:t> their real importance in the economy, even in developed innovation systems</a:t>
            </a:r>
          </a:p>
          <a:p>
            <a:r>
              <a:rPr lang="en-GB" sz="2400" dirty="0" smtClean="0"/>
              <a:t>S3 should promote a wider understanding of </a:t>
            </a:r>
            <a:r>
              <a:rPr lang="en-GB" sz="2400" dirty="0"/>
              <a:t>business innovation and policy that responds to the needs of the vast majority of </a:t>
            </a:r>
            <a:r>
              <a:rPr lang="en-GB" sz="2400" dirty="0" smtClean="0"/>
              <a:t>firms. Already reflected in 1</a:t>
            </a:r>
            <a:r>
              <a:rPr lang="en-GB" sz="2400" baseline="30000" dirty="0" smtClean="0"/>
              <a:t>st</a:t>
            </a:r>
            <a:r>
              <a:rPr lang="en-GB" sz="2400" dirty="0" smtClean="0"/>
              <a:t> criterion of good governance!</a:t>
            </a:r>
            <a:endParaRPr lang="en-GB" sz="2400" dirty="0"/>
          </a:p>
          <a:p>
            <a:r>
              <a:rPr lang="en-GB" sz="2400" dirty="0" smtClean="0"/>
              <a:t>S3 can contribute to rebalancing </a:t>
            </a:r>
            <a:r>
              <a:rPr lang="en-GB" sz="2400" dirty="0"/>
              <a:t>innovation policy to support </a:t>
            </a:r>
            <a:r>
              <a:rPr lang="en-GB" sz="2400" dirty="0" smtClean="0"/>
              <a:t>business capability </a:t>
            </a:r>
            <a:r>
              <a:rPr lang="en-GB" sz="2400" dirty="0"/>
              <a:t>accumulation more </a:t>
            </a:r>
            <a:r>
              <a:rPr lang="en-GB" sz="2400" dirty="0" smtClean="0"/>
              <a:t>directly (not just collaboratively)</a:t>
            </a:r>
            <a:endParaRPr lang="en-GB" sz="2400" dirty="0"/>
          </a:p>
          <a:p>
            <a:endParaRPr lang="en-GB" dirty="0" smtClean="0"/>
          </a:p>
        </p:txBody>
      </p:sp>
    </p:spTree>
    <p:extLst>
      <p:ext uri="{BB962C8B-B14F-4D97-AF65-F5344CB8AC3E}">
        <p14:creationId xmlns:p14="http://schemas.microsoft.com/office/powerpoint/2010/main" val="85816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76850" y="258763"/>
            <a:ext cx="1915583" cy="100488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583544" y="2804808"/>
            <a:ext cx="8069942" cy="1107996"/>
          </a:xfrm>
          <a:prstGeom prst="rect">
            <a:avLst/>
          </a:prstGeom>
        </p:spPr>
        <p:txBody>
          <a:bodyPr vert="horz" wrap="square" lIns="0" tIns="0" rIns="0" bIns="0" rtlCol="0">
            <a:spAutoFit/>
          </a:bodyPr>
          <a:lstStyle/>
          <a:p>
            <a:endParaRPr lang="en-GB" sz="2400" u="heavy" spc="-5" dirty="0" smtClean="0">
              <a:solidFill>
                <a:srgbClr val="0F5494"/>
              </a:solidFill>
              <a:latin typeface="Verdana"/>
              <a:cs typeface="Verdana"/>
              <a:hlinkClick r:id="rId4"/>
            </a:endParaRPr>
          </a:p>
          <a:p>
            <a:pPr algn="ctr"/>
            <a:r>
              <a:rPr lang="en-GB" sz="2400" u="heavy" spc="-5" dirty="0" smtClean="0">
                <a:solidFill>
                  <a:srgbClr val="0F5494"/>
                </a:solidFill>
                <a:latin typeface="Verdana"/>
                <a:cs typeface="Verdana"/>
              </a:rPr>
              <a:t>dimitrios.pontikakis@ec.europa.eu</a:t>
            </a:r>
          </a:p>
          <a:p>
            <a:pPr algn="ctr"/>
            <a:endParaRPr lang="en-GB" sz="2400" u="heavy" spc="-5" dirty="0" smtClean="0">
              <a:solidFill>
                <a:srgbClr val="0F5494"/>
              </a:solidFill>
              <a:latin typeface="Verdana"/>
              <a:cs typeface="Verdana"/>
            </a:endParaRPr>
          </a:p>
        </p:txBody>
      </p:sp>
      <p:sp>
        <p:nvSpPr>
          <p:cNvPr id="9" name="object 5"/>
          <p:cNvSpPr txBox="1">
            <a:spLocks/>
          </p:cNvSpPr>
          <p:nvPr/>
        </p:nvSpPr>
        <p:spPr>
          <a:xfrm>
            <a:off x="770678" y="1694536"/>
            <a:ext cx="10927925" cy="430887"/>
          </a:xfrm>
          <a:prstGeom prst="rect">
            <a:avLst/>
          </a:prstGeom>
        </p:spPr>
        <p:txBody>
          <a:bodyPr vert="horz" wrap="square" lIns="0" tIns="0" rIns="0" bIns="0" rtlCol="0">
            <a:spAutoFit/>
            <a:scene3d>
              <a:camera prst="obliqueBottomRight"/>
              <a:lightRig rig="threePt" dir="t"/>
            </a:scene3d>
            <a:sp3d extrusionH="57150">
              <a:bevelT w="38100" h="38100"/>
            </a:sp3d>
          </a:bodyPr>
          <a:lstStyle>
            <a:lvl1pPr>
              <a:defRPr sz="3000" b="1" i="0">
                <a:solidFill>
                  <a:srgbClr val="0F5494"/>
                </a:solidFill>
                <a:latin typeface="Verdana"/>
                <a:ea typeface="+mj-ea"/>
                <a:cs typeface="Verdana"/>
              </a:defRPr>
            </a:lvl1pPr>
          </a:lstStyle>
          <a:p>
            <a:pPr marL="12700" algn="ctr"/>
            <a:r>
              <a:rPr lang="en-US" sz="2800" kern="0" dirty="0" smtClean="0"/>
              <a:t>Thank you!</a:t>
            </a:r>
            <a:endParaRPr lang="en-US" sz="2800" kern="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1348" y="4151343"/>
            <a:ext cx="3525609" cy="173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53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70789" y="152448"/>
            <a:ext cx="10896600" cy="993310"/>
          </a:xfrm>
        </p:spPr>
        <p:txBody>
          <a:bodyPr/>
          <a:lstStyle/>
          <a:p>
            <a:r>
              <a:rPr lang="en-GB" dirty="0" smtClean="0"/>
              <a:t>Non-R&amp;D innovation activities and capabilities: What are they?</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10" y="1464702"/>
            <a:ext cx="7573616" cy="497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1885" y="6425413"/>
            <a:ext cx="9198113" cy="261610"/>
          </a:xfrm>
          <a:prstGeom prst="rect">
            <a:avLst/>
          </a:prstGeom>
          <a:noFill/>
        </p:spPr>
        <p:txBody>
          <a:bodyPr wrap="square" rtlCol="0">
            <a:spAutoFit/>
          </a:bodyPr>
          <a:lstStyle/>
          <a:p>
            <a:r>
              <a:rPr lang="en-GB" sz="1100" i="1" dirty="0" smtClean="0">
                <a:latin typeface="Verdana" panose="020B0604030504040204" pitchFamily="34" charset="0"/>
                <a:ea typeface="Verdana" panose="020B0604030504040204" pitchFamily="34" charset="0"/>
                <a:cs typeface="Verdana" panose="020B0604030504040204" pitchFamily="34" charset="0"/>
              </a:rPr>
              <a:t>Source</a:t>
            </a:r>
            <a:r>
              <a:rPr lang="en-GB" sz="1100" dirty="0" smtClean="0">
                <a:latin typeface="Verdana" panose="020B0604030504040204" pitchFamily="34" charset="0"/>
                <a:ea typeface="Verdana" panose="020B0604030504040204" pitchFamily="34" charset="0"/>
                <a:cs typeface="Verdana" panose="020B0604030504040204" pitchFamily="34" charset="0"/>
              </a:rPr>
              <a:t>: Pontikakis, D. (work in progress ), </a:t>
            </a:r>
            <a:r>
              <a:rPr lang="en-GB" sz="1100" i="1" dirty="0" smtClean="0">
                <a:latin typeface="Verdana" panose="020B0604030504040204" pitchFamily="34" charset="0"/>
                <a:ea typeface="Verdana" panose="020B0604030504040204" pitchFamily="34" charset="0"/>
                <a:cs typeface="Verdana" panose="020B0604030504040204" pitchFamily="34" charset="0"/>
              </a:rPr>
              <a:t>Business Innovation: What it is, how to measure it and how to get more of it</a:t>
            </a:r>
            <a:r>
              <a:rPr lang="en-GB" sz="1100" dirty="0" smtClean="0">
                <a:latin typeface="Verdana" panose="020B0604030504040204" pitchFamily="34" charset="0"/>
                <a:ea typeface="Verdana" panose="020B0604030504040204" pitchFamily="34" charset="0"/>
                <a:cs typeface="Verdana" panose="020B0604030504040204" pitchFamily="34" charset="0"/>
              </a:rPr>
              <a:t>.</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7855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355" y="4251312"/>
            <a:ext cx="1524621" cy="15246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285" y="1456393"/>
            <a:ext cx="3791385" cy="281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288" y="3765941"/>
            <a:ext cx="4072956" cy="2822713"/>
          </a:xfrm>
          <a:prstGeom prst="rect">
            <a:avLst/>
          </a:prstGeom>
        </p:spPr>
      </p:pic>
      <p:sp>
        <p:nvSpPr>
          <p:cNvPr id="3" name="Text Placeholder 2"/>
          <p:cNvSpPr>
            <a:spLocks noGrp="1"/>
          </p:cNvSpPr>
          <p:nvPr>
            <p:ph type="body" sz="quarter" idx="11"/>
          </p:nvPr>
        </p:nvSpPr>
        <p:spPr>
          <a:xfrm>
            <a:off x="932070" y="286720"/>
            <a:ext cx="10896600" cy="993310"/>
          </a:xfrm>
        </p:spPr>
        <p:txBody>
          <a:bodyPr/>
          <a:lstStyle/>
          <a:p>
            <a:r>
              <a:rPr lang="en-GB" dirty="0" smtClean="0"/>
              <a:t>Non-R&amp;D innovation is valuable in its own right</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409" y="3765941"/>
            <a:ext cx="3114288" cy="233571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308" y="3933941"/>
            <a:ext cx="3480904" cy="232176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12" y="1633988"/>
            <a:ext cx="4064000" cy="22860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5812" y="1586457"/>
            <a:ext cx="3492349" cy="2179484"/>
          </a:xfrm>
          <a:prstGeom prst="rect">
            <a:avLst/>
          </a:prstGeom>
        </p:spPr>
      </p:pic>
    </p:spTree>
    <p:extLst>
      <p:ext uri="{BB962C8B-B14F-4D97-AF65-F5344CB8AC3E}">
        <p14:creationId xmlns:p14="http://schemas.microsoft.com/office/powerpoint/2010/main" val="13510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9800" y="266842"/>
            <a:ext cx="10896600" cy="993310"/>
          </a:xfrm>
        </p:spPr>
        <p:txBody>
          <a:bodyPr/>
          <a:lstStyle/>
          <a:p>
            <a:r>
              <a:rPr lang="en-GB" dirty="0"/>
              <a:t>Non-R&amp;D innovation is complementary to R&amp;D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28" y="1552366"/>
            <a:ext cx="4874419" cy="36457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159" y="1548326"/>
            <a:ext cx="2977432" cy="2715779"/>
          </a:xfrm>
          <a:prstGeom prst="rect">
            <a:avLst/>
          </a:prstGeom>
        </p:spPr>
      </p:pic>
      <p:sp>
        <p:nvSpPr>
          <p:cNvPr id="9" name="TextBox 8"/>
          <p:cNvSpPr txBox="1"/>
          <p:nvPr/>
        </p:nvSpPr>
        <p:spPr>
          <a:xfrm>
            <a:off x="178904" y="5446643"/>
            <a:ext cx="12013096" cy="646331"/>
          </a:xfrm>
          <a:prstGeom prst="rect">
            <a:avLst/>
          </a:prstGeom>
          <a:noFill/>
        </p:spPr>
        <p:txBody>
          <a:bodyPr wrap="square" rtlCol="0">
            <a:spAutoFit/>
          </a:bodyPr>
          <a:lstStyle/>
          <a:p>
            <a:r>
              <a:rPr lang="en-GB" b="1" dirty="0" smtClean="0">
                <a:latin typeface="Verdana" panose="020B0604030504040204" pitchFamily="34" charset="0"/>
                <a:ea typeface="Verdana" panose="020B0604030504040204" pitchFamily="34" charset="0"/>
                <a:cs typeface="Verdana" panose="020B0604030504040204" pitchFamily="34" charset="0"/>
              </a:rPr>
              <a:t>Photocopiers</a:t>
            </a:r>
            <a:r>
              <a:rPr lang="en-GB" dirty="0" smtClean="0">
                <a:latin typeface="Verdana" panose="020B0604030504040204" pitchFamily="34" charset="0"/>
                <a:ea typeface="Verdana" panose="020B0604030504040204" pitchFamily="34" charset="0"/>
                <a:cs typeface="Verdana" panose="020B0604030504040204" pitchFamily="34" charset="0"/>
              </a:rPr>
              <a:t> -  Invented: Xerox, Popularised by: Mostly others  (Henderson and Clark, 1990)</a:t>
            </a:r>
          </a:p>
          <a:p>
            <a:r>
              <a:rPr lang="en-GB" b="1" dirty="0" smtClean="0">
                <a:latin typeface="Verdana" panose="020B0604030504040204" pitchFamily="34" charset="0"/>
                <a:ea typeface="Verdana" panose="020B0604030504040204" pitchFamily="34" charset="0"/>
                <a:cs typeface="Verdana" panose="020B0604030504040204" pitchFamily="34" charset="0"/>
              </a:rPr>
              <a:t>Graphical User Interfaces </a:t>
            </a:r>
            <a:r>
              <a:rPr lang="en-GB" dirty="0" smtClean="0">
                <a:latin typeface="Verdana" panose="020B0604030504040204" pitchFamily="34" charset="0"/>
                <a:ea typeface="Verdana" panose="020B0604030504040204" pitchFamily="34" charset="0"/>
                <a:cs typeface="Verdana" panose="020B0604030504040204" pitchFamily="34" charset="0"/>
              </a:rPr>
              <a:t>(GUIs) – Invented: Xerox, Popularised by: Apple/Microsoft/Commodore</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290" y="1552366"/>
            <a:ext cx="2922869" cy="3884338"/>
          </a:xfrm>
          <a:prstGeom prst="rect">
            <a:avLst/>
          </a:prstGeom>
        </p:spPr>
      </p:pic>
    </p:spTree>
    <p:extLst>
      <p:ext uri="{BB962C8B-B14F-4D97-AF65-F5344CB8AC3E}">
        <p14:creationId xmlns:p14="http://schemas.microsoft.com/office/powerpoint/2010/main" val="2202645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167876"/>
            <a:ext cx="10896600" cy="846026"/>
          </a:xfrm>
        </p:spPr>
        <p:txBody>
          <a:bodyPr/>
          <a:lstStyle/>
          <a:p>
            <a:r>
              <a:rPr lang="en-GB" dirty="0"/>
              <a:t>Non-R&amp;D innovation is complementary to R&amp;D </a:t>
            </a:r>
          </a:p>
          <a:p>
            <a:endParaRPr lang="en-GB" dirty="0"/>
          </a:p>
        </p:txBody>
      </p:sp>
      <p:sp>
        <p:nvSpPr>
          <p:cNvPr id="3" name="Text Placeholder 2"/>
          <p:cNvSpPr>
            <a:spLocks noGrp="1"/>
          </p:cNvSpPr>
          <p:nvPr>
            <p:ph type="body" sz="quarter" idx="12"/>
          </p:nvPr>
        </p:nvSpPr>
        <p:spPr/>
        <p:txBody>
          <a:bodyPr/>
          <a:lstStyle/>
          <a:p>
            <a:r>
              <a:rPr lang="en-GB" sz="2400" dirty="0" smtClean="0"/>
              <a:t>Non-R&amp;D investments can be the precursors of R&amp;D (e.g. IT systems that generate data for researchers to analyse).</a:t>
            </a:r>
          </a:p>
          <a:p>
            <a:r>
              <a:rPr lang="en-GB" sz="2400" dirty="0" smtClean="0"/>
              <a:t>In biotechnology, R&amp;D projects require large co-investments in marketing </a:t>
            </a:r>
            <a:r>
              <a:rPr lang="en-GB" sz="2400" dirty="0"/>
              <a:t>to succeed (</a:t>
            </a:r>
            <a:r>
              <a:rPr lang="en-GB" sz="2400" dirty="0" err="1"/>
              <a:t>Corrado</a:t>
            </a:r>
            <a:r>
              <a:rPr lang="en-GB" sz="2400" dirty="0"/>
              <a:t> and </a:t>
            </a:r>
            <a:r>
              <a:rPr lang="en-GB" sz="2400" dirty="0" err="1" smtClean="0"/>
              <a:t>Hulten</a:t>
            </a:r>
            <a:r>
              <a:rPr lang="en-GB" sz="2400" dirty="0" smtClean="0"/>
              <a:t>, 2010</a:t>
            </a:r>
            <a:r>
              <a:rPr lang="en-GB" sz="2400" dirty="0"/>
              <a:t>, p. 100) </a:t>
            </a:r>
            <a:endParaRPr lang="en-GB" sz="2400" dirty="0" smtClean="0"/>
          </a:p>
          <a:p>
            <a:r>
              <a:rPr lang="en-GB" sz="2400" dirty="0"/>
              <a:t>Novel organisational structures and business models may prompt R&amp;D in </a:t>
            </a:r>
            <a:r>
              <a:rPr lang="en-GB" sz="2400" dirty="0" smtClean="0"/>
              <a:t>completely new avenues</a:t>
            </a:r>
          </a:p>
          <a:p>
            <a:r>
              <a:rPr lang="en-GB" sz="2400" dirty="0" smtClean="0"/>
              <a:t>Non-R&amp;D engineering </a:t>
            </a:r>
            <a:r>
              <a:rPr lang="en-GB" sz="2400" dirty="0"/>
              <a:t>activities, including observations and challenges encountered during “routine” </a:t>
            </a:r>
            <a:r>
              <a:rPr lang="en-GB" sz="2400" dirty="0" smtClean="0"/>
              <a:t>construction, installation </a:t>
            </a:r>
            <a:r>
              <a:rPr lang="en-GB" sz="2400" dirty="0"/>
              <a:t>and </a:t>
            </a:r>
            <a:r>
              <a:rPr lang="en-GB" sz="2400" dirty="0" smtClean="0"/>
              <a:t>maintenance, </a:t>
            </a:r>
            <a:r>
              <a:rPr lang="en-GB" sz="2400" dirty="0"/>
              <a:t>are </a:t>
            </a:r>
            <a:r>
              <a:rPr lang="en-GB" sz="2400" dirty="0" smtClean="0"/>
              <a:t>frequent </a:t>
            </a:r>
            <a:r>
              <a:rPr lang="en-GB" sz="2400" dirty="0"/>
              <a:t>inspiration for </a:t>
            </a:r>
            <a:r>
              <a:rPr lang="en-GB" sz="2400" dirty="0" smtClean="0"/>
              <a:t>R&amp;D</a:t>
            </a:r>
          </a:p>
          <a:p>
            <a:r>
              <a:rPr lang="en-GB" sz="2400" dirty="0" smtClean="0"/>
              <a:t>Design thinking – incl. but not just graphics, fashion, industrial, systems design – can result in architectural innovation, inspire new business models.</a:t>
            </a:r>
            <a:endParaRPr lang="en-GB" sz="2400" dirty="0"/>
          </a:p>
        </p:txBody>
      </p:sp>
    </p:spTree>
    <p:extLst>
      <p:ext uri="{BB962C8B-B14F-4D97-AF65-F5344CB8AC3E}">
        <p14:creationId xmlns:p14="http://schemas.microsoft.com/office/powerpoint/2010/main" val="163494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39800" y="257061"/>
            <a:ext cx="10896600" cy="993310"/>
          </a:xfrm>
        </p:spPr>
        <p:txBody>
          <a:bodyPr/>
          <a:lstStyle/>
          <a:p>
            <a:r>
              <a:rPr lang="en-GB" dirty="0"/>
              <a:t>Evidence on </a:t>
            </a:r>
            <a:r>
              <a:rPr lang="en-GB" dirty="0" smtClean="0"/>
              <a:t>the value </a:t>
            </a:r>
            <a:r>
              <a:rPr lang="en-GB" dirty="0"/>
              <a:t>of non-R&amp;D innovation </a:t>
            </a:r>
            <a:r>
              <a:rPr lang="en-GB" dirty="0" smtClean="0"/>
              <a:t>activities</a:t>
            </a:r>
            <a:endParaRPr lang="en-GB" dirty="0"/>
          </a:p>
          <a:p>
            <a:endParaRPr lang="en-GB" dirty="0"/>
          </a:p>
        </p:txBody>
      </p:sp>
      <p:sp>
        <p:nvSpPr>
          <p:cNvPr id="3" name="Text Placeholder 2"/>
          <p:cNvSpPr>
            <a:spLocks noGrp="1"/>
          </p:cNvSpPr>
          <p:nvPr>
            <p:ph type="body" sz="quarter" idx="12"/>
          </p:nvPr>
        </p:nvSpPr>
        <p:spPr>
          <a:xfrm>
            <a:off x="860287" y="1576456"/>
            <a:ext cx="10896600" cy="3614738"/>
          </a:xfrm>
        </p:spPr>
        <p:txBody>
          <a:bodyPr/>
          <a:lstStyle/>
          <a:p>
            <a:pPr marL="0" indent="0">
              <a:buNone/>
            </a:pPr>
            <a:r>
              <a:rPr lang="en-GB" sz="1800" u="sng" dirty="0" smtClean="0"/>
              <a:t>Micro-level studies</a:t>
            </a:r>
          </a:p>
          <a:p>
            <a:r>
              <a:rPr lang="en-GB" sz="1800" dirty="0"/>
              <a:t>Arundel et al. (2008, p. 30-31) find no statistically discernible differences in the </a:t>
            </a:r>
            <a:r>
              <a:rPr lang="en-GB" sz="1800" b="1" dirty="0"/>
              <a:t>revenue performance </a:t>
            </a:r>
            <a:r>
              <a:rPr lang="en-GB" sz="1800" dirty="0"/>
              <a:t>of R&amp;D-performing versus non-R&amp;D-performing </a:t>
            </a:r>
            <a:r>
              <a:rPr lang="en-GB" sz="1800" b="1" dirty="0"/>
              <a:t>innovating</a:t>
            </a:r>
            <a:r>
              <a:rPr lang="en-GB" sz="1800" dirty="0"/>
              <a:t> firms, suggesting that </a:t>
            </a:r>
            <a:r>
              <a:rPr lang="en-GB" sz="1800" b="1" dirty="0"/>
              <a:t>the contribution of the two modes are comparable</a:t>
            </a:r>
            <a:r>
              <a:rPr lang="en-GB" sz="1800" dirty="0"/>
              <a:t>.</a:t>
            </a:r>
          </a:p>
          <a:p>
            <a:r>
              <a:rPr lang="en-GB" sz="1800" dirty="0" smtClean="0"/>
              <a:t>The </a:t>
            </a:r>
            <a:r>
              <a:rPr lang="en-GB" sz="1800" b="1" dirty="0"/>
              <a:t>most valuable individual examples of innovations </a:t>
            </a:r>
            <a:r>
              <a:rPr lang="en-GB" sz="1800" dirty="0"/>
              <a:t>reported by firms </a:t>
            </a:r>
            <a:r>
              <a:rPr lang="en-GB" sz="1800" b="1" dirty="0"/>
              <a:t>can often be </a:t>
            </a:r>
            <a:r>
              <a:rPr lang="en-GB" sz="1800" b="1" dirty="0" smtClean="0"/>
              <a:t>non-R&amp;D</a:t>
            </a:r>
            <a:r>
              <a:rPr lang="en-GB" sz="1800" dirty="0"/>
              <a:t> </a:t>
            </a:r>
            <a:r>
              <a:rPr lang="en-GB" sz="1800" dirty="0" smtClean="0"/>
              <a:t>innovations (O'Brien, 2016; CIS analysis)</a:t>
            </a:r>
          </a:p>
          <a:p>
            <a:r>
              <a:rPr lang="en-GB" sz="1800" dirty="0" smtClean="0"/>
              <a:t>Design expenditures alone contribute to </a:t>
            </a:r>
            <a:r>
              <a:rPr lang="en-GB" sz="1800" b="1" dirty="0" smtClean="0"/>
              <a:t>new-to-the-firm/-market innovation </a:t>
            </a:r>
            <a:r>
              <a:rPr lang="en-GB" sz="1800" dirty="0" smtClean="0"/>
              <a:t>by </a:t>
            </a:r>
            <a:r>
              <a:rPr lang="en-GB" sz="1800" b="1" dirty="0" smtClean="0"/>
              <a:t>as much 30</a:t>
            </a:r>
            <a:r>
              <a:rPr lang="en-GB" sz="1800" b="1" dirty="0"/>
              <a:t>% </a:t>
            </a:r>
            <a:r>
              <a:rPr lang="en-GB" sz="1800" b="1" dirty="0" smtClean="0"/>
              <a:t>as R&amp;D </a:t>
            </a:r>
            <a:r>
              <a:rPr lang="en-GB" sz="1800" dirty="0"/>
              <a:t>(</a:t>
            </a:r>
            <a:r>
              <a:rPr lang="en-GB" sz="1800" dirty="0" err="1"/>
              <a:t>Ciriaci</a:t>
            </a:r>
            <a:r>
              <a:rPr lang="en-GB" sz="1800" dirty="0"/>
              <a:t>, </a:t>
            </a:r>
            <a:r>
              <a:rPr lang="en-GB" sz="1800" dirty="0" smtClean="0"/>
              <a:t>2011; CIS analysis; elasticities).</a:t>
            </a:r>
          </a:p>
          <a:p>
            <a:r>
              <a:rPr lang="en-GB" sz="1800" dirty="0" smtClean="0"/>
              <a:t>Elasticity </a:t>
            </a:r>
            <a:r>
              <a:rPr lang="en-GB" sz="1800" dirty="0"/>
              <a:t>of </a:t>
            </a:r>
            <a:r>
              <a:rPr lang="en-GB" sz="1800" b="1" dirty="0"/>
              <a:t>sales of new products </a:t>
            </a:r>
            <a:r>
              <a:rPr lang="en-GB" sz="1800" dirty="0"/>
              <a:t>with respect to </a:t>
            </a:r>
            <a:r>
              <a:rPr lang="en-GB" sz="1800" b="1" dirty="0"/>
              <a:t>marketing innovation </a:t>
            </a:r>
            <a:r>
              <a:rPr lang="en-GB" sz="1800" dirty="0"/>
              <a:t>expenditure </a:t>
            </a:r>
            <a:r>
              <a:rPr lang="en-GB" sz="1800" dirty="0" smtClean="0"/>
              <a:t>about </a:t>
            </a:r>
            <a:r>
              <a:rPr lang="en-GB" sz="1800" b="1" dirty="0"/>
              <a:t>twice as strong as that of R&amp;D </a:t>
            </a:r>
            <a:r>
              <a:rPr lang="en-GB" sz="1800" dirty="0"/>
              <a:t>(Garcia, </a:t>
            </a:r>
            <a:r>
              <a:rPr lang="en-GB" sz="1800" dirty="0" smtClean="0"/>
              <a:t>2011; CIS analysis).</a:t>
            </a:r>
            <a:endParaRPr lang="en-GB" sz="1800" dirty="0"/>
          </a:p>
          <a:p>
            <a:endParaRPr lang="en-GB" sz="2000" dirty="0" smtClean="0"/>
          </a:p>
        </p:txBody>
      </p:sp>
      <p:sp>
        <p:nvSpPr>
          <p:cNvPr id="5" name="TextBox 4"/>
          <p:cNvSpPr txBox="1"/>
          <p:nvPr/>
        </p:nvSpPr>
        <p:spPr>
          <a:xfrm>
            <a:off x="477079" y="5191194"/>
            <a:ext cx="9531626" cy="1600438"/>
          </a:xfrm>
          <a:prstGeom prst="rect">
            <a:avLst/>
          </a:prstGeom>
          <a:noFill/>
        </p:spPr>
        <p:txBody>
          <a:bodyPr wrap="square" rtlCol="0">
            <a:spAutoFit/>
          </a:bodyPr>
          <a:lstStyle/>
          <a:p>
            <a:r>
              <a:rPr lang="en-GB" sz="1000" u="sng" dirty="0" smtClean="0"/>
              <a:t>References</a:t>
            </a:r>
          </a:p>
          <a:p>
            <a:r>
              <a:rPr lang="en-GB" sz="1000" dirty="0" smtClean="0"/>
              <a:t>Arundel</a:t>
            </a:r>
            <a:r>
              <a:rPr lang="en-GB" sz="1000" dirty="0"/>
              <a:t>, A., </a:t>
            </a:r>
            <a:r>
              <a:rPr lang="en-GB" sz="1000" dirty="0" err="1"/>
              <a:t>Bordoy</a:t>
            </a:r>
            <a:r>
              <a:rPr lang="en-GB" sz="1000" dirty="0"/>
              <a:t>, C., </a:t>
            </a:r>
            <a:r>
              <a:rPr lang="en-GB" sz="1000" dirty="0" err="1"/>
              <a:t>Kanerva</a:t>
            </a:r>
            <a:r>
              <a:rPr lang="en-GB" sz="1000" dirty="0"/>
              <a:t>, M. (2008), “Neglected innovators: How do innovative firms that do not perform R&amp;D innovate?”, INNO-Metrics Thematic Paper, MERIT, March 31 </a:t>
            </a:r>
            <a:endParaRPr lang="en-GB" sz="1000" dirty="0" smtClean="0"/>
          </a:p>
          <a:p>
            <a:r>
              <a:rPr lang="en-GB" sz="1000" dirty="0"/>
              <a:t>O'Brien, K. (2016) “Is newest always best? Firm-level evidence to challenge a focus on high-capability technological (product or process) innovation”, Economics of Innovation and New Technology, 25:8, pp. 747-768</a:t>
            </a:r>
            <a:endParaRPr lang="en-GB" sz="1000" dirty="0" smtClean="0"/>
          </a:p>
          <a:p>
            <a:r>
              <a:rPr lang="en-GB" sz="1000" dirty="0"/>
              <a:t>Garcia, A. (2011), “The relevance of marketing in the success of innovations”, IPTS Working Paper on Corporate R&amp;D and Innovation, No. 09/2011, </a:t>
            </a:r>
            <a:r>
              <a:rPr lang="en-GB" sz="1000" dirty="0" err="1"/>
              <a:t>doi</a:t>
            </a:r>
            <a:r>
              <a:rPr lang="en-GB" sz="1000" dirty="0"/>
              <a:t>: </a:t>
            </a:r>
            <a:r>
              <a:rPr lang="en-GB" sz="1000" dirty="0" smtClean="0"/>
              <a:t>10.2791/75736</a:t>
            </a:r>
          </a:p>
          <a:p>
            <a:r>
              <a:rPr lang="en-GB" sz="1000" dirty="0" err="1"/>
              <a:t>Ciriaci</a:t>
            </a:r>
            <a:r>
              <a:rPr lang="en-GB" sz="1000" dirty="0"/>
              <a:t>, D. (2011), “Design and European firms’ innovative performance: A less costly innovation activity for European SMEs?”, IPTS Working Paper on Corporate R&amp;D and Innovation, No. 08/2011, doi:10.2791/72880</a:t>
            </a:r>
          </a:p>
          <a:p>
            <a:endParaRPr lang="en-GB" dirty="0"/>
          </a:p>
        </p:txBody>
      </p:sp>
    </p:spTree>
    <p:extLst>
      <p:ext uri="{BB962C8B-B14F-4D97-AF65-F5344CB8AC3E}">
        <p14:creationId xmlns:p14="http://schemas.microsoft.com/office/powerpoint/2010/main" val="391233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329632"/>
            <a:ext cx="10896600" cy="993310"/>
          </a:xfrm>
        </p:spPr>
        <p:txBody>
          <a:bodyPr/>
          <a:lstStyle/>
          <a:p>
            <a:r>
              <a:rPr lang="en-GB" sz="3200" dirty="0"/>
              <a:t>Non-R&amp;D innovation </a:t>
            </a:r>
            <a:r>
              <a:rPr lang="en-GB" sz="3200" dirty="0" smtClean="0"/>
              <a:t>can be measured (and influenced)</a:t>
            </a:r>
            <a:endParaRPr lang="en-GB" sz="3200" dirty="0"/>
          </a:p>
        </p:txBody>
      </p:sp>
      <p:sp>
        <p:nvSpPr>
          <p:cNvPr id="3" name="Text Placeholder 2"/>
          <p:cNvSpPr>
            <a:spLocks noGrp="1"/>
          </p:cNvSpPr>
          <p:nvPr>
            <p:ph type="body" sz="quarter" idx="12"/>
          </p:nvPr>
        </p:nvSpPr>
        <p:spPr>
          <a:xfrm>
            <a:off x="2655404" y="6038229"/>
            <a:ext cx="7214153" cy="521597"/>
          </a:xfrm>
        </p:spPr>
        <p:txBody>
          <a:bodyPr/>
          <a:lstStyle/>
          <a:p>
            <a:pPr marL="0" indent="0">
              <a:buNone/>
            </a:pPr>
            <a:r>
              <a:rPr lang="en-GB" sz="1400" i="1" dirty="0" smtClean="0"/>
              <a:t>Source</a:t>
            </a:r>
            <a:r>
              <a:rPr lang="en-GB" sz="1400" dirty="0" smtClean="0"/>
              <a:t>: </a:t>
            </a:r>
            <a:r>
              <a:rPr lang="en-GB" sz="1400" dirty="0"/>
              <a:t>Own elaboration </a:t>
            </a:r>
            <a:r>
              <a:rPr lang="en-GB" sz="1400" dirty="0" smtClean="0"/>
              <a:t>of Eurostat CIS, R&amp;D </a:t>
            </a:r>
            <a:r>
              <a:rPr lang="en-GB" sz="1400" dirty="0"/>
              <a:t>and National Accounts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050" y="1548200"/>
            <a:ext cx="6325507" cy="439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758643"/>
            <a:ext cx="2570922" cy="3416320"/>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EU total expenditures on business R&amp;D, non-R&amp;D innovation (acquisition of machinery and other external knowledge only) and remaining Gross Fixed Capital Formation (millions of current EUR</a:t>
            </a:r>
            <a:r>
              <a:rPr lang="en-GB" dirty="0"/>
              <a:t>)</a:t>
            </a:r>
          </a:p>
        </p:txBody>
      </p:sp>
    </p:spTree>
    <p:extLst>
      <p:ext uri="{BB962C8B-B14F-4D97-AF65-F5344CB8AC3E}">
        <p14:creationId xmlns:p14="http://schemas.microsoft.com/office/powerpoint/2010/main" val="1623441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6128</TotalTime>
  <Words>3623</Words>
  <Application>Microsoft Office PowerPoint</Application>
  <PresentationFormat>Custom</PresentationFormat>
  <Paragraphs>259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JRC-presentation_new-style_template</vt:lpstr>
      <vt:lpstr> Against the motion:  "It is best for the development of S3 to focus mainly on stakeholders directly engaged in R&amp;D"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PONTIKAKIS Dimitrios (JRC-SEVILLA)</cp:lastModifiedBy>
  <cp:revision>467</cp:revision>
  <cp:lastPrinted>2019-02-19T12:34:43Z</cp:lastPrinted>
  <dcterms:created xsi:type="dcterms:W3CDTF">2017-04-24T08:06:23Z</dcterms:created>
  <dcterms:modified xsi:type="dcterms:W3CDTF">2019-03-14T12:58:13Z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2</vt:lpwstr>
  </property>
  <property fmtid="{D5CDD505-2E9C-101B-9397-08002B2CF9AE}" pid="3" name="Offisync_UniqueId">
    <vt:lpwstr>127154</vt:lpwstr>
  </property>
  <property fmtid="{D5CDD505-2E9C-101B-9397-08002B2CF9AE}" pid="4" name="Offisync_ServerID">
    <vt:lpwstr>0d3b22a6-6203-4efc-8e8e-b5279256493b</vt:lpwstr>
  </property>
  <property fmtid="{D5CDD505-2E9C-101B-9397-08002B2CF9AE}" pid="5" name="Jive_VersionGuid">
    <vt:lpwstr>36265980-45bd-40e5-8730-d7221ba88297</vt:lpwstr>
  </property>
  <property fmtid="{D5CDD505-2E9C-101B-9397-08002B2CF9AE}" pid="6" name="Offisync_ProviderInitializationData">
    <vt:lpwstr>https://connected.cnect.cec.eu.int</vt:lpwstr>
  </property>
  <property fmtid="{D5CDD505-2E9C-101B-9397-08002B2CF9AE}" pid="7" name="Jive_LatestUserAccountName">
    <vt:lpwstr>bodenjk</vt:lpwstr>
  </property>
</Properties>
</file>