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5" r:id="rId2"/>
    <p:sldId id="281" r:id="rId3"/>
    <p:sldId id="362" r:id="rId4"/>
    <p:sldId id="299" r:id="rId5"/>
    <p:sldId id="354" r:id="rId6"/>
    <p:sldId id="355" r:id="rId7"/>
    <p:sldId id="335" r:id="rId8"/>
    <p:sldId id="364" r:id="rId9"/>
    <p:sldId id="366" r:id="rId10"/>
    <p:sldId id="368" r:id="rId11"/>
    <p:sldId id="367" r:id="rId12"/>
    <p:sldId id="327" r:id="rId13"/>
    <p:sldId id="370" r:id="rId14"/>
    <p:sldId id="365" r:id="rId15"/>
    <p:sldId id="369" r:id="rId16"/>
    <p:sldId id="374" r:id="rId17"/>
    <p:sldId id="371" r:id="rId18"/>
    <p:sldId id="375" r:id="rId19"/>
    <p:sldId id="376" r:id="rId20"/>
    <p:sldId id="315" r:id="rId21"/>
  </p:sldIdLst>
  <p:sldSz cx="12192000" cy="6858000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86424"/>
  </p:normalViewPr>
  <p:slideViewPr>
    <p:cSldViewPr snapToGrid="0" snapToObjects="1">
      <p:cViewPr varScale="1">
        <p:scale>
          <a:sx n="101" d="100"/>
          <a:sy n="101" d="100"/>
        </p:scale>
        <p:origin x="-696" y="-8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6BEBB-9B20-4148-A897-C6CE32E3C7D3}" type="doc">
      <dgm:prSet loTypeId="urn:microsoft.com/office/officeart/2005/8/layout/arrow2" loCatId="process" qsTypeId="urn:microsoft.com/office/officeart/2005/8/quickstyle/simple1" qsCatId="simple" csTypeId="urn:microsoft.com/office/officeart/2005/8/colors/accent5_5" csCatId="accent5" phldr="1"/>
      <dgm:spPr/>
    </dgm:pt>
    <dgm:pt modelId="{CE9FD489-8992-406D-A611-DBF85CBF3B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Stage 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(Oct 2016 – June 2018)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Focus on NE and NW regions</a:t>
          </a:r>
        </a:p>
      </dgm:t>
    </dgm:pt>
    <dgm:pt modelId="{A5ED69C8-475A-404C-802F-2C4CC932F293}" type="parTrans" cxnId="{2A8AEE54-3BFB-4C88-AB08-20E16648F0EC}">
      <dgm:prSet/>
      <dgm:spPr/>
      <dgm:t>
        <a:bodyPr/>
        <a:lstStyle/>
        <a:p>
          <a:endParaRPr lang="en-GB"/>
        </a:p>
      </dgm:t>
    </dgm:pt>
    <dgm:pt modelId="{AEF1764B-C116-4B20-AB19-8B3807764616}" type="sibTrans" cxnId="{2A8AEE54-3BFB-4C88-AB08-20E16648F0EC}">
      <dgm:prSet/>
      <dgm:spPr/>
      <dgm:t>
        <a:bodyPr/>
        <a:lstStyle/>
        <a:p>
          <a:endParaRPr lang="en-GB"/>
        </a:p>
      </dgm:t>
    </dgm:pt>
    <dgm:pt modelId="{3DB29F8F-7524-4DB4-AA92-5D7BEA13082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Stage 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(July 2018 – June 2019)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Rollout </a:t>
          </a:r>
          <a:r>
            <a:rPr lang="en-GB" sz="2000" b="1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to all 8 </a:t>
          </a:r>
          <a:r>
            <a:rPr lang="en-GB" sz="2000" b="1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regions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- "Advanced": NE, NW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- "Intermediate": SE, SW, S, </a:t>
          </a:r>
          <a:r>
            <a:rPr lang="en-GB" sz="1600" b="1" dirty="0" err="1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Centru</a:t>
          </a:r>
          <a:r>
            <a:rPr lang="en-GB" sz="1600" b="1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, W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b="1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- "Beginner": Bucharest-</a:t>
          </a:r>
          <a:r>
            <a:rPr lang="en-GB" sz="1600" b="1" dirty="0" err="1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Ilfov</a:t>
          </a:r>
          <a:endParaRPr lang="en-GB" sz="1600" b="1" dirty="0">
            <a:solidFill>
              <a:srgbClr val="C00000"/>
            </a:solidFill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CC95F97-5C9D-4F51-8222-29781C5B3EFC}" type="parTrans" cxnId="{6B0445AE-2B1C-4897-A58F-69CB57E8A146}">
      <dgm:prSet/>
      <dgm:spPr/>
      <dgm:t>
        <a:bodyPr/>
        <a:lstStyle/>
        <a:p>
          <a:endParaRPr lang="en-GB"/>
        </a:p>
      </dgm:t>
    </dgm:pt>
    <dgm:pt modelId="{A230A3B2-4A39-4814-9268-5CB3527F1E34}" type="sibTrans" cxnId="{6B0445AE-2B1C-4897-A58F-69CB57E8A146}">
      <dgm:prSet/>
      <dgm:spPr/>
      <dgm:t>
        <a:bodyPr/>
        <a:lstStyle/>
        <a:p>
          <a:endParaRPr lang="en-GB"/>
        </a:p>
      </dgm:t>
    </dgm:pt>
    <dgm:pt modelId="{1D6871DD-B63B-4FA2-BE13-4667F34D43C8}" type="pres">
      <dgm:prSet presAssocID="{2186BEBB-9B20-4148-A897-C6CE32E3C7D3}" presName="arrowDiagram" presStyleCnt="0">
        <dgm:presLayoutVars>
          <dgm:chMax val="5"/>
          <dgm:dir/>
          <dgm:resizeHandles val="exact"/>
        </dgm:presLayoutVars>
      </dgm:prSet>
      <dgm:spPr/>
    </dgm:pt>
    <dgm:pt modelId="{83C190F6-4759-44CB-963C-B93904DF0602}" type="pres">
      <dgm:prSet presAssocID="{2186BEBB-9B20-4148-A897-C6CE32E3C7D3}" presName="arrow" presStyleLbl="bgShp" presStyleIdx="0" presStyleCnt="1" custScaleX="131502" custLinFactNeighborX="8709" custLinFactNeighborY="-5998"/>
      <dgm:spPr>
        <a:solidFill>
          <a:srgbClr val="C00000"/>
        </a:solidFill>
      </dgm:spPr>
    </dgm:pt>
    <dgm:pt modelId="{77E5C06C-DFD7-479A-8C89-7965141138FF}" type="pres">
      <dgm:prSet presAssocID="{2186BEBB-9B20-4148-A897-C6CE32E3C7D3}" presName="arrowDiagram2" presStyleCnt="0"/>
      <dgm:spPr/>
    </dgm:pt>
    <dgm:pt modelId="{A37E102F-4EE5-4742-9A50-D1076377EAC9}" type="pres">
      <dgm:prSet presAssocID="{CE9FD489-8992-406D-A611-DBF85CBF3BF6}" presName="bullet2a" presStyleLbl="node1" presStyleIdx="0" presStyleCnt="2" custScaleX="146923" custScaleY="134066" custLinFactNeighborX="-53323" custLinFactNeighborY="9493"/>
      <dgm:spPr>
        <a:solidFill>
          <a:srgbClr val="002060">
            <a:alpha val="90000"/>
          </a:srgbClr>
        </a:solidFill>
      </dgm:spPr>
    </dgm:pt>
    <dgm:pt modelId="{E2A0163D-7A85-4553-978B-2FEB29B788F1}" type="pres">
      <dgm:prSet presAssocID="{CE9FD489-8992-406D-A611-DBF85CBF3BF6}" presName="textBox2a" presStyleLbl="revTx" presStyleIdx="0" presStyleCnt="2" custScaleX="243122" custScaleY="65814" custLinFactNeighborX="54128" custLinFactNeighborY="58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58272-2C56-4508-835B-1377B4335B35}" type="pres">
      <dgm:prSet presAssocID="{3DB29F8F-7524-4DB4-AA92-5D7BEA130829}" presName="bullet2b" presStyleLbl="node1" presStyleIdx="1" presStyleCnt="2" custLinFactX="100000" custLinFactNeighborX="100146" custLinFactNeighborY="17340"/>
      <dgm:spPr>
        <a:solidFill>
          <a:srgbClr val="002060">
            <a:alpha val="50000"/>
          </a:srgbClr>
        </a:solidFill>
      </dgm:spPr>
    </dgm:pt>
    <dgm:pt modelId="{7105651D-1025-42E1-9FB8-B10FD7D2EBBC}" type="pres">
      <dgm:prSet presAssocID="{3DB29F8F-7524-4DB4-AA92-5D7BEA130829}" presName="textBox2b" presStyleLbl="revTx" presStyleIdx="1" presStyleCnt="2" custScaleX="176161" custScaleY="33100" custLinFactNeighborX="59391" custLinFactNeighborY="-187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8AEE54-3BFB-4C88-AB08-20E16648F0EC}" srcId="{2186BEBB-9B20-4148-A897-C6CE32E3C7D3}" destId="{CE9FD489-8992-406D-A611-DBF85CBF3BF6}" srcOrd="0" destOrd="0" parTransId="{A5ED69C8-475A-404C-802F-2C4CC932F293}" sibTransId="{AEF1764B-C116-4B20-AB19-8B3807764616}"/>
    <dgm:cxn modelId="{6B0445AE-2B1C-4897-A58F-69CB57E8A146}" srcId="{2186BEBB-9B20-4148-A897-C6CE32E3C7D3}" destId="{3DB29F8F-7524-4DB4-AA92-5D7BEA130829}" srcOrd="1" destOrd="0" parTransId="{9CC95F97-5C9D-4F51-8222-29781C5B3EFC}" sibTransId="{A230A3B2-4A39-4814-9268-5CB3527F1E34}"/>
    <dgm:cxn modelId="{A28F9FC3-CC2B-4492-B455-172C1A6EE03C}" type="presOf" srcId="{2186BEBB-9B20-4148-A897-C6CE32E3C7D3}" destId="{1D6871DD-B63B-4FA2-BE13-4667F34D43C8}" srcOrd="0" destOrd="0" presId="urn:microsoft.com/office/officeart/2005/8/layout/arrow2"/>
    <dgm:cxn modelId="{4E8E1FCD-CE78-4E85-B9BD-AF1AB3F91DE4}" type="presOf" srcId="{3DB29F8F-7524-4DB4-AA92-5D7BEA130829}" destId="{7105651D-1025-42E1-9FB8-B10FD7D2EBBC}" srcOrd="0" destOrd="0" presId="urn:microsoft.com/office/officeart/2005/8/layout/arrow2"/>
    <dgm:cxn modelId="{7CA51D26-CC4C-4F41-9A8E-8B5A03FED258}" type="presOf" srcId="{CE9FD489-8992-406D-A611-DBF85CBF3BF6}" destId="{E2A0163D-7A85-4553-978B-2FEB29B788F1}" srcOrd="0" destOrd="0" presId="urn:microsoft.com/office/officeart/2005/8/layout/arrow2"/>
    <dgm:cxn modelId="{772B9B83-AF36-4084-807F-72BC89CD8D6D}" type="presParOf" srcId="{1D6871DD-B63B-4FA2-BE13-4667F34D43C8}" destId="{83C190F6-4759-44CB-963C-B93904DF0602}" srcOrd="0" destOrd="0" presId="urn:microsoft.com/office/officeart/2005/8/layout/arrow2"/>
    <dgm:cxn modelId="{337CF208-1B1B-46B9-BD32-862B4918BE90}" type="presParOf" srcId="{1D6871DD-B63B-4FA2-BE13-4667F34D43C8}" destId="{77E5C06C-DFD7-479A-8C89-7965141138FF}" srcOrd="1" destOrd="0" presId="urn:microsoft.com/office/officeart/2005/8/layout/arrow2"/>
    <dgm:cxn modelId="{E11AD1D8-A454-4E5C-81D3-DC5BA851D52E}" type="presParOf" srcId="{77E5C06C-DFD7-479A-8C89-7965141138FF}" destId="{A37E102F-4EE5-4742-9A50-D1076377EAC9}" srcOrd="0" destOrd="0" presId="urn:microsoft.com/office/officeart/2005/8/layout/arrow2"/>
    <dgm:cxn modelId="{AFD1463A-5063-42A1-9AE2-17DD4E95FF14}" type="presParOf" srcId="{77E5C06C-DFD7-479A-8C89-7965141138FF}" destId="{E2A0163D-7A85-4553-978B-2FEB29B788F1}" srcOrd="1" destOrd="0" presId="urn:microsoft.com/office/officeart/2005/8/layout/arrow2"/>
    <dgm:cxn modelId="{ED15E9DF-27F6-4259-84A6-412E400A32DD}" type="presParOf" srcId="{77E5C06C-DFD7-479A-8C89-7965141138FF}" destId="{49458272-2C56-4508-835B-1377B4335B35}" srcOrd="2" destOrd="0" presId="urn:microsoft.com/office/officeart/2005/8/layout/arrow2"/>
    <dgm:cxn modelId="{3C80026A-C88F-4D5F-928A-6B39F1DC3FFB}" type="presParOf" srcId="{77E5C06C-DFD7-479A-8C89-7965141138FF}" destId="{7105651D-1025-42E1-9FB8-B10FD7D2EBB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A959A-A3BC-47E0-954A-88DC8F84F2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64CC44-5184-412B-BEE6-FC506DBCB7D3}">
      <dgm:prSet phldrT="[Text]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+mj-lt"/>
            </a:rPr>
            <a:t>1. Territorially embedded RIS</a:t>
          </a:r>
          <a:endParaRPr lang="en-GB" dirty="0" smtClean="0">
            <a:latin typeface="+mj-lt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>
            <a:latin typeface="+mj-lt"/>
          </a:endParaRPr>
        </a:p>
      </dgm:t>
    </dgm:pt>
    <dgm:pt modelId="{06D10580-1273-4D67-8D8F-851452447F4E}" type="parTrans" cxnId="{71407170-5EEE-4670-9C3C-BC7BF276020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85C786E-DA8D-487C-A9C3-B95C0D4B1C35}" type="sibTrans" cxnId="{71407170-5EEE-4670-9C3C-BC7BF276020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E9640E4-5A52-405A-AC08-BDFFF5AE8EE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latin typeface="+mj-lt"/>
            </a:rPr>
            <a:t> Innovation based on </a:t>
          </a:r>
          <a:r>
            <a:rPr lang="en-US" sz="1300" b="1" dirty="0" smtClean="0">
              <a:latin typeface="+mj-lt"/>
            </a:rPr>
            <a:t>synthetic knowledge</a:t>
          </a:r>
          <a:endParaRPr lang="en-GB" sz="1300" b="1" dirty="0">
            <a:latin typeface="+mj-lt"/>
          </a:endParaRPr>
        </a:p>
      </dgm:t>
    </dgm:pt>
    <dgm:pt modelId="{DDFDB826-F540-40DA-900C-E6CA711B56A4}" type="parTrans" cxnId="{2277A2B2-CE6C-4B09-BAE4-B08DD135317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E6E1964-F929-423F-942A-6ADC44F92B8B}" type="sibTrans" cxnId="{2277A2B2-CE6C-4B09-BAE4-B08DD135317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6A53CC1-1A3F-48C3-96AA-89F338C09A34}">
      <dgm:prSet phldrT="[Text]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+mj-lt"/>
            </a:rPr>
            <a:t>2. Regionally networked RIS</a:t>
          </a:r>
          <a:endParaRPr lang="en-GB" dirty="0" smtClean="0">
            <a:latin typeface="+mj-lt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>
            <a:latin typeface="+mj-lt"/>
          </a:endParaRPr>
        </a:p>
      </dgm:t>
    </dgm:pt>
    <dgm:pt modelId="{8E08FD9B-9E5E-4C66-98A4-22F908CD9DB9}" type="parTrans" cxnId="{0B918743-A67B-43CB-B690-DD4AB429FC3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11E8088-8A6F-4E8D-B355-575D580EC754}" type="sibTrans" cxnId="{0B918743-A67B-43CB-B690-DD4AB429FC3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D38C1A7-1098-4500-9A6D-9C9F7F215470}">
      <dgm:prSet phldrT="[Text]" custT="1"/>
      <dgm:spPr/>
      <dgm:t>
        <a:bodyPr/>
        <a:lstStyle/>
        <a:p>
          <a:r>
            <a:rPr lang="en-US" sz="1300" b="1" dirty="0" smtClean="0">
              <a:latin typeface="+mj-lt"/>
            </a:rPr>
            <a:t>Combined analytic, synthetic and symbolic knowledge </a:t>
          </a:r>
          <a:r>
            <a:rPr lang="en-US" sz="1300" dirty="0" smtClean="0">
              <a:latin typeface="+mj-lt"/>
            </a:rPr>
            <a:t>for more advanced technologies </a:t>
          </a:r>
          <a:endParaRPr lang="en-GB" sz="1300" dirty="0">
            <a:latin typeface="+mj-lt"/>
          </a:endParaRPr>
        </a:p>
      </dgm:t>
    </dgm:pt>
    <dgm:pt modelId="{547CCE2C-E7F4-447C-82F7-EEE24EE2FCC5}" type="parTrans" cxnId="{74581F06-2C98-45ED-BFD0-2BD3AC4750F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4E93344-61B1-4C2C-BAFC-467662BD662F}" type="sibTrans" cxnId="{74581F06-2C98-45ED-BFD0-2BD3AC4750F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5DF839B-53A7-4719-8A6F-91D5DB3D593C}">
      <dgm:prSet phldrT="[Text]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+mj-lt"/>
            </a:rPr>
            <a:t>3. </a:t>
          </a:r>
          <a:r>
            <a:rPr lang="en-US" b="1" dirty="0" err="1" smtClean="0">
              <a:latin typeface="+mj-lt"/>
            </a:rPr>
            <a:t>Regionalised</a:t>
          </a:r>
          <a:r>
            <a:rPr lang="en-US" b="1" dirty="0" smtClean="0">
              <a:latin typeface="+mj-lt"/>
            </a:rPr>
            <a:t> national innovation system</a:t>
          </a:r>
          <a:endParaRPr lang="en-GB" dirty="0" smtClean="0">
            <a:latin typeface="+mj-lt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>
            <a:latin typeface="+mj-lt"/>
          </a:endParaRPr>
        </a:p>
      </dgm:t>
    </dgm:pt>
    <dgm:pt modelId="{5B6B0AC1-244C-40E5-8825-EEFB84AFBA48}" type="parTrans" cxnId="{C8D6400D-709B-46B2-A60D-1CD84DDD4F7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6AE234A-5348-4007-ADD8-05188941C7A2}" type="sibTrans" cxnId="{C8D6400D-709B-46B2-A60D-1CD84DDD4F7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451F5F2-32AD-4FC5-B343-C414E880A97D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>
              <a:latin typeface="+mj-lt"/>
            </a:rPr>
            <a:t> Innovation based on </a:t>
          </a:r>
          <a:r>
            <a:rPr lang="en-US" sz="1300" b="1" dirty="0" smtClean="0">
              <a:latin typeface="+mj-lt"/>
            </a:rPr>
            <a:t>analytic knowledge</a:t>
          </a:r>
          <a:endParaRPr lang="en-GB" sz="1300" b="1" dirty="0">
            <a:latin typeface="+mj-lt"/>
          </a:endParaRPr>
        </a:p>
      </dgm:t>
    </dgm:pt>
    <dgm:pt modelId="{AAFFCA04-6813-4F36-8856-A66C611F072F}" type="parTrans" cxnId="{21BF7FA3-2F56-4BEE-8629-C3F88C0E5C3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FEE7410-DAD3-4DE3-9ACE-CBC8A7A2AC8A}" type="sibTrans" cxnId="{21BF7FA3-2F56-4BEE-8629-C3F88C0E5C3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A7968B0-FC02-4763-8B2E-60ACC3223B7A}">
      <dgm:prSet custT="1"/>
      <dgm:spPr/>
      <dgm:t>
        <a:bodyPr/>
        <a:lstStyle/>
        <a:p>
          <a:r>
            <a:rPr lang="en-US" sz="1300" dirty="0" smtClean="0">
              <a:latin typeface="+mj-lt"/>
            </a:rPr>
            <a:t>Typically found in the </a:t>
          </a:r>
          <a:r>
            <a:rPr lang="en-US" sz="1300" b="1" dirty="0" smtClean="0">
              <a:latin typeface="+mj-lt"/>
            </a:rPr>
            <a:t>growth phase of an industry</a:t>
          </a:r>
        </a:p>
      </dgm:t>
    </dgm:pt>
    <dgm:pt modelId="{FC3F26F0-FF5F-460B-BC87-0DE9B9543A36}" type="parTrans" cxnId="{B22A1D13-9881-4D72-9F04-34B06466530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A9FCB23-7079-4C3B-9D88-D5421DC14774}" type="sibTrans" cxnId="{B22A1D13-9881-4D72-9F04-34B06466530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10BD8EB-2E68-419C-BD57-CFD4B8E8D236}">
      <dgm:prSet custT="1"/>
      <dgm:spPr/>
      <dgm:t>
        <a:bodyPr/>
        <a:lstStyle/>
        <a:p>
          <a:r>
            <a:rPr lang="en-US" sz="1300" dirty="0" smtClean="0">
              <a:latin typeface="+mj-lt"/>
            </a:rPr>
            <a:t>Stronger regional knowledge infrastructure, developed R&amp;D institutions, public–private co-operation</a:t>
          </a:r>
        </a:p>
      </dgm:t>
    </dgm:pt>
    <dgm:pt modelId="{D16A7946-0C90-4147-B87A-4B92DF3B7C8E}" type="parTrans" cxnId="{27726AD4-6FAC-4CC0-B0BD-BF031F1390A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6FAB782-74CE-45C8-AFE0-910BAE86A6B6}" type="sibTrans" cxnId="{27726AD4-6FAC-4CC0-B0BD-BF031F1390A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AF75E2E-DB66-4336-B9CD-DC2007C2419C}">
      <dgm:prSet custT="1"/>
      <dgm:spPr/>
      <dgm:t>
        <a:bodyPr/>
        <a:lstStyle/>
        <a:p>
          <a:r>
            <a:rPr lang="en-US" sz="1300" dirty="0" err="1" smtClean="0">
              <a:latin typeface="+mj-lt"/>
            </a:rPr>
            <a:t>Localised</a:t>
          </a:r>
          <a:r>
            <a:rPr lang="en-US" sz="1300" dirty="0" smtClean="0">
              <a:latin typeface="+mj-lt"/>
            </a:rPr>
            <a:t>, interactive learning between firms and knowledge infrastructure, support for incremental problem-solving and support to counter technological and cognitive lock-ins</a:t>
          </a:r>
          <a:endParaRPr lang="en-US" sz="1300" dirty="0">
            <a:latin typeface="+mj-lt"/>
          </a:endParaRPr>
        </a:p>
      </dgm:t>
    </dgm:pt>
    <dgm:pt modelId="{28468BF3-8388-420D-B4C9-5D1F12D3ACB4}" type="parTrans" cxnId="{C5DCA5EA-CFAC-4227-8727-DF6D8FC6E7A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5414EBA-7580-4DB1-9EF3-5D3447009E0D}" type="sibTrans" cxnId="{C5DCA5EA-CFAC-4227-8727-DF6D8FC6E7A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CA360F7-1E48-4570-B9F6-A57EF784DF46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>
              <a:latin typeface="+mj-lt"/>
            </a:rPr>
            <a:t>Typically found in </a:t>
          </a:r>
          <a:r>
            <a:rPr lang="en-US" sz="1300" b="1" dirty="0" smtClean="0">
              <a:latin typeface="+mj-lt"/>
            </a:rPr>
            <a:t>emergent industries at the start of their technological life cycle</a:t>
          </a:r>
        </a:p>
      </dgm:t>
    </dgm:pt>
    <dgm:pt modelId="{EAB9AEA9-F08C-4EE3-B910-43DF13BCB5F0}" type="parTrans" cxnId="{0C477336-0F0D-4F0C-9227-79FA23122F6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7430C5D-850C-405E-B04B-6A8F58C05AF0}" type="sibTrans" cxnId="{0C477336-0F0D-4F0C-9227-79FA23122F6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CEBA3D4-F7FA-465C-B6F6-EB88E253E059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>
              <a:latin typeface="+mj-lt"/>
            </a:rPr>
            <a:t> Weak linkages between local industry and the knowledge infrastructure. Weak local and regional embeddedness, little capability to promote innovativeness and competitiveness within local industries </a:t>
          </a:r>
          <a:endParaRPr lang="en-US" sz="1300" dirty="0">
            <a:latin typeface="+mj-lt"/>
          </a:endParaRPr>
        </a:p>
      </dgm:t>
    </dgm:pt>
    <dgm:pt modelId="{619A9174-70FE-4681-B07A-464CAEE592C2}" type="parTrans" cxnId="{A661DCD1-DD1F-465B-9BCD-2C21850C008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F97706A-2269-49EA-A1CC-97FA7DE8007F}" type="sibTrans" cxnId="{A661DCD1-DD1F-465B-9BCD-2C21850C008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0F02627-C846-4A09-ADEE-7FDE8E40989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latin typeface="+mj-lt"/>
            </a:rPr>
            <a:t> Typically found in </a:t>
          </a:r>
          <a:r>
            <a:rPr lang="en-US" sz="1300" b="1" dirty="0" smtClean="0">
              <a:latin typeface="+mj-lt"/>
            </a:rPr>
            <a:t>mature industries</a:t>
          </a:r>
          <a:endParaRPr lang="en-GB" sz="1300" b="1" dirty="0">
            <a:latin typeface="+mj-lt"/>
          </a:endParaRPr>
        </a:p>
      </dgm:t>
    </dgm:pt>
    <dgm:pt modelId="{FCAF834E-CEBB-444D-A8A2-58A8EE02A2E1}" type="parTrans" cxnId="{9D7BBF7D-04EE-43F5-AEE4-EFE90FA38395}">
      <dgm:prSet/>
      <dgm:spPr/>
      <dgm:t>
        <a:bodyPr/>
        <a:lstStyle/>
        <a:p>
          <a:endParaRPr lang="en-GB"/>
        </a:p>
      </dgm:t>
    </dgm:pt>
    <dgm:pt modelId="{1693454C-7199-45F1-B19E-0B3C8D7CB5CF}" type="sibTrans" cxnId="{9D7BBF7D-04EE-43F5-AEE4-EFE90FA38395}">
      <dgm:prSet/>
      <dgm:spPr/>
      <dgm:t>
        <a:bodyPr/>
        <a:lstStyle/>
        <a:p>
          <a:endParaRPr lang="en-GB"/>
        </a:p>
      </dgm:t>
    </dgm:pt>
    <dgm:pt modelId="{9D7042BB-C18E-475B-A937-0806B534E32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latin typeface="+mj-lt"/>
            </a:rPr>
            <a:t> Regional knowledge infrastructure mainly directed to industry-specific, hands-on services and concrete, short-term problem solving, i.e. support to clusters</a:t>
          </a:r>
          <a:endParaRPr lang="en-GB" sz="1300" b="1" dirty="0">
            <a:latin typeface="+mj-lt"/>
          </a:endParaRPr>
        </a:p>
      </dgm:t>
    </dgm:pt>
    <dgm:pt modelId="{98DFF02C-1B6C-4796-8AD4-C7118976FB2B}" type="parTrans" cxnId="{A38E7EE9-EC32-41A9-BE99-2083842D701A}">
      <dgm:prSet/>
      <dgm:spPr/>
      <dgm:t>
        <a:bodyPr/>
        <a:lstStyle/>
        <a:p>
          <a:endParaRPr lang="en-GB"/>
        </a:p>
      </dgm:t>
    </dgm:pt>
    <dgm:pt modelId="{6694014A-E147-4754-8E60-692F80B548F9}" type="sibTrans" cxnId="{A38E7EE9-EC32-41A9-BE99-2083842D701A}">
      <dgm:prSet/>
      <dgm:spPr/>
      <dgm:t>
        <a:bodyPr/>
        <a:lstStyle/>
        <a:p>
          <a:endParaRPr lang="en-GB"/>
        </a:p>
      </dgm:t>
    </dgm:pt>
    <dgm:pt modelId="{638FF7DE-57F9-47D3-81C9-D9C945D6A51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latin typeface="+mj-lt"/>
            </a:rPr>
            <a:t> </a:t>
          </a:r>
          <a:r>
            <a:rPr lang="en-US" sz="1300" dirty="0" err="1" smtClean="0">
              <a:latin typeface="+mj-lt"/>
            </a:rPr>
            <a:t>Localised</a:t>
          </a:r>
          <a:r>
            <a:rPr lang="en-US" sz="1300" dirty="0" smtClean="0">
              <a:latin typeface="+mj-lt"/>
            </a:rPr>
            <a:t>, path-dependent inter-firm learning processes stimulated by geographic, relational proximity</a:t>
          </a:r>
          <a:endParaRPr lang="en-GB" sz="1300" b="1" dirty="0">
            <a:latin typeface="+mj-lt"/>
          </a:endParaRPr>
        </a:p>
      </dgm:t>
    </dgm:pt>
    <dgm:pt modelId="{7ABA99B1-89C3-4B4A-BA86-1989CE2F6514}" type="parTrans" cxnId="{AA64A6F9-D916-4064-9867-2976CA160F7C}">
      <dgm:prSet/>
      <dgm:spPr/>
      <dgm:t>
        <a:bodyPr/>
        <a:lstStyle/>
        <a:p>
          <a:endParaRPr lang="en-GB"/>
        </a:p>
      </dgm:t>
    </dgm:pt>
    <dgm:pt modelId="{C5E6EAA6-4918-4133-B36E-9455C70DF807}" type="sibTrans" cxnId="{AA64A6F9-D916-4064-9867-2976CA160F7C}">
      <dgm:prSet/>
      <dgm:spPr/>
      <dgm:t>
        <a:bodyPr/>
        <a:lstStyle/>
        <a:p>
          <a:endParaRPr lang="en-GB"/>
        </a:p>
      </dgm:t>
    </dgm:pt>
    <dgm:pt modelId="{985D3FB4-1831-4D31-AE76-ACF53F0CBCA6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>
              <a:latin typeface="+mj-lt"/>
            </a:rPr>
            <a:t> Regional knowledge infrastructure for cluster development through science </a:t>
          </a:r>
          <a:r>
            <a:rPr lang="en-US" sz="1300" dirty="0" err="1" smtClean="0">
              <a:latin typeface="+mj-lt"/>
            </a:rPr>
            <a:t>commercialisation</a:t>
          </a:r>
          <a:r>
            <a:rPr lang="en-US" sz="1300" dirty="0" smtClean="0">
              <a:latin typeface="+mj-lt"/>
            </a:rPr>
            <a:t>.</a:t>
          </a:r>
        </a:p>
      </dgm:t>
    </dgm:pt>
    <dgm:pt modelId="{510B149E-B742-4266-941B-A94E766D1332}" type="parTrans" cxnId="{30A23617-3BD2-4243-A228-A6D2EFB03139}">
      <dgm:prSet/>
      <dgm:spPr/>
      <dgm:t>
        <a:bodyPr/>
        <a:lstStyle/>
        <a:p>
          <a:endParaRPr lang="en-GB"/>
        </a:p>
      </dgm:t>
    </dgm:pt>
    <dgm:pt modelId="{77C152B5-8E1D-48CF-B8D7-D309101B0B7A}" type="sibTrans" cxnId="{30A23617-3BD2-4243-A228-A6D2EFB03139}">
      <dgm:prSet/>
      <dgm:spPr/>
      <dgm:t>
        <a:bodyPr/>
        <a:lstStyle/>
        <a:p>
          <a:endParaRPr lang="en-GB"/>
        </a:p>
      </dgm:t>
    </dgm:pt>
    <dgm:pt modelId="{87E8F012-F29A-4B73-9E11-224BB1EC4BE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latin typeface="+mj-lt"/>
            </a:rPr>
            <a:t> Not much direct interaction with R&amp;D institutes and universities</a:t>
          </a:r>
          <a:endParaRPr lang="en-GB" sz="1300" b="1" dirty="0">
            <a:latin typeface="+mj-lt"/>
          </a:endParaRPr>
        </a:p>
      </dgm:t>
    </dgm:pt>
    <dgm:pt modelId="{E2A9BD56-3DF7-4C6B-B7CF-6E90B8F98EFE}" type="parTrans" cxnId="{C9FE8D64-E0E5-461D-ADBC-5AEB456B892F}">
      <dgm:prSet/>
      <dgm:spPr/>
      <dgm:t>
        <a:bodyPr/>
        <a:lstStyle/>
        <a:p>
          <a:endParaRPr lang="en-GB"/>
        </a:p>
      </dgm:t>
    </dgm:pt>
    <dgm:pt modelId="{2B58E4F6-2B46-4241-ACFC-F95CF68DB78A}" type="sibTrans" cxnId="{C9FE8D64-E0E5-461D-ADBC-5AEB456B892F}">
      <dgm:prSet/>
      <dgm:spPr/>
      <dgm:t>
        <a:bodyPr/>
        <a:lstStyle/>
        <a:p>
          <a:endParaRPr lang="en-GB"/>
        </a:p>
      </dgm:t>
    </dgm:pt>
    <dgm:pt modelId="{5A58ACA1-E996-40D0-982C-171339D169E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latin typeface="+mj-lt"/>
            </a:rPr>
            <a:t> Examples: Italy (networks of SMEs in industrial districts, Emilia Romagna)</a:t>
          </a:r>
        </a:p>
      </dgm:t>
    </dgm:pt>
    <dgm:pt modelId="{7B91F59A-2700-43F1-9108-BF0837F5EDAF}" type="parTrans" cxnId="{D8854E7A-554E-41A5-8AB4-33A5DE29B05D}">
      <dgm:prSet/>
      <dgm:spPr/>
      <dgm:t>
        <a:bodyPr/>
        <a:lstStyle/>
        <a:p>
          <a:endParaRPr lang="en-GB"/>
        </a:p>
      </dgm:t>
    </dgm:pt>
    <dgm:pt modelId="{78EB172E-CF8F-4503-AB4C-20C791552060}" type="sibTrans" cxnId="{D8854E7A-554E-41A5-8AB4-33A5DE29B05D}">
      <dgm:prSet/>
      <dgm:spPr/>
      <dgm:t>
        <a:bodyPr/>
        <a:lstStyle/>
        <a:p>
          <a:endParaRPr lang="en-GB"/>
        </a:p>
      </dgm:t>
    </dgm:pt>
    <dgm:pt modelId="{C9838316-ED9E-4CC1-9FB1-D624B21E6EC2}">
      <dgm:prSet custT="1"/>
      <dgm:spPr/>
      <dgm:t>
        <a:bodyPr/>
        <a:lstStyle/>
        <a:p>
          <a:r>
            <a:rPr lang="en-US" sz="1300" dirty="0" smtClean="0">
              <a:latin typeface="+mj-lt"/>
            </a:rPr>
            <a:t>Examples: Germany, Austria, the Nordic countries</a:t>
          </a:r>
          <a:endParaRPr lang="en-US" sz="1300" dirty="0">
            <a:latin typeface="+mj-lt"/>
          </a:endParaRPr>
        </a:p>
      </dgm:t>
    </dgm:pt>
    <dgm:pt modelId="{F42DD36C-29E0-427F-AC7A-2601E5943E63}" type="parTrans" cxnId="{629123CB-130A-4C35-8635-6EE1FBED230A}">
      <dgm:prSet/>
      <dgm:spPr/>
      <dgm:t>
        <a:bodyPr/>
        <a:lstStyle/>
        <a:p>
          <a:endParaRPr lang="en-GB"/>
        </a:p>
      </dgm:t>
    </dgm:pt>
    <dgm:pt modelId="{0676AB80-B5FE-4D14-9EFC-930CFF1765CA}" type="sibTrans" cxnId="{629123CB-130A-4C35-8635-6EE1FBED230A}">
      <dgm:prSet/>
      <dgm:spPr/>
      <dgm:t>
        <a:bodyPr/>
        <a:lstStyle/>
        <a:p>
          <a:endParaRPr lang="en-GB"/>
        </a:p>
      </dgm:t>
    </dgm:pt>
    <dgm:pt modelId="{0781433D-1CAE-440C-96E6-AD2EBB1A7B94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>
              <a:latin typeface="+mj-lt"/>
            </a:rPr>
            <a:t> Examples: planned ‘science parks’ and </a:t>
          </a:r>
          <a:r>
            <a:rPr lang="en-US" sz="1300" dirty="0" err="1" smtClean="0">
              <a:latin typeface="+mj-lt"/>
            </a:rPr>
            <a:t>technopoles</a:t>
          </a:r>
          <a:r>
            <a:rPr lang="en-US" sz="1300" dirty="0" smtClean="0">
              <a:latin typeface="+mj-lt"/>
            </a:rPr>
            <a:t> (France, Japan and Taiwan) </a:t>
          </a:r>
          <a:endParaRPr lang="en-US" sz="1300" dirty="0">
            <a:latin typeface="+mj-lt"/>
          </a:endParaRPr>
        </a:p>
      </dgm:t>
    </dgm:pt>
    <dgm:pt modelId="{DC80D2BE-82D3-4FB2-9D3B-28C4D790E654}" type="parTrans" cxnId="{69ACD068-FC8F-43E3-AF4D-D6D2AF92B434}">
      <dgm:prSet/>
      <dgm:spPr/>
      <dgm:t>
        <a:bodyPr/>
        <a:lstStyle/>
        <a:p>
          <a:endParaRPr lang="en-GB"/>
        </a:p>
      </dgm:t>
    </dgm:pt>
    <dgm:pt modelId="{77E669B5-4B0B-498C-8B95-1FA6943EA079}" type="sibTrans" cxnId="{69ACD068-FC8F-43E3-AF4D-D6D2AF92B434}">
      <dgm:prSet/>
      <dgm:spPr/>
      <dgm:t>
        <a:bodyPr/>
        <a:lstStyle/>
        <a:p>
          <a:endParaRPr lang="en-GB"/>
        </a:p>
      </dgm:t>
    </dgm:pt>
    <dgm:pt modelId="{9DAC2032-8A24-42D8-9DA3-8ECB152669F3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>
              <a:latin typeface="+mj-lt"/>
            </a:rPr>
            <a:t> Strong role of the R&amp;D functions of universities, PROs and corporations, linear model of collaboration, projects for more radical science-based innovations </a:t>
          </a:r>
        </a:p>
      </dgm:t>
    </dgm:pt>
    <dgm:pt modelId="{BBCBD9E7-F5CF-409E-B6F4-AFB1E60017EE}" type="parTrans" cxnId="{444EE1C0-1BF4-4011-9EDB-CE0D7E672DD3}">
      <dgm:prSet/>
      <dgm:spPr/>
      <dgm:t>
        <a:bodyPr/>
        <a:lstStyle/>
        <a:p>
          <a:endParaRPr lang="en-GB"/>
        </a:p>
      </dgm:t>
    </dgm:pt>
    <dgm:pt modelId="{70DB42EA-AA9D-4964-BAB7-E0608D3D9A31}" type="sibTrans" cxnId="{444EE1C0-1BF4-4011-9EDB-CE0D7E672DD3}">
      <dgm:prSet/>
      <dgm:spPr/>
      <dgm:t>
        <a:bodyPr/>
        <a:lstStyle/>
        <a:p>
          <a:endParaRPr lang="en-GB"/>
        </a:p>
      </dgm:t>
    </dgm:pt>
    <dgm:pt modelId="{37E4716C-B51E-4418-9926-14DBDE012595}" type="pres">
      <dgm:prSet presAssocID="{428A959A-A3BC-47E0-954A-88DC8F84F2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C51DBA-139D-434F-9213-955FCF268E32}" type="pres">
      <dgm:prSet presAssocID="{2A64CC44-5184-412B-BEE6-FC506DBCB7D3}" presName="linNode" presStyleCnt="0"/>
      <dgm:spPr/>
    </dgm:pt>
    <dgm:pt modelId="{6373122A-EB2B-4F45-87D9-DA4B5DB92FA0}" type="pres">
      <dgm:prSet presAssocID="{2A64CC44-5184-412B-BEE6-FC506DBCB7D3}" presName="parentText" presStyleLbl="node1" presStyleIdx="0" presStyleCnt="3" custScaleX="75337" custScaleY="68134" custLinFactNeighborX="-628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D9824-BE22-4859-AF1B-62A745B3CEAC}" type="pres">
      <dgm:prSet presAssocID="{2A64CC44-5184-412B-BEE6-FC506DBCB7D3}" presName="descendantText" presStyleLbl="alignAccFollowNode1" presStyleIdx="0" presStyleCnt="3" custScaleX="107715" custScaleY="109912" custLinFactNeighborX="-7025" custLinFactNeighborY="-80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44203-8736-4226-987D-124D12FA2D0F}" type="pres">
      <dgm:prSet presAssocID="{585C786E-DA8D-487C-A9C3-B95C0D4B1C35}" presName="sp" presStyleCnt="0"/>
      <dgm:spPr/>
    </dgm:pt>
    <dgm:pt modelId="{9063929C-A9AD-41C9-8FD0-4D8C6296787B}" type="pres">
      <dgm:prSet presAssocID="{06A53CC1-1A3F-48C3-96AA-89F338C09A34}" presName="linNode" presStyleCnt="0"/>
      <dgm:spPr/>
    </dgm:pt>
    <dgm:pt modelId="{7CC28ADC-F286-44AA-9219-985C9C68D434}" type="pres">
      <dgm:prSet presAssocID="{06A53CC1-1A3F-48C3-96AA-89F338C09A34}" presName="parentText" presStyleLbl="node1" presStyleIdx="1" presStyleCnt="3" custScaleX="75620" custScaleY="57266" custLinFactNeighborX="-6283" custLinFactNeighborY="-20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1DE8-E056-4948-A4B0-960756BDC838}" type="pres">
      <dgm:prSet presAssocID="{06A53CC1-1A3F-48C3-96AA-89F338C09A34}" presName="descendantText" presStyleLbl="alignAccFollowNode1" presStyleIdx="1" presStyleCnt="3" custScaleX="108726" custScaleY="94343" custLinFactNeighborX="-6198" custLinFactNeighborY="-24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634DA-B91F-48E8-960E-C62E068B3A2B}" type="pres">
      <dgm:prSet presAssocID="{711E8088-8A6F-4E8D-B355-575D580EC754}" presName="sp" presStyleCnt="0"/>
      <dgm:spPr/>
    </dgm:pt>
    <dgm:pt modelId="{35280668-BEBD-4D26-ACB8-1C73DA354752}" type="pres">
      <dgm:prSet presAssocID="{D5DF839B-53A7-4719-8A6F-91D5DB3D593C}" presName="linNode" presStyleCnt="0"/>
      <dgm:spPr/>
    </dgm:pt>
    <dgm:pt modelId="{138AD8C1-864E-4980-A0B4-FF05916A82FE}" type="pres">
      <dgm:prSet presAssocID="{D5DF839B-53A7-4719-8A6F-91D5DB3D593C}" presName="parentText" presStyleLbl="node1" presStyleIdx="2" presStyleCnt="3" custScaleX="76498" custScaleY="69189" custLinFactNeighborX="-6283" custLinFactNeighborY="-541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D9E284-64DF-466F-B250-0CF7C1DE2C3B}" type="pres">
      <dgm:prSet presAssocID="{D5DF839B-53A7-4719-8A6F-91D5DB3D593C}" presName="descendantText" presStyleLbl="alignAccFollowNode1" presStyleIdx="2" presStyleCnt="3" custScaleX="109965" custScaleY="117372" custLinFactNeighborX="-8533" custLinFactNeighborY="12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2A1D13-9881-4D72-9F04-34B064665307}" srcId="{06A53CC1-1A3F-48C3-96AA-89F338C09A34}" destId="{8A7968B0-FC02-4763-8B2E-60ACC3223B7A}" srcOrd="1" destOrd="0" parTransId="{FC3F26F0-FF5F-460B-BC87-0DE9B9543A36}" sibTransId="{AA9FCB23-7079-4C3B-9D88-D5421DC14774}"/>
    <dgm:cxn modelId="{71407170-5EEE-4670-9C3C-BC7BF276020D}" srcId="{428A959A-A3BC-47E0-954A-88DC8F84F209}" destId="{2A64CC44-5184-412B-BEE6-FC506DBCB7D3}" srcOrd="0" destOrd="0" parTransId="{06D10580-1273-4D67-8D8F-851452447F4E}" sibTransId="{585C786E-DA8D-487C-A9C3-B95C0D4B1C35}"/>
    <dgm:cxn modelId="{D8854E7A-554E-41A5-8AB4-33A5DE29B05D}" srcId="{2A64CC44-5184-412B-BEE6-FC506DBCB7D3}" destId="{5A58ACA1-E996-40D0-982C-171339D169E8}" srcOrd="5" destOrd="0" parTransId="{7B91F59A-2700-43F1-9108-BF0837F5EDAF}" sibTransId="{78EB172E-CF8F-4503-AB4C-20C791552060}"/>
    <dgm:cxn modelId="{2FDC7142-AB9D-43CB-9698-0E0110A21411}" type="presOf" srcId="{2A64CC44-5184-412B-BEE6-FC506DBCB7D3}" destId="{6373122A-EB2B-4F45-87D9-DA4B5DB92FA0}" srcOrd="0" destOrd="0" presId="urn:microsoft.com/office/officeart/2005/8/layout/vList5"/>
    <dgm:cxn modelId="{30A23617-3BD2-4243-A228-A6D2EFB03139}" srcId="{D5DF839B-53A7-4719-8A6F-91D5DB3D593C}" destId="{985D3FB4-1831-4D31-AE76-ACF53F0CBCA6}" srcOrd="2" destOrd="0" parTransId="{510B149E-B742-4266-941B-A94E766D1332}" sibTransId="{77C152B5-8E1D-48CF-B8D7-D309101B0B7A}"/>
    <dgm:cxn modelId="{E5048F11-4528-4744-A425-2534ED1C6626}" type="presOf" srcId="{FD38C1A7-1098-4500-9A6D-9C9F7F215470}" destId="{302D1DE8-E056-4948-A4B0-960756BDC838}" srcOrd="0" destOrd="0" presId="urn:microsoft.com/office/officeart/2005/8/layout/vList5"/>
    <dgm:cxn modelId="{F458F532-D1A9-4834-9D2A-4EF736370A22}" type="presOf" srcId="{8A7968B0-FC02-4763-8B2E-60ACC3223B7A}" destId="{302D1DE8-E056-4948-A4B0-960756BDC838}" srcOrd="0" destOrd="1" presId="urn:microsoft.com/office/officeart/2005/8/layout/vList5"/>
    <dgm:cxn modelId="{39ED5A04-49F2-4D48-9F8F-E4591E13BDF7}" type="presOf" srcId="{638FF7DE-57F9-47D3-81C9-D9C945D6A516}" destId="{B1CD9824-BE22-4859-AF1B-62A745B3CEAC}" srcOrd="0" destOrd="3" presId="urn:microsoft.com/office/officeart/2005/8/layout/vList5"/>
    <dgm:cxn modelId="{AA64A6F9-D916-4064-9867-2976CA160F7C}" srcId="{2A64CC44-5184-412B-BEE6-FC506DBCB7D3}" destId="{638FF7DE-57F9-47D3-81C9-D9C945D6A516}" srcOrd="3" destOrd="0" parTransId="{7ABA99B1-89C3-4B4A-BA86-1989CE2F6514}" sibTransId="{C5E6EAA6-4918-4133-B36E-9455C70DF807}"/>
    <dgm:cxn modelId="{0C477336-0F0D-4F0C-9227-79FA23122F6F}" srcId="{D5DF839B-53A7-4719-8A6F-91D5DB3D593C}" destId="{4CA360F7-1E48-4570-B9F6-A57EF784DF46}" srcOrd="1" destOrd="0" parTransId="{EAB9AEA9-F08C-4EE3-B910-43DF13BCB5F0}" sibTransId="{27430C5D-850C-405E-B04B-6A8F58C05AF0}"/>
    <dgm:cxn modelId="{629123CB-130A-4C35-8635-6EE1FBED230A}" srcId="{06A53CC1-1A3F-48C3-96AA-89F338C09A34}" destId="{C9838316-ED9E-4CC1-9FB1-D624B21E6EC2}" srcOrd="4" destOrd="0" parTransId="{F42DD36C-29E0-427F-AC7A-2601E5943E63}" sibTransId="{0676AB80-B5FE-4D14-9EFC-930CFF1765CA}"/>
    <dgm:cxn modelId="{A728CEA8-8B19-435B-96A0-9A5752B4D864}" type="presOf" srcId="{985D3FB4-1831-4D31-AE76-ACF53F0CBCA6}" destId="{21D9E284-64DF-466F-B250-0CF7C1DE2C3B}" srcOrd="0" destOrd="2" presId="urn:microsoft.com/office/officeart/2005/8/layout/vList5"/>
    <dgm:cxn modelId="{21BF7FA3-2F56-4BEE-8629-C3F88C0E5C32}" srcId="{D5DF839B-53A7-4719-8A6F-91D5DB3D593C}" destId="{3451F5F2-32AD-4FC5-B343-C414E880A97D}" srcOrd="0" destOrd="0" parTransId="{AAFFCA04-6813-4F36-8856-A66C611F072F}" sibTransId="{3FEE7410-DAD3-4DE3-9ACE-CBC8A7A2AC8A}"/>
    <dgm:cxn modelId="{74581F06-2C98-45ED-BFD0-2BD3AC4750FC}" srcId="{06A53CC1-1A3F-48C3-96AA-89F338C09A34}" destId="{FD38C1A7-1098-4500-9A6D-9C9F7F215470}" srcOrd="0" destOrd="0" parTransId="{547CCE2C-E7F4-447C-82F7-EEE24EE2FCC5}" sibTransId="{94E93344-61B1-4C2C-BAFC-467662BD662F}"/>
    <dgm:cxn modelId="{C8D6400D-709B-46B2-A60D-1CD84DDD4F7A}" srcId="{428A959A-A3BC-47E0-954A-88DC8F84F209}" destId="{D5DF839B-53A7-4719-8A6F-91D5DB3D593C}" srcOrd="2" destOrd="0" parTransId="{5B6B0AC1-244C-40E5-8825-EEFB84AFBA48}" sibTransId="{A6AE234A-5348-4007-ADD8-05188941C7A2}"/>
    <dgm:cxn modelId="{E514C818-EB63-4492-B7DB-324C13D134B9}" type="presOf" srcId="{9D7042BB-C18E-475B-A937-0806B534E324}" destId="{B1CD9824-BE22-4859-AF1B-62A745B3CEAC}" srcOrd="0" destOrd="2" presId="urn:microsoft.com/office/officeart/2005/8/layout/vList5"/>
    <dgm:cxn modelId="{2277A2B2-CE6C-4B09-BAE4-B08DD1353176}" srcId="{2A64CC44-5184-412B-BEE6-FC506DBCB7D3}" destId="{6E9640E4-5A52-405A-AC08-BDFFF5AE8EEC}" srcOrd="0" destOrd="0" parTransId="{DDFDB826-F540-40DA-900C-E6CA711B56A4}" sibTransId="{3E6E1964-F929-423F-942A-6ADC44F92B8B}"/>
    <dgm:cxn modelId="{181494A7-8257-4F98-AF64-1111604AC497}" type="presOf" srcId="{4CA360F7-1E48-4570-B9F6-A57EF784DF46}" destId="{21D9E284-64DF-466F-B250-0CF7C1DE2C3B}" srcOrd="0" destOrd="1" presId="urn:microsoft.com/office/officeart/2005/8/layout/vList5"/>
    <dgm:cxn modelId="{C5DCA5EA-CFAC-4227-8727-DF6D8FC6E7AE}" srcId="{06A53CC1-1A3F-48C3-96AA-89F338C09A34}" destId="{2AF75E2E-DB66-4336-B9CD-DC2007C2419C}" srcOrd="3" destOrd="0" parTransId="{28468BF3-8388-420D-B4C9-5D1F12D3ACB4}" sibTransId="{35414EBA-7580-4DB1-9EF3-5D3447009E0D}"/>
    <dgm:cxn modelId="{69ACD068-FC8F-43E3-AF4D-D6D2AF92B434}" srcId="{D5DF839B-53A7-4719-8A6F-91D5DB3D593C}" destId="{0781433D-1CAE-440C-96E6-AD2EBB1A7B94}" srcOrd="5" destOrd="0" parTransId="{DC80D2BE-82D3-4FB2-9D3B-28C4D790E654}" sibTransId="{77E669B5-4B0B-498C-8B95-1FA6943EA079}"/>
    <dgm:cxn modelId="{1EF30F2D-B9A7-4051-9075-4BC36656FFE1}" type="presOf" srcId="{20F02627-C846-4A09-ADEE-7FDE8E409893}" destId="{B1CD9824-BE22-4859-AF1B-62A745B3CEAC}" srcOrd="0" destOrd="1" presId="urn:microsoft.com/office/officeart/2005/8/layout/vList5"/>
    <dgm:cxn modelId="{242B8917-1D34-4A07-8366-9D4E429017B5}" type="presOf" srcId="{9DAC2032-8A24-42D8-9DA3-8ECB152669F3}" destId="{21D9E284-64DF-466F-B250-0CF7C1DE2C3B}" srcOrd="0" destOrd="3" presId="urn:microsoft.com/office/officeart/2005/8/layout/vList5"/>
    <dgm:cxn modelId="{AE289C11-F4C8-48F5-997A-708B04C49CE9}" type="presOf" srcId="{2AF75E2E-DB66-4336-B9CD-DC2007C2419C}" destId="{302D1DE8-E056-4948-A4B0-960756BDC838}" srcOrd="0" destOrd="3" presId="urn:microsoft.com/office/officeart/2005/8/layout/vList5"/>
    <dgm:cxn modelId="{36C1BF2C-E59A-4757-A69A-D601070ABFAA}" type="presOf" srcId="{87E8F012-F29A-4B73-9E11-224BB1EC4BE5}" destId="{B1CD9824-BE22-4859-AF1B-62A745B3CEAC}" srcOrd="0" destOrd="4" presId="urn:microsoft.com/office/officeart/2005/8/layout/vList5"/>
    <dgm:cxn modelId="{2C460F2C-0552-4C20-ADC9-27CD8D5CC500}" type="presOf" srcId="{428A959A-A3BC-47E0-954A-88DC8F84F209}" destId="{37E4716C-B51E-4418-9926-14DBDE012595}" srcOrd="0" destOrd="0" presId="urn:microsoft.com/office/officeart/2005/8/layout/vList5"/>
    <dgm:cxn modelId="{A5CA9A07-0721-476D-B5ED-1C31B0D74C95}" type="presOf" srcId="{06A53CC1-1A3F-48C3-96AA-89F338C09A34}" destId="{7CC28ADC-F286-44AA-9219-985C9C68D434}" srcOrd="0" destOrd="0" presId="urn:microsoft.com/office/officeart/2005/8/layout/vList5"/>
    <dgm:cxn modelId="{20DD0010-F627-4EBE-8EFD-18BEE818B4C1}" type="presOf" srcId="{D5DF839B-53A7-4719-8A6F-91D5DB3D593C}" destId="{138AD8C1-864E-4980-A0B4-FF05916A82FE}" srcOrd="0" destOrd="0" presId="urn:microsoft.com/office/officeart/2005/8/layout/vList5"/>
    <dgm:cxn modelId="{C9FE8D64-E0E5-461D-ADBC-5AEB456B892F}" srcId="{2A64CC44-5184-412B-BEE6-FC506DBCB7D3}" destId="{87E8F012-F29A-4B73-9E11-224BB1EC4BE5}" srcOrd="4" destOrd="0" parTransId="{E2A9BD56-3DF7-4C6B-B7CF-6E90B8F98EFE}" sibTransId="{2B58E4F6-2B46-4241-ACFC-F95CF68DB78A}"/>
    <dgm:cxn modelId="{A38E7EE9-EC32-41A9-BE99-2083842D701A}" srcId="{2A64CC44-5184-412B-BEE6-FC506DBCB7D3}" destId="{9D7042BB-C18E-475B-A937-0806B534E324}" srcOrd="2" destOrd="0" parTransId="{98DFF02C-1B6C-4796-8AD4-C7118976FB2B}" sibTransId="{6694014A-E147-4754-8E60-692F80B548F9}"/>
    <dgm:cxn modelId="{A8586F2C-5F78-4C71-9C3C-A8E6361CA198}" type="presOf" srcId="{F10BD8EB-2E68-419C-BD57-CFD4B8E8D236}" destId="{302D1DE8-E056-4948-A4B0-960756BDC838}" srcOrd="0" destOrd="2" presId="urn:microsoft.com/office/officeart/2005/8/layout/vList5"/>
    <dgm:cxn modelId="{444EE1C0-1BF4-4011-9EDB-CE0D7E672DD3}" srcId="{D5DF839B-53A7-4719-8A6F-91D5DB3D593C}" destId="{9DAC2032-8A24-42D8-9DA3-8ECB152669F3}" srcOrd="3" destOrd="0" parTransId="{BBCBD9E7-F5CF-409E-B6F4-AFB1E60017EE}" sibTransId="{70DB42EA-AA9D-4964-BAB7-E0608D3D9A31}"/>
    <dgm:cxn modelId="{0B918743-A67B-43CB-B690-DD4AB429FC31}" srcId="{428A959A-A3BC-47E0-954A-88DC8F84F209}" destId="{06A53CC1-1A3F-48C3-96AA-89F338C09A34}" srcOrd="1" destOrd="0" parTransId="{8E08FD9B-9E5E-4C66-98A4-22F908CD9DB9}" sibTransId="{711E8088-8A6F-4E8D-B355-575D580EC754}"/>
    <dgm:cxn modelId="{A5E20684-63E6-4F61-BE7E-208BD52C09AF}" type="presOf" srcId="{3451F5F2-32AD-4FC5-B343-C414E880A97D}" destId="{21D9E284-64DF-466F-B250-0CF7C1DE2C3B}" srcOrd="0" destOrd="0" presId="urn:microsoft.com/office/officeart/2005/8/layout/vList5"/>
    <dgm:cxn modelId="{45ED7AB6-F152-40DA-9405-1AB2612003B6}" type="presOf" srcId="{0781433D-1CAE-440C-96E6-AD2EBB1A7B94}" destId="{21D9E284-64DF-466F-B250-0CF7C1DE2C3B}" srcOrd="0" destOrd="5" presId="urn:microsoft.com/office/officeart/2005/8/layout/vList5"/>
    <dgm:cxn modelId="{EF008123-BDFA-49FB-A37E-DBEE80661641}" type="presOf" srcId="{6E9640E4-5A52-405A-AC08-BDFFF5AE8EEC}" destId="{B1CD9824-BE22-4859-AF1B-62A745B3CEAC}" srcOrd="0" destOrd="0" presId="urn:microsoft.com/office/officeart/2005/8/layout/vList5"/>
    <dgm:cxn modelId="{27726AD4-6FAC-4CC0-B0BD-BF031F1390AC}" srcId="{06A53CC1-1A3F-48C3-96AA-89F338C09A34}" destId="{F10BD8EB-2E68-419C-BD57-CFD4B8E8D236}" srcOrd="2" destOrd="0" parTransId="{D16A7946-0C90-4147-B87A-4B92DF3B7C8E}" sibTransId="{86FAB782-74CE-45C8-AFE0-910BAE86A6B6}"/>
    <dgm:cxn modelId="{9D7BBF7D-04EE-43F5-AEE4-EFE90FA38395}" srcId="{2A64CC44-5184-412B-BEE6-FC506DBCB7D3}" destId="{20F02627-C846-4A09-ADEE-7FDE8E409893}" srcOrd="1" destOrd="0" parTransId="{FCAF834E-CEBB-444D-A8A2-58A8EE02A2E1}" sibTransId="{1693454C-7199-45F1-B19E-0B3C8D7CB5CF}"/>
    <dgm:cxn modelId="{A661DCD1-DD1F-465B-9BCD-2C21850C008C}" srcId="{D5DF839B-53A7-4719-8A6F-91D5DB3D593C}" destId="{ECEBA3D4-F7FA-465C-B6F6-EB88E253E059}" srcOrd="4" destOrd="0" parTransId="{619A9174-70FE-4681-B07A-464CAEE592C2}" sibTransId="{5F97706A-2269-49EA-A1CC-97FA7DE8007F}"/>
    <dgm:cxn modelId="{8C26CC1E-A788-4754-892C-A683158B6C9F}" type="presOf" srcId="{ECEBA3D4-F7FA-465C-B6F6-EB88E253E059}" destId="{21D9E284-64DF-466F-B250-0CF7C1DE2C3B}" srcOrd="0" destOrd="4" presId="urn:microsoft.com/office/officeart/2005/8/layout/vList5"/>
    <dgm:cxn modelId="{78E7F1E6-64F2-48C0-B65B-29AFCD5A49FA}" type="presOf" srcId="{5A58ACA1-E996-40D0-982C-171339D169E8}" destId="{B1CD9824-BE22-4859-AF1B-62A745B3CEAC}" srcOrd="0" destOrd="5" presId="urn:microsoft.com/office/officeart/2005/8/layout/vList5"/>
    <dgm:cxn modelId="{27222793-5C2C-4D1B-8CFA-BAB3E5367D31}" type="presOf" srcId="{C9838316-ED9E-4CC1-9FB1-D624B21E6EC2}" destId="{302D1DE8-E056-4948-A4B0-960756BDC838}" srcOrd="0" destOrd="4" presId="urn:microsoft.com/office/officeart/2005/8/layout/vList5"/>
    <dgm:cxn modelId="{19842D0E-EB8E-4F17-873B-D0833C6451ED}" type="presParOf" srcId="{37E4716C-B51E-4418-9926-14DBDE012595}" destId="{6DC51DBA-139D-434F-9213-955FCF268E32}" srcOrd="0" destOrd="0" presId="urn:microsoft.com/office/officeart/2005/8/layout/vList5"/>
    <dgm:cxn modelId="{95C676BE-6C40-4F1E-88D9-543F7E5EB18B}" type="presParOf" srcId="{6DC51DBA-139D-434F-9213-955FCF268E32}" destId="{6373122A-EB2B-4F45-87D9-DA4B5DB92FA0}" srcOrd="0" destOrd="0" presId="urn:microsoft.com/office/officeart/2005/8/layout/vList5"/>
    <dgm:cxn modelId="{8D50901F-1DAB-4C7D-A3F9-D63E708392C6}" type="presParOf" srcId="{6DC51DBA-139D-434F-9213-955FCF268E32}" destId="{B1CD9824-BE22-4859-AF1B-62A745B3CEAC}" srcOrd="1" destOrd="0" presId="urn:microsoft.com/office/officeart/2005/8/layout/vList5"/>
    <dgm:cxn modelId="{635019E2-D01B-4AE5-AC42-79EE2F8FF292}" type="presParOf" srcId="{37E4716C-B51E-4418-9926-14DBDE012595}" destId="{55044203-8736-4226-987D-124D12FA2D0F}" srcOrd="1" destOrd="0" presId="urn:microsoft.com/office/officeart/2005/8/layout/vList5"/>
    <dgm:cxn modelId="{708C3F5E-0DB3-40D1-A856-DC18D8D94239}" type="presParOf" srcId="{37E4716C-B51E-4418-9926-14DBDE012595}" destId="{9063929C-A9AD-41C9-8FD0-4D8C6296787B}" srcOrd="2" destOrd="0" presId="urn:microsoft.com/office/officeart/2005/8/layout/vList5"/>
    <dgm:cxn modelId="{91CDC79E-DC93-444A-A3DE-34BF34C248F7}" type="presParOf" srcId="{9063929C-A9AD-41C9-8FD0-4D8C6296787B}" destId="{7CC28ADC-F286-44AA-9219-985C9C68D434}" srcOrd="0" destOrd="0" presId="urn:microsoft.com/office/officeart/2005/8/layout/vList5"/>
    <dgm:cxn modelId="{C2437CC8-FA7C-453D-9EB1-1D6E9B6C70D4}" type="presParOf" srcId="{9063929C-A9AD-41C9-8FD0-4D8C6296787B}" destId="{302D1DE8-E056-4948-A4B0-960756BDC838}" srcOrd="1" destOrd="0" presId="urn:microsoft.com/office/officeart/2005/8/layout/vList5"/>
    <dgm:cxn modelId="{78CB5969-D549-416F-B3C6-10F8B35A9424}" type="presParOf" srcId="{37E4716C-B51E-4418-9926-14DBDE012595}" destId="{F67634DA-B91F-48E8-960E-C62E068B3A2B}" srcOrd="3" destOrd="0" presId="urn:microsoft.com/office/officeart/2005/8/layout/vList5"/>
    <dgm:cxn modelId="{1EF04E6D-C7EC-4510-B652-9F1A87E2D0CB}" type="presParOf" srcId="{37E4716C-B51E-4418-9926-14DBDE012595}" destId="{35280668-BEBD-4D26-ACB8-1C73DA354752}" srcOrd="4" destOrd="0" presId="urn:microsoft.com/office/officeart/2005/8/layout/vList5"/>
    <dgm:cxn modelId="{61FCDFAC-607A-4F65-A44A-00A6791C0664}" type="presParOf" srcId="{35280668-BEBD-4D26-ACB8-1C73DA354752}" destId="{138AD8C1-864E-4980-A0B4-FF05916A82FE}" srcOrd="0" destOrd="0" presId="urn:microsoft.com/office/officeart/2005/8/layout/vList5"/>
    <dgm:cxn modelId="{E0F77680-56C7-4D59-B4C0-88507137BEF4}" type="presParOf" srcId="{35280668-BEBD-4D26-ACB8-1C73DA354752}" destId="{21D9E284-64DF-466F-B250-0CF7C1DE2C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A959A-A3BC-47E0-954A-88DC8F84F2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64CC44-5184-412B-BEE6-FC506DBCB7D3}">
      <dgm:prSet phldrT="[Text]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+mj-lt"/>
            </a:rPr>
            <a:t>1. Grassroots </a:t>
          </a:r>
          <a:endParaRPr lang="en-GB" dirty="0" smtClean="0">
            <a:latin typeface="+mj-lt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>
            <a:latin typeface="+mj-lt"/>
          </a:endParaRPr>
        </a:p>
      </dgm:t>
    </dgm:pt>
    <dgm:pt modelId="{06D10580-1273-4D67-8D8F-851452447F4E}" type="parTrans" cxnId="{71407170-5EEE-4670-9C3C-BC7BF276020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85C786E-DA8D-487C-A9C3-B95C0D4B1C35}" type="sibTrans" cxnId="{71407170-5EEE-4670-9C3C-BC7BF276020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E9640E4-5A52-405A-AC08-BDFFF5AE8EE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Local initiation </a:t>
          </a:r>
          <a:endParaRPr lang="en-GB" sz="1400" b="1" dirty="0">
            <a:latin typeface="+mj-lt"/>
          </a:endParaRPr>
        </a:p>
      </dgm:t>
    </dgm:pt>
    <dgm:pt modelId="{DDFDB826-F540-40DA-900C-E6CA711B56A4}" type="parTrans" cxnId="{2277A2B2-CE6C-4B09-BAE4-B08DD135317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E6E1964-F929-423F-942A-6ADC44F92B8B}" type="sibTrans" cxnId="{2277A2B2-CE6C-4B09-BAE4-B08DD135317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6A53CC1-1A3F-48C3-96AA-89F338C09A34}">
      <dgm:prSet phldrT="[Text]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+mj-lt"/>
            </a:rPr>
            <a:t>2. Network</a:t>
          </a:r>
          <a:endParaRPr lang="en-GB" dirty="0" smtClean="0">
            <a:latin typeface="+mj-lt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>
            <a:latin typeface="+mj-lt"/>
          </a:endParaRPr>
        </a:p>
      </dgm:t>
    </dgm:pt>
    <dgm:pt modelId="{8E08FD9B-9E5E-4C66-98A4-22F908CD9DB9}" type="parTrans" cxnId="{0B918743-A67B-43CB-B690-DD4AB429FC3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11E8088-8A6F-4E8D-B355-575D580EC754}" type="sibTrans" cxnId="{0B918743-A67B-43CB-B690-DD4AB429FC3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D38C1A7-1098-4500-9A6D-9C9F7F215470}">
      <dgm:prSet phldrT="[Text]" custT="1"/>
      <dgm:spPr/>
      <dgm:t>
        <a:bodyPr/>
        <a:lstStyle/>
        <a:p>
          <a:r>
            <a:rPr lang="en-GB" sz="14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More formalized and integrated at different levels: local, regional and national </a:t>
          </a:r>
          <a:endParaRPr lang="en-GB" sz="1400" dirty="0">
            <a:latin typeface="+mj-lt"/>
          </a:endParaRPr>
        </a:p>
      </dgm:t>
    </dgm:pt>
    <dgm:pt modelId="{547CCE2C-E7F4-447C-82F7-EEE24EE2FCC5}" type="parTrans" cxnId="{74581F06-2C98-45ED-BFD0-2BD3AC4750F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4E93344-61B1-4C2C-BAFC-467662BD662F}" type="sibTrans" cxnId="{74581F06-2C98-45ED-BFD0-2BD3AC4750F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5DF839B-53A7-4719-8A6F-91D5DB3D593C}">
      <dgm:prSet phldrT="[Text]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+mj-lt"/>
            </a:rPr>
            <a:t>3. </a:t>
          </a:r>
          <a:r>
            <a:rPr lang="en-US" b="1" dirty="0" err="1" smtClean="0">
              <a:latin typeface="+mj-lt"/>
            </a:rPr>
            <a:t>Dirigiste</a:t>
          </a:r>
          <a:r>
            <a:rPr lang="en-US" b="1" dirty="0" smtClean="0">
              <a:latin typeface="+mj-lt"/>
            </a:rPr>
            <a:t> </a:t>
          </a:r>
          <a:endParaRPr lang="en-GB" dirty="0">
            <a:latin typeface="+mj-lt"/>
          </a:endParaRPr>
        </a:p>
      </dgm:t>
    </dgm:pt>
    <dgm:pt modelId="{5B6B0AC1-244C-40E5-8825-EEFB84AFBA48}" type="parTrans" cxnId="{C8D6400D-709B-46B2-A60D-1CD84DDD4F7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6AE234A-5348-4007-ADD8-05188941C7A2}" type="sibTrans" cxnId="{C8D6400D-709B-46B2-A60D-1CD84DDD4F7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451F5F2-32AD-4FC5-B343-C414E880A97D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>
              <a:latin typeface="+mj-lt"/>
            </a:rPr>
            <a:t> </a:t>
          </a:r>
          <a:r>
            <a:rPr lang="en-GB" sz="1400" dirty="0" smtClean="0">
              <a:latin typeface="+mj-lt"/>
            </a:rPr>
            <a:t>Initiation and inspiration are centrally influenced. Funding is specifically programme-based.</a:t>
          </a:r>
          <a:endParaRPr lang="en-GB" sz="1400" b="1" dirty="0">
            <a:latin typeface="+mj-lt"/>
          </a:endParaRPr>
        </a:p>
      </dgm:t>
    </dgm:pt>
    <dgm:pt modelId="{AAFFCA04-6813-4F36-8856-A66C611F072F}" type="parTrans" cxnId="{21BF7FA3-2F56-4BEE-8629-C3F88C0E5C3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FEE7410-DAD3-4DE3-9ACE-CBC8A7A2AC8A}" type="sibTrans" cxnId="{21BF7FA3-2F56-4BEE-8629-C3F88C0E5C3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496D37A-DC33-4FEF-9965-9C209405FC5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Research is highly applied and practical rather than scientific</a:t>
          </a:r>
          <a:endParaRPr lang="en-GB" sz="1400" b="1" dirty="0">
            <a:latin typeface="+mj-lt"/>
          </a:endParaRPr>
        </a:p>
      </dgm:t>
    </dgm:pt>
    <dgm:pt modelId="{C74A1FCB-ECC8-4244-910C-AB5FFC23A4B2}" type="parTrans" cxnId="{20C3FF8A-3D4A-4A47-AA05-341359DBFB10}">
      <dgm:prSet/>
      <dgm:spPr/>
      <dgm:t>
        <a:bodyPr/>
        <a:lstStyle/>
        <a:p>
          <a:endParaRPr lang="en-GB"/>
        </a:p>
      </dgm:t>
    </dgm:pt>
    <dgm:pt modelId="{FBEDCCEF-24AF-4A10-B74A-772A0681B2E8}" type="sibTrans" cxnId="{20C3FF8A-3D4A-4A47-AA05-341359DBFB10}">
      <dgm:prSet/>
      <dgm:spPr/>
      <dgm:t>
        <a:bodyPr/>
        <a:lstStyle/>
        <a:p>
          <a:endParaRPr lang="en-GB"/>
        </a:p>
      </dgm:t>
    </dgm:pt>
    <dgm:pt modelId="{6C120E99-2FAF-48D9-87A9-464B8C89763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Interactions are based on social capital rather than formal organizations</a:t>
          </a:r>
          <a:endParaRPr lang="en-GB" sz="1400" b="1" dirty="0">
            <a:latin typeface="+mj-lt"/>
          </a:endParaRPr>
        </a:p>
      </dgm:t>
    </dgm:pt>
    <dgm:pt modelId="{A15AB486-730B-4841-87A7-269055263540}" type="parTrans" cxnId="{9755BA90-9ED4-48D0-A3D2-B9CFBC9F73AE}">
      <dgm:prSet/>
      <dgm:spPr/>
      <dgm:t>
        <a:bodyPr/>
        <a:lstStyle/>
        <a:p>
          <a:endParaRPr lang="en-GB"/>
        </a:p>
      </dgm:t>
    </dgm:pt>
    <dgm:pt modelId="{4ADCCD26-D59F-47A8-A327-71274380E11E}" type="sibTrans" cxnId="{9755BA90-9ED4-48D0-A3D2-B9CFBC9F73AE}">
      <dgm:prSet/>
      <dgm:spPr/>
      <dgm:t>
        <a:bodyPr/>
        <a:lstStyle/>
        <a:p>
          <a:endParaRPr lang="en-GB"/>
        </a:p>
      </dgm:t>
    </dgm:pt>
    <dgm:pt modelId="{8A2B42F7-71AA-427D-A576-091C55E7C49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Industry specialization may be diverse (several clusters)</a:t>
          </a:r>
          <a:endParaRPr lang="en-GB" sz="1400" b="1" dirty="0">
            <a:latin typeface="+mj-lt"/>
          </a:endParaRPr>
        </a:p>
      </dgm:t>
    </dgm:pt>
    <dgm:pt modelId="{30F25156-F59B-41D2-80EC-ECB492175498}" type="parTrans" cxnId="{2717DB4A-25C2-441F-AFB5-2C93B30E8739}">
      <dgm:prSet/>
      <dgm:spPr/>
      <dgm:t>
        <a:bodyPr/>
        <a:lstStyle/>
        <a:p>
          <a:endParaRPr lang="en-GB"/>
        </a:p>
      </dgm:t>
    </dgm:pt>
    <dgm:pt modelId="{C73556D8-F05C-4909-AD2C-E6B2D5AA467D}" type="sibTrans" cxnId="{2717DB4A-25C2-441F-AFB5-2C93B30E8739}">
      <dgm:prSet/>
      <dgm:spPr/>
      <dgm:t>
        <a:bodyPr/>
        <a:lstStyle/>
        <a:p>
          <a:endParaRPr lang="en-GB"/>
        </a:p>
      </dgm:t>
    </dgm:pt>
    <dgm:pt modelId="{427ACA07-B7E6-46F7-86AC-46177405A9D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Examples: Italy (Tuscany, Marche have at least 10 distinctive clusters)</a:t>
          </a:r>
          <a:endParaRPr lang="en-GB" sz="1400" b="1" dirty="0">
            <a:latin typeface="+mj-lt"/>
          </a:endParaRPr>
        </a:p>
      </dgm:t>
    </dgm:pt>
    <dgm:pt modelId="{179EB13D-B534-4E4D-B030-A67034B735C8}" type="parTrans" cxnId="{9010BD02-41A3-47AF-B50D-3666F00185E7}">
      <dgm:prSet/>
      <dgm:spPr/>
      <dgm:t>
        <a:bodyPr/>
        <a:lstStyle/>
        <a:p>
          <a:endParaRPr lang="en-GB"/>
        </a:p>
      </dgm:t>
    </dgm:pt>
    <dgm:pt modelId="{1EBC49DE-9557-4D05-844B-6DA3F99FF234}" type="sibTrans" cxnId="{9010BD02-41A3-47AF-B50D-3666F00185E7}">
      <dgm:prSet/>
      <dgm:spPr/>
      <dgm:t>
        <a:bodyPr/>
        <a:lstStyle/>
        <a:p>
          <a:endParaRPr lang="en-GB"/>
        </a:p>
      </dgm:t>
    </dgm:pt>
    <dgm:pt modelId="{12A93CF1-9CF2-4F90-8C36-9635C91E7BD7}">
      <dgm:prSet phldrT="[Text]" custT="1"/>
      <dgm:spPr/>
      <dgm:t>
        <a:bodyPr/>
        <a:lstStyle/>
        <a:p>
          <a:r>
            <a:rPr lang="en-GB" sz="14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Funding for innovation from public programmes, </a:t>
          </a:r>
          <a:endParaRPr lang="en-GB" sz="1400" dirty="0">
            <a:latin typeface="+mj-lt"/>
          </a:endParaRPr>
        </a:p>
      </dgm:t>
    </dgm:pt>
    <dgm:pt modelId="{B7624D95-AED9-4EF7-970A-DB0BF985F733}" type="parTrans" cxnId="{861A6476-9AFB-4BD4-B557-78BCA5D0E9B2}">
      <dgm:prSet/>
      <dgm:spPr/>
      <dgm:t>
        <a:bodyPr/>
        <a:lstStyle/>
        <a:p>
          <a:endParaRPr lang="en-GB"/>
        </a:p>
      </dgm:t>
    </dgm:pt>
    <dgm:pt modelId="{17171760-4AD6-4714-B220-78A9311F77C9}" type="sibTrans" cxnId="{861A6476-9AFB-4BD4-B557-78BCA5D0E9B2}">
      <dgm:prSet/>
      <dgm:spPr/>
      <dgm:t>
        <a:bodyPr/>
        <a:lstStyle/>
        <a:p>
          <a:endParaRPr lang="en-GB"/>
        </a:p>
      </dgm:t>
    </dgm:pt>
    <dgm:pt modelId="{F4C39C0D-D750-4976-8B31-C00D750E450F}">
      <dgm:prSet phldrT="[Text]" custT="1"/>
      <dgm:spPr/>
      <dgm:t>
        <a:bodyPr/>
        <a:lstStyle/>
        <a:p>
          <a:r>
            <a:rPr lang="en-GB" sz="14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Examples: Germany, Nordic countries </a:t>
          </a:r>
        </a:p>
      </dgm:t>
    </dgm:pt>
    <dgm:pt modelId="{ADF08891-1394-4CEE-A338-E198C26BE38A}" type="parTrans" cxnId="{7F0157A8-B89C-4595-9916-AB56793E36F1}">
      <dgm:prSet/>
      <dgm:spPr/>
      <dgm:t>
        <a:bodyPr/>
        <a:lstStyle/>
        <a:p>
          <a:endParaRPr lang="en-GB"/>
        </a:p>
      </dgm:t>
    </dgm:pt>
    <dgm:pt modelId="{A8347713-4440-488A-A6B5-85E013CDB462}" type="sibTrans" cxnId="{7F0157A8-B89C-4595-9916-AB56793E36F1}">
      <dgm:prSet/>
      <dgm:spPr/>
      <dgm:t>
        <a:bodyPr/>
        <a:lstStyle/>
        <a:p>
          <a:endParaRPr lang="en-GB"/>
        </a:p>
      </dgm:t>
    </dgm:pt>
    <dgm:pt modelId="{752F80B1-0479-41DF-96E1-FBC465A9CF68}">
      <dgm:prSet phldrT="[Text]" custT="1"/>
      <dgm:spPr/>
      <dgm:t>
        <a:bodyPr/>
        <a:lstStyle/>
        <a:p>
          <a:r>
            <a:rPr lang="en-GB" sz="14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High coordination among actors, with membership systems and effective knowledge circulation through seminars, workshops and associational networks.</a:t>
          </a:r>
          <a:endParaRPr lang="en-GB" dirty="0">
            <a:latin typeface="+mj-lt"/>
          </a:endParaRPr>
        </a:p>
      </dgm:t>
    </dgm:pt>
    <dgm:pt modelId="{FA8903DD-2319-4BE0-9395-0DDA039E3354}" type="parTrans" cxnId="{2FC8AFD8-1F3C-44CF-9827-A5E63C678C91}">
      <dgm:prSet/>
      <dgm:spPr/>
      <dgm:t>
        <a:bodyPr/>
        <a:lstStyle/>
        <a:p>
          <a:endParaRPr lang="en-GB"/>
        </a:p>
      </dgm:t>
    </dgm:pt>
    <dgm:pt modelId="{6D89EA68-C063-40B9-A552-7647CF4DF965}" type="sibTrans" cxnId="{2FC8AFD8-1F3C-44CF-9827-A5E63C678C91}">
      <dgm:prSet/>
      <dgm:spPr/>
      <dgm:t>
        <a:bodyPr/>
        <a:lstStyle/>
        <a:p>
          <a:endParaRPr lang="en-GB"/>
        </a:p>
      </dgm:t>
    </dgm:pt>
    <dgm:pt modelId="{E535B65F-3998-4A8D-95E0-0E54BFA7E0A9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>
              <a:latin typeface="+mj-lt"/>
            </a:rPr>
            <a:t> Basic scientific research as important as applied research </a:t>
          </a:r>
          <a:endParaRPr lang="en-GB" sz="1400" b="1" dirty="0">
            <a:latin typeface="+mj-lt"/>
          </a:endParaRPr>
        </a:p>
      </dgm:t>
    </dgm:pt>
    <dgm:pt modelId="{45645927-E725-44DD-9E9F-A408601EB7E5}" type="parTrans" cxnId="{CB305801-2B7F-4DF8-AEA4-0A7B1B7E2D0D}">
      <dgm:prSet/>
      <dgm:spPr/>
      <dgm:t>
        <a:bodyPr/>
        <a:lstStyle/>
        <a:p>
          <a:endParaRPr lang="en-GB"/>
        </a:p>
      </dgm:t>
    </dgm:pt>
    <dgm:pt modelId="{530BF9F0-E6E9-4CDF-893E-4EFD2B5CC94B}" type="sibTrans" cxnId="{CB305801-2B7F-4DF8-AEA4-0A7B1B7E2D0D}">
      <dgm:prSet/>
      <dgm:spPr/>
      <dgm:t>
        <a:bodyPr/>
        <a:lstStyle/>
        <a:p>
          <a:endParaRPr lang="en-GB"/>
        </a:p>
      </dgm:t>
    </dgm:pt>
    <dgm:pt modelId="{DE2127C2-EDCC-4BD4-9FC6-2819D1579330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>
              <a:latin typeface="+mj-lt"/>
            </a:rPr>
            <a:t> Far more central government intervention, more large-scale business engagement  </a:t>
          </a:r>
          <a:endParaRPr lang="en-GB" sz="1400" b="1" dirty="0">
            <a:latin typeface="+mj-lt"/>
          </a:endParaRPr>
        </a:p>
      </dgm:t>
    </dgm:pt>
    <dgm:pt modelId="{9FE70B5E-F97E-4D90-A42F-D8DD4EA5562C}" type="parTrans" cxnId="{263E77B0-3457-442E-AEE4-AE5AA7989D6A}">
      <dgm:prSet/>
      <dgm:spPr/>
      <dgm:t>
        <a:bodyPr/>
        <a:lstStyle/>
        <a:p>
          <a:endParaRPr lang="en-GB"/>
        </a:p>
      </dgm:t>
    </dgm:pt>
    <dgm:pt modelId="{D29CEE19-C1B7-405D-B2A4-BE6CE251FCE2}" type="sibTrans" cxnId="{263E77B0-3457-442E-AEE4-AE5AA7989D6A}">
      <dgm:prSet/>
      <dgm:spPr/>
      <dgm:t>
        <a:bodyPr/>
        <a:lstStyle/>
        <a:p>
          <a:endParaRPr lang="en-GB"/>
        </a:p>
      </dgm:t>
    </dgm:pt>
    <dgm:pt modelId="{26843FAD-1FED-4131-824E-FA322FC23D3D}">
      <dgm:prSet phldrT="[Text]" custT="1"/>
      <dgm:spPr/>
      <dgm:t>
        <a:bodyPr/>
        <a:lstStyle/>
        <a:p>
          <a:pPr marL="11430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Strong coordination and specialization</a:t>
          </a:r>
          <a:endParaRPr lang="en-GB" sz="1400" b="1" dirty="0">
            <a:latin typeface="+mj-lt"/>
          </a:endParaRPr>
        </a:p>
      </dgm:t>
    </dgm:pt>
    <dgm:pt modelId="{732E654E-527F-4533-BC46-5DC8C1260E0E}" type="parTrans" cxnId="{57E7266D-A62E-4ED4-8EC3-DC973FA88613}">
      <dgm:prSet/>
      <dgm:spPr/>
      <dgm:t>
        <a:bodyPr/>
        <a:lstStyle/>
        <a:p>
          <a:endParaRPr lang="en-GB"/>
        </a:p>
      </dgm:t>
    </dgm:pt>
    <dgm:pt modelId="{554CF555-AF4E-45EC-9F42-EEC3D14624BD}" type="sibTrans" cxnId="{57E7266D-A62E-4ED4-8EC3-DC973FA88613}">
      <dgm:prSet/>
      <dgm:spPr/>
      <dgm:t>
        <a:bodyPr/>
        <a:lstStyle/>
        <a:p>
          <a:endParaRPr lang="en-GB"/>
        </a:p>
      </dgm:t>
    </dgm:pt>
    <dgm:pt modelId="{846767A5-5B35-4BEE-9857-E3F9661F35EA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>
              <a:latin typeface="+mj-lt"/>
            </a:rPr>
            <a:t> Examples: France, Canada (Quebec in Canada): </a:t>
          </a:r>
          <a:r>
            <a:rPr lang="en-GB" sz="1400" dirty="0" err="1" smtClean="0">
              <a:latin typeface="+mj-lt"/>
            </a:rPr>
            <a:t>technopoles</a:t>
          </a:r>
          <a:r>
            <a:rPr lang="en-GB" sz="1400" dirty="0" smtClean="0">
              <a:latin typeface="+mj-lt"/>
            </a:rPr>
            <a:t>, growth poles</a:t>
          </a:r>
          <a:endParaRPr lang="en-GB" sz="1400" b="1" dirty="0">
            <a:latin typeface="+mj-lt"/>
          </a:endParaRPr>
        </a:p>
      </dgm:t>
    </dgm:pt>
    <dgm:pt modelId="{D1F30E6A-89A1-45E8-B755-A78EAB2D3103}" type="parTrans" cxnId="{FFA06386-4363-434A-BE69-FDACBD327A1B}">
      <dgm:prSet/>
      <dgm:spPr/>
      <dgm:t>
        <a:bodyPr/>
        <a:lstStyle/>
        <a:p>
          <a:endParaRPr lang="en-GB"/>
        </a:p>
      </dgm:t>
    </dgm:pt>
    <dgm:pt modelId="{917E3C10-A417-4C76-B471-65EF13E6F6C9}" type="sibTrans" cxnId="{FFA06386-4363-434A-BE69-FDACBD327A1B}">
      <dgm:prSet/>
      <dgm:spPr/>
      <dgm:t>
        <a:bodyPr/>
        <a:lstStyle/>
        <a:p>
          <a:endParaRPr lang="en-GB"/>
        </a:p>
      </dgm:t>
    </dgm:pt>
    <dgm:pt modelId="{183A8136-5E8E-4D51-ACA8-9EAF3B2A0445}">
      <dgm:prSet phldrT="[Text]" custT="1"/>
      <dgm:spPr/>
      <dgm:t>
        <a:bodyPr/>
        <a:lstStyle/>
        <a:p>
          <a:r>
            <a:rPr lang="en-GB" sz="1400" b="0" i="0" u="none" strike="noStrike" baseline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Industry specialization is more flexible than in grassroots systems. Engineering excellence.</a:t>
          </a:r>
          <a:endParaRPr lang="en-GB" sz="1400" dirty="0">
            <a:latin typeface="+mj-lt"/>
          </a:endParaRPr>
        </a:p>
      </dgm:t>
    </dgm:pt>
    <dgm:pt modelId="{A5E54359-5A3D-40A0-A799-A8FC78395F68}" type="parTrans" cxnId="{2F348590-6B72-4AD9-B377-674F6D9FF061}">
      <dgm:prSet/>
      <dgm:spPr/>
      <dgm:t>
        <a:bodyPr/>
        <a:lstStyle/>
        <a:p>
          <a:endParaRPr lang="en-GB"/>
        </a:p>
      </dgm:t>
    </dgm:pt>
    <dgm:pt modelId="{1FF850B6-6320-4902-8233-1F312EAE2418}" type="sibTrans" cxnId="{2F348590-6B72-4AD9-B377-674F6D9FF061}">
      <dgm:prSet/>
      <dgm:spPr/>
      <dgm:t>
        <a:bodyPr/>
        <a:lstStyle/>
        <a:p>
          <a:endParaRPr lang="en-GB"/>
        </a:p>
      </dgm:t>
    </dgm:pt>
    <dgm:pt modelId="{D6C1A5C7-039D-4847-AD51-D9E401E36C5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Funding may come from family, community, local credit agencies </a:t>
          </a:r>
          <a:endParaRPr lang="en-GB" sz="1400" b="1" dirty="0">
            <a:latin typeface="+mj-lt"/>
          </a:endParaRPr>
        </a:p>
      </dgm:t>
    </dgm:pt>
    <dgm:pt modelId="{C96A81BC-5B8D-43A4-8FB3-EC38743DD547}" type="parTrans" cxnId="{D61E7A93-7330-4500-9627-3694D2A794FF}">
      <dgm:prSet/>
      <dgm:spPr/>
      <dgm:t>
        <a:bodyPr/>
        <a:lstStyle/>
        <a:p>
          <a:endParaRPr lang="en-GB"/>
        </a:p>
      </dgm:t>
    </dgm:pt>
    <dgm:pt modelId="{BCE1D292-3114-435F-BE52-B4E29DF10449}" type="sibTrans" cxnId="{D61E7A93-7330-4500-9627-3694D2A794FF}">
      <dgm:prSet/>
      <dgm:spPr/>
      <dgm:t>
        <a:bodyPr/>
        <a:lstStyle/>
        <a:p>
          <a:endParaRPr lang="en-GB"/>
        </a:p>
      </dgm:t>
    </dgm:pt>
    <dgm:pt modelId="{C60F8706-FAAF-4DA7-A3F6-11B8CC772B52}">
      <dgm:prSet phldrT="[Text]" custT="1"/>
      <dgm:spPr/>
      <dgm:t>
        <a:bodyPr/>
        <a:lstStyle/>
        <a:p>
          <a:r>
            <a:rPr lang="en-GB" sz="14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Scientific inputs from industrial research institutes or universities</a:t>
          </a:r>
          <a:endParaRPr lang="en-GB" sz="1400" dirty="0">
            <a:latin typeface="+mj-lt"/>
          </a:endParaRPr>
        </a:p>
      </dgm:t>
    </dgm:pt>
    <dgm:pt modelId="{F2ABAB64-3B0D-4057-AA4F-284F9BDF07B9}" type="parTrans" cxnId="{38F434E8-4AFE-44C9-8F0D-16AE8B0E15BD}">
      <dgm:prSet/>
      <dgm:spPr/>
      <dgm:t>
        <a:bodyPr/>
        <a:lstStyle/>
        <a:p>
          <a:endParaRPr lang="en-GB"/>
        </a:p>
      </dgm:t>
    </dgm:pt>
    <dgm:pt modelId="{6E82657F-BD1C-4048-ACDB-BDFC5B9B085A}" type="sibTrans" cxnId="{38F434E8-4AFE-44C9-8F0D-16AE8B0E15BD}">
      <dgm:prSet/>
      <dgm:spPr/>
      <dgm:t>
        <a:bodyPr/>
        <a:lstStyle/>
        <a:p>
          <a:endParaRPr lang="en-GB"/>
        </a:p>
      </dgm:t>
    </dgm:pt>
    <dgm:pt modelId="{37E4716C-B51E-4418-9926-14DBDE012595}" type="pres">
      <dgm:prSet presAssocID="{428A959A-A3BC-47E0-954A-88DC8F84F2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C51DBA-139D-434F-9213-955FCF268E32}" type="pres">
      <dgm:prSet presAssocID="{2A64CC44-5184-412B-BEE6-FC506DBCB7D3}" presName="linNode" presStyleCnt="0"/>
      <dgm:spPr/>
    </dgm:pt>
    <dgm:pt modelId="{6373122A-EB2B-4F45-87D9-DA4B5DB92FA0}" type="pres">
      <dgm:prSet presAssocID="{2A64CC44-5184-412B-BEE6-FC506DBCB7D3}" presName="parentText" presStyleLbl="node1" presStyleIdx="0" presStyleCnt="3" custScaleX="75337" custScaleY="60222" custLinFactNeighborX="-628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D9824-BE22-4859-AF1B-62A745B3CEAC}" type="pres">
      <dgm:prSet presAssocID="{2A64CC44-5184-412B-BEE6-FC506DBCB7D3}" presName="descendantText" presStyleLbl="alignAccFollowNode1" presStyleIdx="0" presStyleCnt="3" custScaleX="103785" custLinFactNeighborX="-7246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44203-8736-4226-987D-124D12FA2D0F}" type="pres">
      <dgm:prSet presAssocID="{585C786E-DA8D-487C-A9C3-B95C0D4B1C35}" presName="sp" presStyleCnt="0"/>
      <dgm:spPr/>
    </dgm:pt>
    <dgm:pt modelId="{9063929C-A9AD-41C9-8FD0-4D8C6296787B}" type="pres">
      <dgm:prSet presAssocID="{06A53CC1-1A3F-48C3-96AA-89F338C09A34}" presName="linNode" presStyleCnt="0"/>
      <dgm:spPr/>
    </dgm:pt>
    <dgm:pt modelId="{7CC28ADC-F286-44AA-9219-985C9C68D434}" type="pres">
      <dgm:prSet presAssocID="{06A53CC1-1A3F-48C3-96AA-89F338C09A34}" presName="parentText" presStyleLbl="node1" presStyleIdx="1" presStyleCnt="3" custScaleX="75620" custScaleY="48599" custLinFactNeighborX="-6283" custLinFactNeighborY="-20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1DE8-E056-4948-A4B0-960756BDC838}" type="pres">
      <dgm:prSet presAssocID="{06A53CC1-1A3F-48C3-96AA-89F338C09A34}" presName="descendantText" presStyleLbl="alignAccFollowNode1" presStyleIdx="1" presStyleCnt="3" custScaleX="103949" custScaleY="108250" custLinFactNeighborX="-7525" custLinFactNeighborY="-34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634DA-B91F-48E8-960E-C62E068B3A2B}" type="pres">
      <dgm:prSet presAssocID="{711E8088-8A6F-4E8D-B355-575D580EC754}" presName="sp" presStyleCnt="0"/>
      <dgm:spPr/>
    </dgm:pt>
    <dgm:pt modelId="{35280668-BEBD-4D26-ACB8-1C73DA354752}" type="pres">
      <dgm:prSet presAssocID="{D5DF839B-53A7-4719-8A6F-91D5DB3D593C}" presName="linNode" presStyleCnt="0"/>
      <dgm:spPr/>
    </dgm:pt>
    <dgm:pt modelId="{138AD8C1-864E-4980-A0B4-FF05916A82FE}" type="pres">
      <dgm:prSet presAssocID="{D5DF839B-53A7-4719-8A6F-91D5DB3D593C}" presName="parentText" presStyleLbl="node1" presStyleIdx="2" presStyleCnt="3" custScaleX="76498" custScaleY="54163" custLinFactNeighborX="-6283" custLinFactNeighborY="-541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D9E284-64DF-466F-B250-0CF7C1DE2C3B}" type="pres">
      <dgm:prSet presAssocID="{D5DF839B-53A7-4719-8A6F-91D5DB3D593C}" presName="descendantText" presStyleLbl="alignAccFollowNode1" presStyleIdx="2" presStyleCnt="3" custScaleX="106102" custScaleY="78115" custLinFactNeighborX="-9197" custLinFactNeighborY="-86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407170-5EEE-4670-9C3C-BC7BF276020D}" srcId="{428A959A-A3BC-47E0-954A-88DC8F84F209}" destId="{2A64CC44-5184-412B-BEE6-FC506DBCB7D3}" srcOrd="0" destOrd="0" parTransId="{06D10580-1273-4D67-8D8F-851452447F4E}" sibTransId="{585C786E-DA8D-487C-A9C3-B95C0D4B1C35}"/>
    <dgm:cxn modelId="{D61E7A93-7330-4500-9627-3694D2A794FF}" srcId="{2A64CC44-5184-412B-BEE6-FC506DBCB7D3}" destId="{D6C1A5C7-039D-4847-AD51-D9E401E36C59}" srcOrd="1" destOrd="0" parTransId="{C96A81BC-5B8D-43A4-8FB3-EC38743DD547}" sibTransId="{BCE1D292-3114-435F-BE52-B4E29DF10449}"/>
    <dgm:cxn modelId="{549C360D-E15C-4FC1-B1A0-581E94D75B05}" type="presOf" srcId="{752F80B1-0479-41DF-96E1-FBC465A9CF68}" destId="{302D1DE8-E056-4948-A4B0-960756BDC838}" srcOrd="0" destOrd="4" presId="urn:microsoft.com/office/officeart/2005/8/layout/vList5"/>
    <dgm:cxn modelId="{FF63460F-C791-406C-A6E3-D5FE0CEB6EF5}" type="presOf" srcId="{C60F8706-FAAF-4DA7-A3F6-11B8CC772B52}" destId="{302D1DE8-E056-4948-A4B0-960756BDC838}" srcOrd="0" destOrd="2" presId="urn:microsoft.com/office/officeart/2005/8/layout/vList5"/>
    <dgm:cxn modelId="{2F348590-6B72-4AD9-B377-674F6D9FF061}" srcId="{06A53CC1-1A3F-48C3-96AA-89F338C09A34}" destId="{183A8136-5E8E-4D51-ACA8-9EAF3B2A0445}" srcOrd="3" destOrd="0" parTransId="{A5E54359-5A3D-40A0-A799-A8FC78395F68}" sibTransId="{1FF850B6-6320-4902-8233-1F312EAE2418}"/>
    <dgm:cxn modelId="{CB305801-2B7F-4DF8-AEA4-0A7B1B7E2D0D}" srcId="{D5DF839B-53A7-4719-8A6F-91D5DB3D593C}" destId="{E535B65F-3998-4A8D-95E0-0E54BFA7E0A9}" srcOrd="2" destOrd="0" parTransId="{45645927-E725-44DD-9E9F-A408601EB7E5}" sibTransId="{530BF9F0-E6E9-4CDF-893E-4EFD2B5CC94B}"/>
    <dgm:cxn modelId="{51922CE4-27F6-4182-832E-CA6F8F061C15}" type="presOf" srcId="{3451F5F2-32AD-4FC5-B343-C414E880A97D}" destId="{21D9E284-64DF-466F-B250-0CF7C1DE2C3B}" srcOrd="0" destOrd="0" presId="urn:microsoft.com/office/officeart/2005/8/layout/vList5"/>
    <dgm:cxn modelId="{263E77B0-3457-442E-AEE4-AE5AA7989D6A}" srcId="{D5DF839B-53A7-4719-8A6F-91D5DB3D593C}" destId="{DE2127C2-EDCC-4BD4-9FC6-2819D1579330}" srcOrd="1" destOrd="0" parTransId="{9FE70B5E-F97E-4D90-A42F-D8DD4EA5562C}" sibTransId="{D29CEE19-C1B7-405D-B2A4-BE6CE251FCE2}"/>
    <dgm:cxn modelId="{E4EAE51C-3A67-42FB-A2F0-B399C25C5E54}" type="presOf" srcId="{6C120E99-2FAF-48D9-87A9-464B8C897635}" destId="{B1CD9824-BE22-4859-AF1B-62A745B3CEAC}" srcOrd="0" destOrd="3" presId="urn:microsoft.com/office/officeart/2005/8/layout/vList5"/>
    <dgm:cxn modelId="{21BF7FA3-2F56-4BEE-8629-C3F88C0E5C32}" srcId="{D5DF839B-53A7-4719-8A6F-91D5DB3D593C}" destId="{3451F5F2-32AD-4FC5-B343-C414E880A97D}" srcOrd="0" destOrd="0" parTransId="{AAFFCA04-6813-4F36-8856-A66C611F072F}" sibTransId="{3FEE7410-DAD3-4DE3-9ACE-CBC8A7A2AC8A}"/>
    <dgm:cxn modelId="{67C894D9-B8B1-4F86-A566-A4E15F2BA5F5}" type="presOf" srcId="{E535B65F-3998-4A8D-95E0-0E54BFA7E0A9}" destId="{21D9E284-64DF-466F-B250-0CF7C1DE2C3B}" srcOrd="0" destOrd="2" presId="urn:microsoft.com/office/officeart/2005/8/layout/vList5"/>
    <dgm:cxn modelId="{74581F06-2C98-45ED-BFD0-2BD3AC4750FC}" srcId="{06A53CC1-1A3F-48C3-96AA-89F338C09A34}" destId="{FD38C1A7-1098-4500-9A6D-9C9F7F215470}" srcOrd="0" destOrd="0" parTransId="{547CCE2C-E7F4-447C-82F7-EEE24EE2FCC5}" sibTransId="{94E93344-61B1-4C2C-BAFC-467662BD662F}"/>
    <dgm:cxn modelId="{C8D6400D-709B-46B2-A60D-1CD84DDD4F7A}" srcId="{428A959A-A3BC-47E0-954A-88DC8F84F209}" destId="{D5DF839B-53A7-4719-8A6F-91D5DB3D593C}" srcOrd="2" destOrd="0" parTransId="{5B6B0AC1-244C-40E5-8825-EEFB84AFBA48}" sibTransId="{A6AE234A-5348-4007-ADD8-05188941C7A2}"/>
    <dgm:cxn modelId="{57E7266D-A62E-4ED4-8EC3-DC973FA88613}" srcId="{D5DF839B-53A7-4719-8A6F-91D5DB3D593C}" destId="{26843FAD-1FED-4131-824E-FA322FC23D3D}" srcOrd="3" destOrd="0" parTransId="{732E654E-527F-4533-BC46-5DC8C1260E0E}" sibTransId="{554CF555-AF4E-45EC-9F42-EEC3D14624BD}"/>
    <dgm:cxn modelId="{415726BA-751D-4716-BC34-1430A3ADBEA7}" type="presOf" srcId="{427ACA07-B7E6-46F7-86AC-46177405A9D1}" destId="{B1CD9824-BE22-4859-AF1B-62A745B3CEAC}" srcOrd="0" destOrd="5" presId="urn:microsoft.com/office/officeart/2005/8/layout/vList5"/>
    <dgm:cxn modelId="{51E5A02F-AB63-48BE-9FC1-B7F2A1DA9DF7}" type="presOf" srcId="{2A64CC44-5184-412B-BEE6-FC506DBCB7D3}" destId="{6373122A-EB2B-4F45-87D9-DA4B5DB92FA0}" srcOrd="0" destOrd="0" presId="urn:microsoft.com/office/officeart/2005/8/layout/vList5"/>
    <dgm:cxn modelId="{2277A2B2-CE6C-4B09-BAE4-B08DD1353176}" srcId="{2A64CC44-5184-412B-BEE6-FC506DBCB7D3}" destId="{6E9640E4-5A52-405A-AC08-BDFFF5AE8EEC}" srcOrd="0" destOrd="0" parTransId="{DDFDB826-F540-40DA-900C-E6CA711B56A4}" sibTransId="{3E6E1964-F929-423F-942A-6ADC44F92B8B}"/>
    <dgm:cxn modelId="{2717DB4A-25C2-441F-AFB5-2C93B30E8739}" srcId="{2A64CC44-5184-412B-BEE6-FC506DBCB7D3}" destId="{8A2B42F7-71AA-427D-A576-091C55E7C493}" srcOrd="4" destOrd="0" parTransId="{30F25156-F59B-41D2-80EC-ECB492175498}" sibTransId="{C73556D8-F05C-4909-AD2C-E6B2D5AA467D}"/>
    <dgm:cxn modelId="{0BEF8308-F3DA-43EF-BD01-9A7833448D3B}" type="presOf" srcId="{D5DF839B-53A7-4719-8A6F-91D5DB3D593C}" destId="{138AD8C1-864E-4980-A0B4-FF05916A82FE}" srcOrd="0" destOrd="0" presId="urn:microsoft.com/office/officeart/2005/8/layout/vList5"/>
    <dgm:cxn modelId="{17EA6A2F-5B5F-4848-96D4-F15AD89994CE}" type="presOf" srcId="{D6C1A5C7-039D-4847-AD51-D9E401E36C59}" destId="{B1CD9824-BE22-4859-AF1B-62A745B3CEAC}" srcOrd="0" destOrd="1" presId="urn:microsoft.com/office/officeart/2005/8/layout/vList5"/>
    <dgm:cxn modelId="{9755BA90-9ED4-48D0-A3D2-B9CFBC9F73AE}" srcId="{2A64CC44-5184-412B-BEE6-FC506DBCB7D3}" destId="{6C120E99-2FAF-48D9-87A9-464B8C897635}" srcOrd="3" destOrd="0" parTransId="{A15AB486-730B-4841-87A7-269055263540}" sibTransId="{4ADCCD26-D59F-47A8-A327-71274380E11E}"/>
    <dgm:cxn modelId="{631F1888-1583-46B7-A0C8-721137C7B0EC}" type="presOf" srcId="{DE2127C2-EDCC-4BD4-9FC6-2819D1579330}" destId="{21D9E284-64DF-466F-B250-0CF7C1DE2C3B}" srcOrd="0" destOrd="1" presId="urn:microsoft.com/office/officeart/2005/8/layout/vList5"/>
    <dgm:cxn modelId="{EFF2D629-C215-49BD-AF11-FE7C152D90E6}" type="presOf" srcId="{183A8136-5E8E-4D51-ACA8-9EAF3B2A0445}" destId="{302D1DE8-E056-4948-A4B0-960756BDC838}" srcOrd="0" destOrd="3" presId="urn:microsoft.com/office/officeart/2005/8/layout/vList5"/>
    <dgm:cxn modelId="{E277684E-33B9-4968-8F62-5557A72BFB28}" type="presOf" srcId="{26843FAD-1FED-4131-824E-FA322FC23D3D}" destId="{21D9E284-64DF-466F-B250-0CF7C1DE2C3B}" srcOrd="0" destOrd="3" presId="urn:microsoft.com/office/officeart/2005/8/layout/vList5"/>
    <dgm:cxn modelId="{4C5FC750-E5C8-445E-B1CA-E2A3E8DE6D10}" type="presOf" srcId="{5496D37A-DC33-4FEF-9965-9C209405FC50}" destId="{B1CD9824-BE22-4859-AF1B-62A745B3CEAC}" srcOrd="0" destOrd="2" presId="urn:microsoft.com/office/officeart/2005/8/layout/vList5"/>
    <dgm:cxn modelId="{20C3FF8A-3D4A-4A47-AA05-341359DBFB10}" srcId="{2A64CC44-5184-412B-BEE6-FC506DBCB7D3}" destId="{5496D37A-DC33-4FEF-9965-9C209405FC50}" srcOrd="2" destOrd="0" parTransId="{C74A1FCB-ECC8-4244-910C-AB5FFC23A4B2}" sibTransId="{FBEDCCEF-24AF-4A10-B74A-772A0681B2E8}"/>
    <dgm:cxn modelId="{861A6476-9AFB-4BD4-B557-78BCA5D0E9B2}" srcId="{06A53CC1-1A3F-48C3-96AA-89F338C09A34}" destId="{12A93CF1-9CF2-4F90-8C36-9635C91E7BD7}" srcOrd="1" destOrd="0" parTransId="{B7624D95-AED9-4EF7-970A-DB0BF985F733}" sibTransId="{17171760-4AD6-4714-B220-78A9311F77C9}"/>
    <dgm:cxn modelId="{9010BD02-41A3-47AF-B50D-3666F00185E7}" srcId="{2A64CC44-5184-412B-BEE6-FC506DBCB7D3}" destId="{427ACA07-B7E6-46F7-86AC-46177405A9D1}" srcOrd="5" destOrd="0" parTransId="{179EB13D-B534-4E4D-B030-A67034B735C8}" sibTransId="{1EBC49DE-9557-4D05-844B-6DA3F99FF234}"/>
    <dgm:cxn modelId="{38F434E8-4AFE-44C9-8F0D-16AE8B0E15BD}" srcId="{06A53CC1-1A3F-48C3-96AA-89F338C09A34}" destId="{C60F8706-FAAF-4DA7-A3F6-11B8CC772B52}" srcOrd="2" destOrd="0" parTransId="{F2ABAB64-3B0D-4057-AA4F-284F9BDF07B9}" sibTransId="{6E82657F-BD1C-4048-ACDB-BDFC5B9B085A}"/>
    <dgm:cxn modelId="{0B918743-A67B-43CB-B690-DD4AB429FC31}" srcId="{428A959A-A3BC-47E0-954A-88DC8F84F209}" destId="{06A53CC1-1A3F-48C3-96AA-89F338C09A34}" srcOrd="1" destOrd="0" parTransId="{8E08FD9B-9E5E-4C66-98A4-22F908CD9DB9}" sibTransId="{711E8088-8A6F-4E8D-B355-575D580EC754}"/>
    <dgm:cxn modelId="{26564C08-3AE7-4B52-A646-9C8EC1B1C9E8}" type="presOf" srcId="{6E9640E4-5A52-405A-AC08-BDFFF5AE8EEC}" destId="{B1CD9824-BE22-4859-AF1B-62A745B3CEAC}" srcOrd="0" destOrd="0" presId="urn:microsoft.com/office/officeart/2005/8/layout/vList5"/>
    <dgm:cxn modelId="{7F0157A8-B89C-4595-9916-AB56793E36F1}" srcId="{06A53CC1-1A3F-48C3-96AA-89F338C09A34}" destId="{F4C39C0D-D750-4976-8B31-C00D750E450F}" srcOrd="5" destOrd="0" parTransId="{ADF08891-1394-4CEE-A338-E198C26BE38A}" sibTransId="{A8347713-4440-488A-A6B5-85E013CDB462}"/>
    <dgm:cxn modelId="{9E833DA3-7244-40A0-A5B9-535D7A0A826F}" type="presOf" srcId="{428A959A-A3BC-47E0-954A-88DC8F84F209}" destId="{37E4716C-B51E-4418-9926-14DBDE012595}" srcOrd="0" destOrd="0" presId="urn:microsoft.com/office/officeart/2005/8/layout/vList5"/>
    <dgm:cxn modelId="{199FD4EB-51DC-4064-9F24-90D7A96DA34B}" type="presOf" srcId="{FD38C1A7-1098-4500-9A6D-9C9F7F215470}" destId="{302D1DE8-E056-4948-A4B0-960756BDC838}" srcOrd="0" destOrd="0" presId="urn:microsoft.com/office/officeart/2005/8/layout/vList5"/>
    <dgm:cxn modelId="{608BDB41-AAE4-409B-A1D3-42745712E4B9}" type="presOf" srcId="{12A93CF1-9CF2-4F90-8C36-9635C91E7BD7}" destId="{302D1DE8-E056-4948-A4B0-960756BDC838}" srcOrd="0" destOrd="1" presId="urn:microsoft.com/office/officeart/2005/8/layout/vList5"/>
    <dgm:cxn modelId="{2FC8AFD8-1F3C-44CF-9827-A5E63C678C91}" srcId="{06A53CC1-1A3F-48C3-96AA-89F338C09A34}" destId="{752F80B1-0479-41DF-96E1-FBC465A9CF68}" srcOrd="4" destOrd="0" parTransId="{FA8903DD-2319-4BE0-9395-0DDA039E3354}" sibTransId="{6D89EA68-C063-40B9-A552-7647CF4DF965}"/>
    <dgm:cxn modelId="{E2CB91CC-D5E5-473B-B147-0BF80AF01B16}" type="presOf" srcId="{F4C39C0D-D750-4976-8B31-C00D750E450F}" destId="{302D1DE8-E056-4948-A4B0-960756BDC838}" srcOrd="0" destOrd="5" presId="urn:microsoft.com/office/officeart/2005/8/layout/vList5"/>
    <dgm:cxn modelId="{0A6F941D-674A-41B7-B767-9F60BB8D2910}" type="presOf" srcId="{06A53CC1-1A3F-48C3-96AA-89F338C09A34}" destId="{7CC28ADC-F286-44AA-9219-985C9C68D434}" srcOrd="0" destOrd="0" presId="urn:microsoft.com/office/officeart/2005/8/layout/vList5"/>
    <dgm:cxn modelId="{FFA06386-4363-434A-BE69-FDACBD327A1B}" srcId="{D5DF839B-53A7-4719-8A6F-91D5DB3D593C}" destId="{846767A5-5B35-4BEE-9857-E3F9661F35EA}" srcOrd="4" destOrd="0" parTransId="{D1F30E6A-89A1-45E8-B755-A78EAB2D3103}" sibTransId="{917E3C10-A417-4C76-B471-65EF13E6F6C9}"/>
    <dgm:cxn modelId="{864A98A3-A466-4769-B384-D965D685A73F}" type="presOf" srcId="{846767A5-5B35-4BEE-9857-E3F9661F35EA}" destId="{21D9E284-64DF-466F-B250-0CF7C1DE2C3B}" srcOrd="0" destOrd="4" presId="urn:microsoft.com/office/officeart/2005/8/layout/vList5"/>
    <dgm:cxn modelId="{5ADE6118-5642-4F93-8E54-3B9A923EF8D1}" type="presOf" srcId="{8A2B42F7-71AA-427D-A576-091C55E7C493}" destId="{B1CD9824-BE22-4859-AF1B-62A745B3CEAC}" srcOrd="0" destOrd="4" presId="urn:microsoft.com/office/officeart/2005/8/layout/vList5"/>
    <dgm:cxn modelId="{95C914C0-A339-427D-8690-921B102A3273}" type="presParOf" srcId="{37E4716C-B51E-4418-9926-14DBDE012595}" destId="{6DC51DBA-139D-434F-9213-955FCF268E32}" srcOrd="0" destOrd="0" presId="urn:microsoft.com/office/officeart/2005/8/layout/vList5"/>
    <dgm:cxn modelId="{AE816AB4-563E-4D63-B721-781B7AED4E36}" type="presParOf" srcId="{6DC51DBA-139D-434F-9213-955FCF268E32}" destId="{6373122A-EB2B-4F45-87D9-DA4B5DB92FA0}" srcOrd="0" destOrd="0" presId="urn:microsoft.com/office/officeart/2005/8/layout/vList5"/>
    <dgm:cxn modelId="{E6185FA5-F98C-4F36-9D59-50466194C8AC}" type="presParOf" srcId="{6DC51DBA-139D-434F-9213-955FCF268E32}" destId="{B1CD9824-BE22-4859-AF1B-62A745B3CEAC}" srcOrd="1" destOrd="0" presId="urn:microsoft.com/office/officeart/2005/8/layout/vList5"/>
    <dgm:cxn modelId="{2E4C4987-6E4F-4EDA-BC60-9AA96FF797DA}" type="presParOf" srcId="{37E4716C-B51E-4418-9926-14DBDE012595}" destId="{55044203-8736-4226-987D-124D12FA2D0F}" srcOrd="1" destOrd="0" presId="urn:microsoft.com/office/officeart/2005/8/layout/vList5"/>
    <dgm:cxn modelId="{CF30B881-2D91-4D97-B149-DF0A11D41115}" type="presParOf" srcId="{37E4716C-B51E-4418-9926-14DBDE012595}" destId="{9063929C-A9AD-41C9-8FD0-4D8C6296787B}" srcOrd="2" destOrd="0" presId="urn:microsoft.com/office/officeart/2005/8/layout/vList5"/>
    <dgm:cxn modelId="{B473F40C-2C73-4855-AF4C-63452F6D95B3}" type="presParOf" srcId="{9063929C-A9AD-41C9-8FD0-4D8C6296787B}" destId="{7CC28ADC-F286-44AA-9219-985C9C68D434}" srcOrd="0" destOrd="0" presId="urn:microsoft.com/office/officeart/2005/8/layout/vList5"/>
    <dgm:cxn modelId="{2B0B58C1-EAF4-472B-BAFA-A7223CC07CB0}" type="presParOf" srcId="{9063929C-A9AD-41C9-8FD0-4D8C6296787B}" destId="{302D1DE8-E056-4948-A4B0-960756BDC838}" srcOrd="1" destOrd="0" presId="urn:microsoft.com/office/officeart/2005/8/layout/vList5"/>
    <dgm:cxn modelId="{789C610B-76B6-4B30-BE67-9C732C68510E}" type="presParOf" srcId="{37E4716C-B51E-4418-9926-14DBDE012595}" destId="{F67634DA-B91F-48E8-960E-C62E068B3A2B}" srcOrd="3" destOrd="0" presId="urn:microsoft.com/office/officeart/2005/8/layout/vList5"/>
    <dgm:cxn modelId="{242B9B8F-F5FD-4951-B220-CCCE601D2690}" type="presParOf" srcId="{37E4716C-B51E-4418-9926-14DBDE012595}" destId="{35280668-BEBD-4D26-ACB8-1C73DA354752}" srcOrd="4" destOrd="0" presId="urn:microsoft.com/office/officeart/2005/8/layout/vList5"/>
    <dgm:cxn modelId="{54BBECA7-52D8-421E-817D-80CFBF220479}" type="presParOf" srcId="{35280668-BEBD-4D26-ACB8-1C73DA354752}" destId="{138AD8C1-864E-4980-A0B4-FF05916A82FE}" srcOrd="0" destOrd="0" presId="urn:microsoft.com/office/officeart/2005/8/layout/vList5"/>
    <dgm:cxn modelId="{5E258185-CA75-4A03-9EA5-BEE5C2F8215F}" type="presParOf" srcId="{35280668-BEBD-4D26-ACB8-1C73DA354752}" destId="{21D9E284-64DF-466F-B250-0CF7C1DE2C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A959A-A3BC-47E0-954A-88DC8F84F2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64CC44-5184-412B-BEE6-FC506DBCB7D3}">
      <dgm:prSet phldrT="[Text]" custT="1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b="1" dirty="0" smtClean="0">
              <a:latin typeface="+mj-lt"/>
            </a:rPr>
            <a:t>1. </a:t>
          </a:r>
          <a:r>
            <a:rPr lang="en-US" sz="3000" b="1" dirty="0" err="1" smtClean="0">
              <a:latin typeface="+mj-lt"/>
            </a:rPr>
            <a:t>Localist</a:t>
          </a:r>
          <a:r>
            <a:rPr lang="en-US" sz="3000" b="1" dirty="0" smtClean="0">
              <a:latin typeface="+mj-lt"/>
            </a:rPr>
            <a:t> </a:t>
          </a:r>
          <a:endParaRPr lang="en-GB" sz="3000" dirty="0" smtClean="0">
            <a:latin typeface="+mj-lt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dirty="0">
            <a:latin typeface="+mj-lt"/>
          </a:endParaRPr>
        </a:p>
      </dgm:t>
    </dgm:pt>
    <dgm:pt modelId="{06D10580-1273-4D67-8D8F-851452447F4E}" type="parTrans" cxnId="{71407170-5EEE-4670-9C3C-BC7BF276020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85C786E-DA8D-487C-A9C3-B95C0D4B1C35}" type="sibTrans" cxnId="{71407170-5EEE-4670-9C3C-BC7BF276020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E9640E4-5A52-405A-AC08-BDFFF5AE8EE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Few or no large indigenous firms, relatively few large branches of externally-controlled firms  </a:t>
          </a:r>
          <a:endParaRPr lang="en-GB" sz="1400" b="1" dirty="0">
            <a:latin typeface="+mj-lt"/>
          </a:endParaRPr>
        </a:p>
      </dgm:t>
    </dgm:pt>
    <dgm:pt modelId="{DDFDB826-F540-40DA-900C-E6CA711B56A4}" type="parTrans" cxnId="{2277A2B2-CE6C-4B09-BAE4-B08DD135317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E6E1964-F929-423F-942A-6ADC44F92B8B}" type="sibTrans" cxnId="{2277A2B2-CE6C-4B09-BAE4-B08DD135317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6A53CC1-1A3F-48C3-96AA-89F338C09A34}">
      <dgm:prSet phldrT="[Text]" custT="1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b="1" dirty="0" smtClean="0">
              <a:latin typeface="+mj-lt"/>
            </a:rPr>
            <a:t>2. Interactive</a:t>
          </a:r>
          <a:endParaRPr lang="en-GB" sz="3000" dirty="0" smtClean="0">
            <a:latin typeface="+mj-lt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dirty="0">
            <a:latin typeface="+mj-lt"/>
          </a:endParaRPr>
        </a:p>
      </dgm:t>
    </dgm:pt>
    <dgm:pt modelId="{8E08FD9B-9E5E-4C66-98A4-22F908CD9DB9}" type="parTrans" cxnId="{0B918743-A67B-43CB-B690-DD4AB429FC3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11E8088-8A6F-4E8D-B355-575D580EC754}" type="sibTrans" cxnId="{0B918743-A67B-43CB-B690-DD4AB429FC3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D38C1A7-1098-4500-9A6D-9C9F7F215470}">
      <dgm:prSet phldrT="[Text]" custT="1"/>
      <dgm:spPr/>
      <dgm:t>
        <a:bodyPr/>
        <a:lstStyle/>
        <a:p>
          <a:r>
            <a:rPr lang="en-GB" sz="1400" kern="1200" dirty="0" smtClean="0">
              <a:latin typeface="+mj-lt"/>
            </a:rPr>
            <a:t>Economy is neither particularly </a:t>
          </a:r>
          <a:r>
            <a:rPr lang="en-GB" sz="1400" i="1" kern="1200" dirty="0" smtClean="0">
              <a:latin typeface="+mj-lt"/>
            </a:rPr>
            <a:t>dominated</a:t>
          </a:r>
          <a:r>
            <a:rPr lang="en-GB" sz="1400" kern="1200" dirty="0" smtClean="0">
              <a:latin typeface="+mj-lt"/>
            </a:rPr>
            <a:t> by large or small firms but rather by a reasonable balance between them, whether indigenous or FDI in origin  </a:t>
          </a:r>
          <a:endParaRPr lang="en-GB" sz="1400" dirty="0">
            <a:latin typeface="+mj-lt"/>
          </a:endParaRPr>
        </a:p>
      </dgm:t>
    </dgm:pt>
    <dgm:pt modelId="{547CCE2C-E7F4-447C-82F7-EEE24EE2FCC5}" type="parTrans" cxnId="{74581F06-2C98-45ED-BFD0-2BD3AC4750F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4E93344-61B1-4C2C-BAFC-467662BD662F}" type="sibTrans" cxnId="{74581F06-2C98-45ED-BFD0-2BD3AC4750F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5DF839B-53A7-4719-8A6F-91D5DB3D593C}">
      <dgm:prSet phldrT="[Text]" custT="1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b="1" dirty="0" smtClean="0">
              <a:latin typeface="+mj-lt"/>
            </a:rPr>
            <a:t>3. </a:t>
          </a:r>
          <a:r>
            <a:rPr lang="en-US" sz="3000" b="1" dirty="0" err="1" smtClean="0">
              <a:latin typeface="+mj-lt"/>
            </a:rPr>
            <a:t>Globalised</a:t>
          </a:r>
          <a:endParaRPr lang="en-GB" sz="3000" dirty="0">
            <a:latin typeface="+mj-lt"/>
          </a:endParaRPr>
        </a:p>
      </dgm:t>
    </dgm:pt>
    <dgm:pt modelId="{5B6B0AC1-244C-40E5-8825-EEFB84AFBA48}" type="parTrans" cxnId="{C8D6400D-709B-46B2-A60D-1CD84DDD4F7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6AE234A-5348-4007-ADD8-05188941C7A2}" type="sibTrans" cxnId="{C8D6400D-709B-46B2-A60D-1CD84DDD4F7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451F5F2-32AD-4FC5-B343-C414E880A97D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i="1" dirty="0" smtClean="0">
              <a:latin typeface="+mj-lt"/>
            </a:rPr>
            <a:t> Domination </a:t>
          </a:r>
          <a:r>
            <a:rPr lang="en-GB" sz="1400" dirty="0" smtClean="0">
              <a:latin typeface="+mj-lt"/>
            </a:rPr>
            <a:t>by global corporations, supported by clustered supply-chains of dependent SMEs</a:t>
          </a:r>
          <a:endParaRPr lang="en-GB" sz="1400" b="1" dirty="0">
            <a:latin typeface="+mj-lt"/>
          </a:endParaRPr>
        </a:p>
      </dgm:t>
    </dgm:pt>
    <dgm:pt modelId="{AAFFCA04-6813-4F36-8856-A66C611F072F}" type="parTrans" cxnId="{21BF7FA3-2F56-4BEE-8629-C3F88C0E5C3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FEE7410-DAD3-4DE3-9ACE-CBC8A7A2AC8A}" type="sibTrans" cxnId="{21BF7FA3-2F56-4BEE-8629-C3F88C0E5C3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04782BF-C4DB-4C4F-863B-85320D50299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Limited research </a:t>
          </a:r>
          <a:r>
            <a:rPr lang="en-GB" sz="1400" i="1" dirty="0" smtClean="0">
              <a:latin typeface="+mj-lt"/>
            </a:rPr>
            <a:t>reach</a:t>
          </a:r>
          <a:r>
            <a:rPr lang="en-GB" sz="1400" dirty="0" smtClean="0">
              <a:latin typeface="+mj-lt"/>
            </a:rPr>
            <a:t> of firms, some links between local PROs and industry clusters  </a:t>
          </a:r>
          <a:endParaRPr lang="en-GB" sz="1400" b="1" dirty="0">
            <a:latin typeface="+mj-lt"/>
          </a:endParaRPr>
        </a:p>
      </dgm:t>
    </dgm:pt>
    <dgm:pt modelId="{2FBEBA73-CBF9-4FB8-BC60-1F6FB69C6FBB}" type="parTrans" cxnId="{C5FB9A14-0128-4CBD-A311-54FBFBAACB14}">
      <dgm:prSet/>
      <dgm:spPr/>
      <dgm:t>
        <a:bodyPr/>
        <a:lstStyle/>
        <a:p>
          <a:endParaRPr lang="en-GB"/>
        </a:p>
      </dgm:t>
    </dgm:pt>
    <dgm:pt modelId="{A0DB11CC-1FA2-4ACF-9825-B64157DB0F28}" type="sibTrans" cxnId="{C5FB9A14-0128-4CBD-A311-54FBFBAACB14}">
      <dgm:prSet/>
      <dgm:spPr/>
      <dgm:t>
        <a:bodyPr/>
        <a:lstStyle/>
        <a:p>
          <a:endParaRPr lang="en-GB"/>
        </a:p>
      </dgm:t>
    </dgm:pt>
    <dgm:pt modelId="{0ED28E32-B515-4693-8E39-A9D3EA2716C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Few major </a:t>
          </a:r>
          <a:r>
            <a:rPr lang="en-GB" sz="1400" i="1" dirty="0" smtClean="0">
              <a:latin typeface="+mj-lt"/>
            </a:rPr>
            <a:t>public</a:t>
          </a:r>
          <a:r>
            <a:rPr lang="en-GB" sz="1400" dirty="0" smtClean="0">
              <a:latin typeface="+mj-lt"/>
            </a:rPr>
            <a:t> innovation or R&amp;D resources but may have smaller </a:t>
          </a:r>
          <a:r>
            <a:rPr lang="en-GB" sz="1400" i="1" dirty="0" smtClean="0">
              <a:latin typeface="+mj-lt"/>
            </a:rPr>
            <a:t>private</a:t>
          </a:r>
          <a:r>
            <a:rPr lang="en-GB" sz="1400" dirty="0" smtClean="0">
              <a:latin typeface="+mj-lt"/>
            </a:rPr>
            <a:t> ones.  </a:t>
          </a:r>
          <a:endParaRPr lang="en-GB" sz="1400" b="1" dirty="0">
            <a:latin typeface="+mj-lt"/>
          </a:endParaRPr>
        </a:p>
      </dgm:t>
    </dgm:pt>
    <dgm:pt modelId="{9290F30B-EFAB-44BC-96A4-F94DBD5BAA8D}" type="parTrans" cxnId="{C097D88E-E122-4B5B-B634-C14A11E19202}">
      <dgm:prSet/>
      <dgm:spPr/>
      <dgm:t>
        <a:bodyPr/>
        <a:lstStyle/>
        <a:p>
          <a:endParaRPr lang="en-GB"/>
        </a:p>
      </dgm:t>
    </dgm:pt>
    <dgm:pt modelId="{5613CA0C-687E-4925-BA09-8FFED9EA1B9B}" type="sibTrans" cxnId="{C097D88E-E122-4B5B-B634-C14A11E19202}">
      <dgm:prSet/>
      <dgm:spPr/>
      <dgm:t>
        <a:bodyPr/>
        <a:lstStyle/>
        <a:p>
          <a:endParaRPr lang="en-GB"/>
        </a:p>
      </dgm:t>
    </dgm:pt>
    <dgm:pt modelId="{FFDF9F62-1C32-41D8-9F63-752D6D14ECA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latin typeface="+mj-lt"/>
            </a:rPr>
            <a:t> Relatively high degree of </a:t>
          </a:r>
          <a:r>
            <a:rPr lang="en-GB" sz="1400" i="1" dirty="0" smtClean="0">
              <a:latin typeface="+mj-lt"/>
            </a:rPr>
            <a:t>association</a:t>
          </a:r>
          <a:r>
            <a:rPr lang="en-GB" sz="1400" dirty="0" smtClean="0">
              <a:latin typeface="+mj-lt"/>
            </a:rPr>
            <a:t> amongst entrepreneurs and between them and local or regional policy-makers</a:t>
          </a:r>
          <a:endParaRPr lang="en-GB" sz="1400" b="1" dirty="0">
            <a:latin typeface="+mj-lt"/>
          </a:endParaRPr>
        </a:p>
      </dgm:t>
    </dgm:pt>
    <dgm:pt modelId="{CCA14B2C-4346-4ADD-97C1-69CFDEA8161F}" type="parTrans" cxnId="{F88FC0F9-1F95-40DB-AF94-BBA5940F06F6}">
      <dgm:prSet/>
      <dgm:spPr/>
      <dgm:t>
        <a:bodyPr/>
        <a:lstStyle/>
        <a:p>
          <a:endParaRPr lang="en-GB"/>
        </a:p>
      </dgm:t>
    </dgm:pt>
    <dgm:pt modelId="{6F1D3524-3A7A-4E19-A75F-4C25085C5E7B}" type="sibTrans" cxnId="{F88FC0F9-1F95-40DB-AF94-BBA5940F06F6}">
      <dgm:prSet/>
      <dgm:spPr/>
      <dgm:t>
        <a:bodyPr/>
        <a:lstStyle/>
        <a:p>
          <a:endParaRPr lang="en-GB"/>
        </a:p>
      </dgm:t>
    </dgm:pt>
    <dgm:pt modelId="{2CAE3500-1577-42DD-A9A6-C1E7B7E07A55}">
      <dgm:prSet phldrT="[Text]" custT="1"/>
      <dgm:spPr/>
      <dgm:t>
        <a:bodyPr/>
        <a:lstStyle/>
        <a:p>
          <a:r>
            <a:rPr lang="en-GB" sz="1400" kern="1200" dirty="0" smtClean="0">
              <a:latin typeface="+mj-lt"/>
            </a:rPr>
            <a:t>Research </a:t>
          </a:r>
          <a:r>
            <a:rPr lang="en-GB" sz="1400" i="1" kern="1200" dirty="0" smtClean="0">
              <a:latin typeface="+mj-lt"/>
            </a:rPr>
            <a:t>r</a:t>
          </a:r>
          <a:r>
            <a:rPr lang="en-GB" sz="1400" kern="1200" dirty="0" smtClean="0">
              <a:latin typeface="+mj-lt"/>
            </a:rPr>
            <a:t>e</a:t>
          </a:r>
          <a:r>
            <a:rPr lang="en-GB" sz="1400" i="1" kern="1200" dirty="0" smtClean="0">
              <a:latin typeface="+mj-lt"/>
            </a:rPr>
            <a:t>ach</a:t>
          </a:r>
          <a:r>
            <a:rPr lang="en-GB" sz="1400" kern="1200" dirty="0" smtClean="0">
              <a:latin typeface="+mj-lt"/>
            </a:rPr>
            <a:t> of this combination will vary between widespread access of regional research resources to foreign innovation sourcing as and when required  </a:t>
          </a:r>
          <a:endParaRPr lang="en-GB" sz="1400" dirty="0">
            <a:latin typeface="+mj-lt"/>
          </a:endParaRPr>
        </a:p>
      </dgm:t>
    </dgm:pt>
    <dgm:pt modelId="{327DA5C3-1EBB-4CB2-B5AF-E061F76F8C76}" type="parTrans" cxnId="{0BB30306-BF46-43A4-AB48-7C5216187CE2}">
      <dgm:prSet/>
      <dgm:spPr/>
      <dgm:t>
        <a:bodyPr/>
        <a:lstStyle/>
        <a:p>
          <a:endParaRPr lang="en-GB"/>
        </a:p>
      </dgm:t>
    </dgm:pt>
    <dgm:pt modelId="{82F6C424-AB42-47F3-83E8-E04A29D118DC}" type="sibTrans" cxnId="{0BB30306-BF46-43A4-AB48-7C5216187CE2}">
      <dgm:prSet/>
      <dgm:spPr/>
      <dgm:t>
        <a:bodyPr/>
        <a:lstStyle/>
        <a:p>
          <a:endParaRPr lang="en-GB"/>
        </a:p>
      </dgm:t>
    </dgm:pt>
    <dgm:pt modelId="{2BF9B3A9-1F3C-4386-BFA6-64488067E6A1}">
      <dgm:prSet phldrT="[Text]" custT="1"/>
      <dgm:spPr/>
      <dgm:t>
        <a:bodyPr/>
        <a:lstStyle/>
        <a:p>
          <a:r>
            <a:rPr lang="en-GB" sz="1400" kern="1200" dirty="0" smtClean="0">
              <a:latin typeface="+mj-lt"/>
            </a:rPr>
            <a:t>Balanced mix of </a:t>
          </a:r>
          <a:r>
            <a:rPr lang="en-GB" sz="1400" i="1" kern="1200" dirty="0" smtClean="0">
              <a:latin typeface="+mj-lt"/>
            </a:rPr>
            <a:t>public</a:t>
          </a:r>
          <a:r>
            <a:rPr lang="en-GB" sz="1400" kern="1200" dirty="0" smtClean="0">
              <a:latin typeface="+mj-lt"/>
            </a:rPr>
            <a:t> and </a:t>
          </a:r>
          <a:r>
            <a:rPr lang="en-GB" sz="1400" i="1" kern="1200" dirty="0" smtClean="0">
              <a:latin typeface="+mj-lt"/>
            </a:rPr>
            <a:t>private</a:t>
          </a:r>
          <a:r>
            <a:rPr lang="en-GB" sz="1400" kern="1200" dirty="0" smtClean="0">
              <a:latin typeface="+mj-lt"/>
            </a:rPr>
            <a:t> research institutes and labs, reflecting the presence of larger firms with regional headquarters and a regional government keen to promote the innovation base of the economy.  </a:t>
          </a:r>
          <a:endParaRPr lang="en-GB" sz="1400" dirty="0">
            <a:latin typeface="+mj-lt"/>
          </a:endParaRPr>
        </a:p>
      </dgm:t>
    </dgm:pt>
    <dgm:pt modelId="{69B5B52A-B633-415D-A7D7-559F10493862}" type="parTrans" cxnId="{CD5FCF1E-0C71-454F-817A-52C6AC76C5FD}">
      <dgm:prSet/>
      <dgm:spPr/>
      <dgm:t>
        <a:bodyPr/>
        <a:lstStyle/>
        <a:p>
          <a:endParaRPr lang="en-GB"/>
        </a:p>
      </dgm:t>
    </dgm:pt>
    <dgm:pt modelId="{54E8D14E-04E2-4499-83C0-46CB152DAD96}" type="sibTrans" cxnId="{CD5FCF1E-0C71-454F-817A-52C6AC76C5FD}">
      <dgm:prSet/>
      <dgm:spPr/>
      <dgm:t>
        <a:bodyPr/>
        <a:lstStyle/>
        <a:p>
          <a:endParaRPr lang="en-GB"/>
        </a:p>
      </dgm:t>
    </dgm:pt>
    <dgm:pt modelId="{B30F43DE-1E06-4A51-AB58-C778B2AC9C6C}">
      <dgm:prSet phldrT="[Text]" custT="1"/>
      <dgm:spPr/>
      <dgm:t>
        <a:bodyPr/>
        <a:lstStyle/>
        <a:p>
          <a:r>
            <a:rPr lang="en-GB" sz="1400" kern="1200" dirty="0" smtClean="0">
              <a:latin typeface="+mj-lt"/>
            </a:rPr>
            <a:t>Regions are highly </a:t>
          </a:r>
          <a:r>
            <a:rPr lang="en-GB" sz="1400" i="1" kern="1200" dirty="0" smtClean="0">
              <a:latin typeface="+mj-lt"/>
            </a:rPr>
            <a:t>associative</a:t>
          </a:r>
          <a:r>
            <a:rPr lang="en-GB" sz="1400" kern="1200" dirty="0" smtClean="0">
              <a:latin typeface="+mj-lt"/>
            </a:rPr>
            <a:t> vertically and laterally (abundant industry networks, fora, clubs)</a:t>
          </a:r>
          <a:r>
            <a:rPr lang="en-GB" sz="14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endParaRPr lang="en-GB" sz="1400" dirty="0">
            <a:latin typeface="+mj-lt"/>
          </a:endParaRPr>
        </a:p>
      </dgm:t>
    </dgm:pt>
    <dgm:pt modelId="{2F19374A-600C-4BD2-B338-41C307D6426D}" type="parTrans" cxnId="{22E03A5A-4E4C-41BD-A35E-36195FA19F08}">
      <dgm:prSet/>
      <dgm:spPr/>
      <dgm:t>
        <a:bodyPr/>
        <a:lstStyle/>
        <a:p>
          <a:endParaRPr lang="en-GB"/>
        </a:p>
      </dgm:t>
    </dgm:pt>
    <dgm:pt modelId="{34ADD991-8BDC-4D31-960F-AE669477A38E}" type="sibTrans" cxnId="{22E03A5A-4E4C-41BD-A35E-36195FA19F08}">
      <dgm:prSet/>
      <dgm:spPr/>
      <dgm:t>
        <a:bodyPr/>
        <a:lstStyle/>
        <a:p>
          <a:endParaRPr lang="en-GB"/>
        </a:p>
      </dgm:t>
    </dgm:pt>
    <dgm:pt modelId="{A9FE0A2C-9A4E-4FDE-A182-B6C8296E81F6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>
              <a:latin typeface="+mj-lt"/>
            </a:rPr>
            <a:t> Research </a:t>
          </a:r>
          <a:r>
            <a:rPr lang="en-GB" sz="1400" i="1" dirty="0" smtClean="0">
              <a:latin typeface="+mj-lt"/>
            </a:rPr>
            <a:t>reach</a:t>
          </a:r>
          <a:r>
            <a:rPr lang="en-GB" sz="1400" dirty="0" smtClean="0">
              <a:latin typeface="+mj-lt"/>
            </a:rPr>
            <a:t> largely internal and highly </a:t>
          </a:r>
          <a:r>
            <a:rPr lang="en-GB" sz="1400" i="1" dirty="0" smtClean="0">
              <a:latin typeface="+mj-lt"/>
            </a:rPr>
            <a:t>private - oriented</a:t>
          </a:r>
          <a:r>
            <a:rPr lang="en-GB" sz="1400" dirty="0" smtClean="0">
              <a:latin typeface="+mj-lt"/>
            </a:rPr>
            <a:t> than </a:t>
          </a:r>
          <a:r>
            <a:rPr lang="en-GB" sz="1400" i="1" dirty="0" smtClean="0">
              <a:latin typeface="+mj-lt"/>
            </a:rPr>
            <a:t>public</a:t>
          </a:r>
          <a:r>
            <a:rPr lang="en-GB" sz="1400" dirty="0" smtClean="0">
              <a:latin typeface="+mj-lt"/>
            </a:rPr>
            <a:t>, </a:t>
          </a:r>
          <a:endParaRPr lang="en-GB" sz="1400" b="1" dirty="0">
            <a:latin typeface="+mj-lt"/>
          </a:endParaRPr>
        </a:p>
      </dgm:t>
    </dgm:pt>
    <dgm:pt modelId="{272A2A37-F1AC-4992-9C19-E524CDB1705E}" type="parTrans" cxnId="{57F17540-9CEE-4FF2-B390-4001E501298D}">
      <dgm:prSet/>
      <dgm:spPr/>
      <dgm:t>
        <a:bodyPr/>
        <a:lstStyle/>
        <a:p>
          <a:endParaRPr lang="en-GB"/>
        </a:p>
      </dgm:t>
    </dgm:pt>
    <dgm:pt modelId="{0E803422-7EAE-4885-84A3-D4B4858D435B}" type="sibTrans" cxnId="{57F17540-9CEE-4FF2-B390-4001E501298D}">
      <dgm:prSet/>
      <dgm:spPr/>
      <dgm:t>
        <a:bodyPr/>
        <a:lstStyle/>
        <a:p>
          <a:endParaRPr lang="en-GB"/>
        </a:p>
      </dgm:t>
    </dgm:pt>
    <dgm:pt modelId="{795B3A48-165B-497B-AED0-4FD08620DC90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>
              <a:latin typeface="+mj-lt"/>
            </a:rPr>
            <a:t> Larger firms more a</a:t>
          </a:r>
          <a:r>
            <a:rPr lang="en-GB" sz="1400" i="1" dirty="0" smtClean="0">
              <a:latin typeface="+mj-lt"/>
            </a:rPr>
            <a:t>ssociative</a:t>
          </a:r>
          <a:r>
            <a:rPr lang="en-GB" sz="1400" dirty="0" smtClean="0">
              <a:latin typeface="+mj-lt"/>
            </a:rPr>
            <a:t>, dictating the rules. </a:t>
          </a:r>
          <a:endParaRPr lang="en-GB" sz="1400" b="1" dirty="0">
            <a:latin typeface="+mj-lt"/>
          </a:endParaRPr>
        </a:p>
      </dgm:t>
    </dgm:pt>
    <dgm:pt modelId="{96C534E3-6667-4249-9C19-5F0F28569CBD}" type="parTrans" cxnId="{57D0E74B-27A4-4E97-8699-95370DB16FF2}">
      <dgm:prSet/>
      <dgm:spPr/>
      <dgm:t>
        <a:bodyPr/>
        <a:lstStyle/>
        <a:p>
          <a:endParaRPr lang="en-GB"/>
        </a:p>
      </dgm:t>
    </dgm:pt>
    <dgm:pt modelId="{246DE3EC-161D-4822-A74A-FF4093079573}" type="sibTrans" cxnId="{57D0E74B-27A4-4E97-8699-95370DB16FF2}">
      <dgm:prSet/>
      <dgm:spPr/>
      <dgm:t>
        <a:bodyPr/>
        <a:lstStyle/>
        <a:p>
          <a:endParaRPr lang="en-GB"/>
        </a:p>
      </dgm:t>
    </dgm:pt>
    <dgm:pt modelId="{FE8C0848-248E-448F-BC6D-A6BCE45866D5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>
              <a:latin typeface="+mj-lt"/>
            </a:rPr>
            <a:t> </a:t>
          </a:r>
          <a:r>
            <a:rPr lang="en-GB" sz="1400" i="1" dirty="0" smtClean="0">
              <a:latin typeface="+mj-lt"/>
            </a:rPr>
            <a:t>Public</a:t>
          </a:r>
          <a:r>
            <a:rPr lang="en-GB" sz="1400" dirty="0" smtClean="0">
              <a:latin typeface="+mj-lt"/>
            </a:rPr>
            <a:t> innovation infrastructure aimed at helping SMEs may have developed more recently  </a:t>
          </a:r>
          <a:endParaRPr lang="en-GB" sz="1400" b="1" dirty="0">
            <a:latin typeface="+mj-lt"/>
          </a:endParaRPr>
        </a:p>
      </dgm:t>
    </dgm:pt>
    <dgm:pt modelId="{AF0F3ECB-A19A-480A-9DD5-0150567EF630}" type="parTrans" cxnId="{75B5B842-E4C3-42A0-8F66-89A4BB56BD53}">
      <dgm:prSet/>
      <dgm:spPr/>
      <dgm:t>
        <a:bodyPr/>
        <a:lstStyle/>
        <a:p>
          <a:endParaRPr lang="en-GB"/>
        </a:p>
      </dgm:t>
    </dgm:pt>
    <dgm:pt modelId="{80CA57B5-00C7-4AAB-9518-7AE08F29EE3F}" type="sibTrans" cxnId="{75B5B842-E4C3-42A0-8F66-89A4BB56BD53}">
      <dgm:prSet/>
      <dgm:spPr/>
      <dgm:t>
        <a:bodyPr/>
        <a:lstStyle/>
        <a:p>
          <a:endParaRPr lang="en-GB"/>
        </a:p>
      </dgm:t>
    </dgm:pt>
    <dgm:pt modelId="{37E4716C-B51E-4418-9926-14DBDE012595}" type="pres">
      <dgm:prSet presAssocID="{428A959A-A3BC-47E0-954A-88DC8F84F2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C51DBA-139D-434F-9213-955FCF268E32}" type="pres">
      <dgm:prSet presAssocID="{2A64CC44-5184-412B-BEE6-FC506DBCB7D3}" presName="linNode" presStyleCnt="0"/>
      <dgm:spPr/>
    </dgm:pt>
    <dgm:pt modelId="{6373122A-EB2B-4F45-87D9-DA4B5DB92FA0}" type="pres">
      <dgm:prSet presAssocID="{2A64CC44-5184-412B-BEE6-FC506DBCB7D3}" presName="parentText" presStyleLbl="node1" presStyleIdx="0" presStyleCnt="3" custScaleX="75337" custScaleY="60222" custLinFactNeighborX="-628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D9824-BE22-4859-AF1B-62A745B3CEAC}" type="pres">
      <dgm:prSet presAssocID="{2A64CC44-5184-412B-BEE6-FC506DBCB7D3}" presName="descendantText" presStyleLbl="alignAccFollowNode1" presStyleIdx="0" presStyleCnt="3" custScaleX="106425" custLinFactNeighborX="-7246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44203-8736-4226-987D-124D12FA2D0F}" type="pres">
      <dgm:prSet presAssocID="{585C786E-DA8D-487C-A9C3-B95C0D4B1C35}" presName="sp" presStyleCnt="0"/>
      <dgm:spPr/>
    </dgm:pt>
    <dgm:pt modelId="{9063929C-A9AD-41C9-8FD0-4D8C6296787B}" type="pres">
      <dgm:prSet presAssocID="{06A53CC1-1A3F-48C3-96AA-89F338C09A34}" presName="linNode" presStyleCnt="0"/>
      <dgm:spPr/>
    </dgm:pt>
    <dgm:pt modelId="{7CC28ADC-F286-44AA-9219-985C9C68D434}" type="pres">
      <dgm:prSet presAssocID="{06A53CC1-1A3F-48C3-96AA-89F338C09A34}" presName="parentText" presStyleLbl="node1" presStyleIdx="1" presStyleCnt="3" custScaleX="75620" custScaleY="58025" custLinFactNeighborX="-6283" custLinFactNeighborY="-20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1DE8-E056-4948-A4B0-960756BDC838}" type="pres">
      <dgm:prSet presAssocID="{06A53CC1-1A3F-48C3-96AA-89F338C09A34}" presName="descendantText" presStyleLbl="alignAccFollowNode1" presStyleIdx="1" presStyleCnt="3" custScaleX="107783" custScaleY="111796" custLinFactNeighborX="-7525" custLinFactNeighborY="-34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634DA-B91F-48E8-960E-C62E068B3A2B}" type="pres">
      <dgm:prSet presAssocID="{711E8088-8A6F-4E8D-B355-575D580EC754}" presName="sp" presStyleCnt="0"/>
      <dgm:spPr/>
    </dgm:pt>
    <dgm:pt modelId="{35280668-BEBD-4D26-ACB8-1C73DA354752}" type="pres">
      <dgm:prSet presAssocID="{D5DF839B-53A7-4719-8A6F-91D5DB3D593C}" presName="linNode" presStyleCnt="0"/>
      <dgm:spPr/>
    </dgm:pt>
    <dgm:pt modelId="{138AD8C1-864E-4980-A0B4-FF05916A82FE}" type="pres">
      <dgm:prSet presAssocID="{D5DF839B-53A7-4719-8A6F-91D5DB3D593C}" presName="parentText" presStyleLbl="node1" presStyleIdx="2" presStyleCnt="3" custScaleX="76498" custScaleY="64782" custLinFactNeighborX="-6283" custLinFactNeighborY="-541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D9E284-64DF-466F-B250-0CF7C1DE2C3B}" type="pres">
      <dgm:prSet presAssocID="{D5DF839B-53A7-4719-8A6F-91D5DB3D593C}" presName="descendantText" presStyleLbl="alignAccFollowNode1" presStyleIdx="2" presStyleCnt="3" custScaleX="108922" custScaleY="75851" custLinFactNeighborX="-9197" custLinFactNeighborY="-86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FB9A14-0128-4CBD-A311-54FBFBAACB14}" srcId="{2A64CC44-5184-412B-BEE6-FC506DBCB7D3}" destId="{504782BF-C4DB-4C4F-863B-85320D502997}" srcOrd="1" destOrd="0" parTransId="{2FBEBA73-CBF9-4FB8-BC60-1F6FB69C6FBB}" sibTransId="{A0DB11CC-1FA2-4ACF-9825-B64157DB0F28}"/>
    <dgm:cxn modelId="{2714CE2B-B4CA-415B-8CCF-301AD0082C47}" type="presOf" srcId="{D5DF839B-53A7-4719-8A6F-91D5DB3D593C}" destId="{138AD8C1-864E-4980-A0B4-FF05916A82FE}" srcOrd="0" destOrd="0" presId="urn:microsoft.com/office/officeart/2005/8/layout/vList5"/>
    <dgm:cxn modelId="{C8D6400D-709B-46B2-A60D-1CD84DDD4F7A}" srcId="{428A959A-A3BC-47E0-954A-88DC8F84F209}" destId="{D5DF839B-53A7-4719-8A6F-91D5DB3D593C}" srcOrd="2" destOrd="0" parTransId="{5B6B0AC1-244C-40E5-8825-EEFB84AFBA48}" sibTransId="{A6AE234A-5348-4007-ADD8-05188941C7A2}"/>
    <dgm:cxn modelId="{F88FC0F9-1F95-40DB-AF94-BBA5940F06F6}" srcId="{2A64CC44-5184-412B-BEE6-FC506DBCB7D3}" destId="{FFDF9F62-1C32-41D8-9F63-752D6D14ECAA}" srcOrd="3" destOrd="0" parTransId="{CCA14B2C-4346-4ADD-97C1-69CFDEA8161F}" sibTransId="{6F1D3524-3A7A-4E19-A75F-4C25085C5E7B}"/>
    <dgm:cxn modelId="{75B5B842-E4C3-42A0-8F66-89A4BB56BD53}" srcId="{D5DF839B-53A7-4719-8A6F-91D5DB3D593C}" destId="{FE8C0848-248E-448F-BC6D-A6BCE45866D5}" srcOrd="2" destOrd="0" parTransId="{AF0F3ECB-A19A-480A-9DD5-0150567EF630}" sibTransId="{80CA57B5-00C7-4AAB-9518-7AE08F29EE3F}"/>
    <dgm:cxn modelId="{0AC1F38F-1C62-4BC0-8CEC-CE6B42491FD3}" type="presOf" srcId="{A9FE0A2C-9A4E-4FDE-A182-B6C8296E81F6}" destId="{21D9E284-64DF-466F-B250-0CF7C1DE2C3B}" srcOrd="0" destOrd="1" presId="urn:microsoft.com/office/officeart/2005/8/layout/vList5"/>
    <dgm:cxn modelId="{57D0E74B-27A4-4E97-8699-95370DB16FF2}" srcId="{D5DF839B-53A7-4719-8A6F-91D5DB3D593C}" destId="{795B3A48-165B-497B-AED0-4FD08620DC90}" srcOrd="3" destOrd="0" parTransId="{96C534E3-6667-4249-9C19-5F0F28569CBD}" sibTransId="{246DE3EC-161D-4822-A74A-FF4093079573}"/>
    <dgm:cxn modelId="{71407170-5EEE-4670-9C3C-BC7BF276020D}" srcId="{428A959A-A3BC-47E0-954A-88DC8F84F209}" destId="{2A64CC44-5184-412B-BEE6-FC506DBCB7D3}" srcOrd="0" destOrd="0" parTransId="{06D10580-1273-4D67-8D8F-851452447F4E}" sibTransId="{585C786E-DA8D-487C-A9C3-B95C0D4B1C35}"/>
    <dgm:cxn modelId="{57F17540-9CEE-4FF2-B390-4001E501298D}" srcId="{D5DF839B-53A7-4719-8A6F-91D5DB3D593C}" destId="{A9FE0A2C-9A4E-4FDE-A182-B6C8296E81F6}" srcOrd="1" destOrd="0" parTransId="{272A2A37-F1AC-4992-9C19-E524CDB1705E}" sibTransId="{0E803422-7EAE-4885-84A3-D4B4858D435B}"/>
    <dgm:cxn modelId="{575ABBA4-5D19-44E2-AFCC-83E78FD5CC59}" type="presOf" srcId="{795B3A48-165B-497B-AED0-4FD08620DC90}" destId="{21D9E284-64DF-466F-B250-0CF7C1DE2C3B}" srcOrd="0" destOrd="3" presId="urn:microsoft.com/office/officeart/2005/8/layout/vList5"/>
    <dgm:cxn modelId="{74581F06-2C98-45ED-BFD0-2BD3AC4750FC}" srcId="{06A53CC1-1A3F-48C3-96AA-89F338C09A34}" destId="{FD38C1A7-1098-4500-9A6D-9C9F7F215470}" srcOrd="0" destOrd="0" parTransId="{547CCE2C-E7F4-447C-82F7-EEE24EE2FCC5}" sibTransId="{94E93344-61B1-4C2C-BAFC-467662BD662F}"/>
    <dgm:cxn modelId="{4F05DBA0-562E-46AE-8727-D937D81CB502}" type="presOf" srcId="{FFDF9F62-1C32-41D8-9F63-752D6D14ECAA}" destId="{B1CD9824-BE22-4859-AF1B-62A745B3CEAC}" srcOrd="0" destOrd="3" presId="urn:microsoft.com/office/officeart/2005/8/layout/vList5"/>
    <dgm:cxn modelId="{C56DDF8B-CAFF-4EC6-AC74-8EF9BE0A31F6}" type="presOf" srcId="{2BF9B3A9-1F3C-4386-BFA6-64488067E6A1}" destId="{302D1DE8-E056-4948-A4B0-960756BDC838}" srcOrd="0" destOrd="2" presId="urn:microsoft.com/office/officeart/2005/8/layout/vList5"/>
    <dgm:cxn modelId="{2277A2B2-CE6C-4B09-BAE4-B08DD1353176}" srcId="{2A64CC44-5184-412B-BEE6-FC506DBCB7D3}" destId="{6E9640E4-5A52-405A-AC08-BDFFF5AE8EEC}" srcOrd="0" destOrd="0" parTransId="{DDFDB826-F540-40DA-900C-E6CA711B56A4}" sibTransId="{3E6E1964-F929-423F-942A-6ADC44F92B8B}"/>
    <dgm:cxn modelId="{C772B305-5B9B-4450-8F26-CC48AB8609DB}" type="presOf" srcId="{0ED28E32-B515-4693-8E39-A9D3EA2716C1}" destId="{B1CD9824-BE22-4859-AF1B-62A745B3CEAC}" srcOrd="0" destOrd="2" presId="urn:microsoft.com/office/officeart/2005/8/layout/vList5"/>
    <dgm:cxn modelId="{5F62B8ED-980A-4A28-B6D6-76C820B1535B}" type="presOf" srcId="{504782BF-C4DB-4C4F-863B-85320D502997}" destId="{B1CD9824-BE22-4859-AF1B-62A745B3CEAC}" srcOrd="0" destOrd="1" presId="urn:microsoft.com/office/officeart/2005/8/layout/vList5"/>
    <dgm:cxn modelId="{58960BE7-8B4A-49CC-8AAE-40D394776609}" type="presOf" srcId="{428A959A-A3BC-47E0-954A-88DC8F84F209}" destId="{37E4716C-B51E-4418-9926-14DBDE012595}" srcOrd="0" destOrd="0" presId="urn:microsoft.com/office/officeart/2005/8/layout/vList5"/>
    <dgm:cxn modelId="{1C100C75-23D4-4800-89E9-68668A732543}" type="presOf" srcId="{2CAE3500-1577-42DD-A9A6-C1E7B7E07A55}" destId="{302D1DE8-E056-4948-A4B0-960756BDC838}" srcOrd="0" destOrd="1" presId="urn:microsoft.com/office/officeart/2005/8/layout/vList5"/>
    <dgm:cxn modelId="{B9B495B0-36B4-484A-91CB-8FF58B1A47A1}" type="presOf" srcId="{3451F5F2-32AD-4FC5-B343-C414E880A97D}" destId="{21D9E284-64DF-466F-B250-0CF7C1DE2C3B}" srcOrd="0" destOrd="0" presId="urn:microsoft.com/office/officeart/2005/8/layout/vList5"/>
    <dgm:cxn modelId="{21BF7FA3-2F56-4BEE-8629-C3F88C0E5C32}" srcId="{D5DF839B-53A7-4719-8A6F-91D5DB3D593C}" destId="{3451F5F2-32AD-4FC5-B343-C414E880A97D}" srcOrd="0" destOrd="0" parTransId="{AAFFCA04-6813-4F36-8856-A66C611F072F}" sibTransId="{3FEE7410-DAD3-4DE3-9ACE-CBC8A7A2AC8A}"/>
    <dgm:cxn modelId="{C097D88E-E122-4B5B-B634-C14A11E19202}" srcId="{2A64CC44-5184-412B-BEE6-FC506DBCB7D3}" destId="{0ED28E32-B515-4693-8E39-A9D3EA2716C1}" srcOrd="2" destOrd="0" parTransId="{9290F30B-EFAB-44BC-96A4-F94DBD5BAA8D}" sibTransId="{5613CA0C-687E-4925-BA09-8FFED9EA1B9B}"/>
    <dgm:cxn modelId="{0BB30306-BF46-43A4-AB48-7C5216187CE2}" srcId="{06A53CC1-1A3F-48C3-96AA-89F338C09A34}" destId="{2CAE3500-1577-42DD-A9A6-C1E7B7E07A55}" srcOrd="1" destOrd="0" parTransId="{327DA5C3-1EBB-4CB2-B5AF-E061F76F8C76}" sibTransId="{82F6C424-AB42-47F3-83E8-E04A29D118DC}"/>
    <dgm:cxn modelId="{67391CA5-D4C3-4B28-BD2B-BA004C35BF49}" type="presOf" srcId="{6E9640E4-5A52-405A-AC08-BDFFF5AE8EEC}" destId="{B1CD9824-BE22-4859-AF1B-62A745B3CEAC}" srcOrd="0" destOrd="0" presId="urn:microsoft.com/office/officeart/2005/8/layout/vList5"/>
    <dgm:cxn modelId="{0B918743-A67B-43CB-B690-DD4AB429FC31}" srcId="{428A959A-A3BC-47E0-954A-88DC8F84F209}" destId="{06A53CC1-1A3F-48C3-96AA-89F338C09A34}" srcOrd="1" destOrd="0" parTransId="{8E08FD9B-9E5E-4C66-98A4-22F908CD9DB9}" sibTransId="{711E8088-8A6F-4E8D-B355-575D580EC754}"/>
    <dgm:cxn modelId="{289C9D2A-232C-404B-92D0-C955EA5AD0AC}" type="presOf" srcId="{06A53CC1-1A3F-48C3-96AA-89F338C09A34}" destId="{7CC28ADC-F286-44AA-9219-985C9C68D434}" srcOrd="0" destOrd="0" presId="urn:microsoft.com/office/officeart/2005/8/layout/vList5"/>
    <dgm:cxn modelId="{CD5FCF1E-0C71-454F-817A-52C6AC76C5FD}" srcId="{06A53CC1-1A3F-48C3-96AA-89F338C09A34}" destId="{2BF9B3A9-1F3C-4386-BFA6-64488067E6A1}" srcOrd="2" destOrd="0" parTransId="{69B5B52A-B633-415D-A7D7-559F10493862}" sibTransId="{54E8D14E-04E2-4499-83C0-46CB152DAD96}"/>
    <dgm:cxn modelId="{643597C1-5243-47A1-8153-BDDA84E38C5C}" type="presOf" srcId="{B30F43DE-1E06-4A51-AB58-C778B2AC9C6C}" destId="{302D1DE8-E056-4948-A4B0-960756BDC838}" srcOrd="0" destOrd="3" presId="urn:microsoft.com/office/officeart/2005/8/layout/vList5"/>
    <dgm:cxn modelId="{623F92AC-279B-4883-9E71-4879B3F50782}" type="presOf" srcId="{2A64CC44-5184-412B-BEE6-FC506DBCB7D3}" destId="{6373122A-EB2B-4F45-87D9-DA4B5DB92FA0}" srcOrd="0" destOrd="0" presId="urn:microsoft.com/office/officeart/2005/8/layout/vList5"/>
    <dgm:cxn modelId="{FC624E8C-9564-4010-AF34-09B782D8437E}" type="presOf" srcId="{FD38C1A7-1098-4500-9A6D-9C9F7F215470}" destId="{302D1DE8-E056-4948-A4B0-960756BDC838}" srcOrd="0" destOrd="0" presId="urn:microsoft.com/office/officeart/2005/8/layout/vList5"/>
    <dgm:cxn modelId="{6FC7FDA3-951B-49E8-834A-06B9248F0969}" type="presOf" srcId="{FE8C0848-248E-448F-BC6D-A6BCE45866D5}" destId="{21D9E284-64DF-466F-B250-0CF7C1DE2C3B}" srcOrd="0" destOrd="2" presId="urn:microsoft.com/office/officeart/2005/8/layout/vList5"/>
    <dgm:cxn modelId="{22E03A5A-4E4C-41BD-A35E-36195FA19F08}" srcId="{06A53CC1-1A3F-48C3-96AA-89F338C09A34}" destId="{B30F43DE-1E06-4A51-AB58-C778B2AC9C6C}" srcOrd="3" destOrd="0" parTransId="{2F19374A-600C-4BD2-B338-41C307D6426D}" sibTransId="{34ADD991-8BDC-4D31-960F-AE669477A38E}"/>
    <dgm:cxn modelId="{EAA9E921-ADD0-410B-9A5C-8F27D46F87E9}" type="presParOf" srcId="{37E4716C-B51E-4418-9926-14DBDE012595}" destId="{6DC51DBA-139D-434F-9213-955FCF268E32}" srcOrd="0" destOrd="0" presId="urn:microsoft.com/office/officeart/2005/8/layout/vList5"/>
    <dgm:cxn modelId="{6E67FF6B-4A14-47DC-B78A-8AF0C0E99E24}" type="presParOf" srcId="{6DC51DBA-139D-434F-9213-955FCF268E32}" destId="{6373122A-EB2B-4F45-87D9-DA4B5DB92FA0}" srcOrd="0" destOrd="0" presId="urn:microsoft.com/office/officeart/2005/8/layout/vList5"/>
    <dgm:cxn modelId="{7C4082C4-549C-4FDF-B15C-201761AE2768}" type="presParOf" srcId="{6DC51DBA-139D-434F-9213-955FCF268E32}" destId="{B1CD9824-BE22-4859-AF1B-62A745B3CEAC}" srcOrd="1" destOrd="0" presId="urn:microsoft.com/office/officeart/2005/8/layout/vList5"/>
    <dgm:cxn modelId="{FDB5BCDB-B2BB-42C5-83B7-8DADD7C6E342}" type="presParOf" srcId="{37E4716C-B51E-4418-9926-14DBDE012595}" destId="{55044203-8736-4226-987D-124D12FA2D0F}" srcOrd="1" destOrd="0" presId="urn:microsoft.com/office/officeart/2005/8/layout/vList5"/>
    <dgm:cxn modelId="{F7838748-A71F-4BB9-B019-0CEE92194EA6}" type="presParOf" srcId="{37E4716C-B51E-4418-9926-14DBDE012595}" destId="{9063929C-A9AD-41C9-8FD0-4D8C6296787B}" srcOrd="2" destOrd="0" presId="urn:microsoft.com/office/officeart/2005/8/layout/vList5"/>
    <dgm:cxn modelId="{92A800DC-8588-465B-81E1-AA518A61F4A2}" type="presParOf" srcId="{9063929C-A9AD-41C9-8FD0-4D8C6296787B}" destId="{7CC28ADC-F286-44AA-9219-985C9C68D434}" srcOrd="0" destOrd="0" presId="urn:microsoft.com/office/officeart/2005/8/layout/vList5"/>
    <dgm:cxn modelId="{5560C055-5B52-4718-B1C3-DE192E37FC86}" type="presParOf" srcId="{9063929C-A9AD-41C9-8FD0-4D8C6296787B}" destId="{302D1DE8-E056-4948-A4B0-960756BDC838}" srcOrd="1" destOrd="0" presId="urn:microsoft.com/office/officeart/2005/8/layout/vList5"/>
    <dgm:cxn modelId="{340582CC-0C63-460B-BAE7-4F76ABC3BDEA}" type="presParOf" srcId="{37E4716C-B51E-4418-9926-14DBDE012595}" destId="{F67634DA-B91F-48E8-960E-C62E068B3A2B}" srcOrd="3" destOrd="0" presId="urn:microsoft.com/office/officeart/2005/8/layout/vList5"/>
    <dgm:cxn modelId="{136B30A7-25C7-421B-B21F-A9933060B98E}" type="presParOf" srcId="{37E4716C-B51E-4418-9926-14DBDE012595}" destId="{35280668-BEBD-4D26-ACB8-1C73DA354752}" srcOrd="4" destOrd="0" presId="urn:microsoft.com/office/officeart/2005/8/layout/vList5"/>
    <dgm:cxn modelId="{C06C0366-8319-498C-B4D3-8F11D479F13B}" type="presParOf" srcId="{35280668-BEBD-4D26-ACB8-1C73DA354752}" destId="{138AD8C1-864E-4980-A0B4-FF05916A82FE}" srcOrd="0" destOrd="0" presId="urn:microsoft.com/office/officeart/2005/8/layout/vList5"/>
    <dgm:cxn modelId="{D4C53B84-AAFA-4BAB-8D73-097C2664632D}" type="presParOf" srcId="{35280668-BEBD-4D26-ACB8-1C73DA354752}" destId="{21D9E284-64DF-466F-B250-0CF7C1DE2C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190F6-4759-44CB-963C-B93904DF0602}">
      <dsp:nvSpPr>
        <dsp:cNvPr id="0" name=""/>
        <dsp:cNvSpPr/>
      </dsp:nvSpPr>
      <dsp:spPr>
        <a:xfrm>
          <a:off x="1382055" y="0"/>
          <a:ext cx="10434020" cy="4959060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E102F-4EE5-4742-9A50-D1076377EAC9}">
      <dsp:nvSpPr>
        <dsp:cNvPr id="0" name=""/>
        <dsp:cNvSpPr/>
      </dsp:nvSpPr>
      <dsp:spPr>
        <a:xfrm>
          <a:off x="3572336" y="2681748"/>
          <a:ext cx="408015" cy="372311"/>
        </a:xfrm>
        <a:prstGeom prst="ellipse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0163D-7A85-4553-978B-2FEB29B788F1}">
      <dsp:nvSpPr>
        <dsp:cNvPr id="0" name=""/>
        <dsp:cNvSpPr/>
      </dsp:nvSpPr>
      <dsp:spPr>
        <a:xfrm>
          <a:off x="3474879" y="3327300"/>
          <a:ext cx="6269414" cy="139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51" tIns="0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b="1" kern="1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Stage 1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(Oct 2016 – June 2018)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Focus on NE and NW regions</a:t>
          </a:r>
        </a:p>
      </dsp:txBody>
      <dsp:txXfrm>
        <a:off x="3474879" y="3327300"/>
        <a:ext cx="6269414" cy="1393623"/>
      </dsp:txXfrm>
    </dsp:sp>
    <dsp:sp modelId="{49458272-2C56-4508-835B-1377B4335B35}">
      <dsp:nvSpPr>
        <dsp:cNvPr id="0" name=""/>
        <dsp:cNvSpPr/>
      </dsp:nvSpPr>
      <dsp:spPr>
        <a:xfrm>
          <a:off x="7297282" y="1520677"/>
          <a:ext cx="476069" cy="476069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5651D-1025-42E1-9FB8-B10FD7D2EBBC}">
      <dsp:nvSpPr>
        <dsp:cNvPr id="0" name=""/>
        <dsp:cNvSpPr/>
      </dsp:nvSpPr>
      <dsp:spPr>
        <a:xfrm>
          <a:off x="7132018" y="2157927"/>
          <a:ext cx="4542683" cy="108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60" tIns="0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b="1" kern="1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Stage 2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(July 2018 – June 2019)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Rollout </a:t>
          </a:r>
          <a:r>
            <a:rPr lang="en-GB" sz="2000" b="1" kern="12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to all 8 </a:t>
          </a:r>
          <a:r>
            <a:rPr lang="en-GB" sz="2000" b="1" kern="1200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regions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- "Advanced": NE, NW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- "Intermediate": SE, SW, S, </a:t>
          </a:r>
          <a:r>
            <a:rPr lang="en-GB" sz="1600" b="1" kern="1200" dirty="0" err="1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Centru</a:t>
          </a:r>
          <a:r>
            <a:rPr lang="en-GB" sz="1600" b="1" kern="1200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, W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- "Beginner": Bucharest-</a:t>
          </a:r>
          <a:r>
            <a:rPr lang="en-GB" sz="1600" b="1" kern="1200" dirty="0" err="1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Ilfov</a:t>
          </a:r>
          <a:endParaRPr lang="en-GB" sz="1600" b="1" kern="1200" dirty="0">
            <a:solidFill>
              <a:srgbClr val="C00000"/>
            </a:solidFill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132018" y="2157927"/>
        <a:ext cx="4542683" cy="1086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19-2-2019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157" tIns="45578" rIns="91157" bIns="45578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239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4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06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Verdana Standaard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284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64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3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1"/>
            <a:ext cx="6720416" cy="790575"/>
          </a:xfrm>
          <a:prstGeom prst="rect">
            <a:avLst/>
          </a:prstGeo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39"/>
            <a:ext cx="11377083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8F59F36-5C8D-4771-BF23-D756DFFE663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224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990600"/>
            <a:ext cx="12192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760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12192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971983"/>
            <a:ext cx="12192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76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F549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F5494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lang="en-US" smtClean="0"/>
              <a:pPr marL="123825">
                <a:lnSpc>
                  <a:spcPts val="151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622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71" r:id="rId13"/>
    <p:sldLayoutId id="2147483672" r:id="rId1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5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630" y="344739"/>
            <a:ext cx="11597849" cy="993310"/>
          </a:xfrm>
        </p:spPr>
        <p:txBody>
          <a:bodyPr/>
          <a:lstStyle/>
          <a:p>
            <a:r>
              <a:rPr lang="en-GB" sz="2800" b="1" dirty="0" smtClean="0"/>
              <a:t>Distribution </a:t>
            </a:r>
            <a:r>
              <a:rPr lang="en-GB" sz="2800" b="1" dirty="0"/>
              <a:t>of RDI </a:t>
            </a:r>
            <a:r>
              <a:rPr lang="en-GB" sz="2800" b="1" dirty="0" smtClean="0"/>
              <a:t>assets: Research Infrastructure Map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9856" y="1639507"/>
            <a:ext cx="3792716" cy="717194"/>
          </a:xfrm>
        </p:spPr>
        <p:txBody>
          <a:bodyPr/>
          <a:lstStyle/>
          <a:p>
            <a:r>
              <a:rPr lang="en-GB" sz="1800" dirty="0" smtClean="0">
                <a:latin typeface="+mj-lt"/>
              </a:rPr>
              <a:t>Search organised by county (NUTS3), not by region (NUTS2)</a:t>
            </a:r>
            <a:endParaRPr lang="en-GB" sz="1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056"/>
            <a:ext cx="8229600" cy="464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922" y="608971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+mj-lt"/>
              </a:rPr>
              <a:t>https://</a:t>
            </a:r>
            <a:r>
              <a:rPr lang="en-GB" sz="1200" dirty="0" smtClean="0">
                <a:latin typeface="+mj-lt"/>
              </a:rPr>
              <a:t>erris.gov.ro/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3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751DA7D-3999-4F27-84E1-C414CA32AA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515" y="324643"/>
            <a:ext cx="11259308" cy="993310"/>
          </a:xfrm>
        </p:spPr>
        <p:txBody>
          <a:bodyPr/>
          <a:lstStyle/>
          <a:p>
            <a:r>
              <a:rPr lang="en-US" sz="2800" b="1" dirty="0" smtClean="0"/>
              <a:t>Technological </a:t>
            </a:r>
            <a:r>
              <a:rPr lang="en-US" sz="2800" b="1" dirty="0" err="1" smtClean="0"/>
              <a:t>specialisation</a:t>
            </a:r>
            <a:r>
              <a:rPr lang="en-US" sz="2800" b="1" dirty="0" smtClean="0"/>
              <a:t>: clusters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53A00B-E969-4011-B930-9C6254BA52DA}"/>
              </a:ext>
            </a:extLst>
          </p:cNvPr>
          <p:cNvSpPr/>
          <p:nvPr/>
        </p:nvSpPr>
        <p:spPr>
          <a:xfrm>
            <a:off x="7560296" y="5116715"/>
            <a:ext cx="4678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Smart Factory Hub - Regional Mapping Report Romania 2017</a:t>
            </a:r>
          </a:p>
          <a:p>
            <a:r>
              <a:rPr lang="en-US" sz="1000" dirty="0">
                <a:latin typeface="+mj-lt"/>
              </a:rPr>
              <a:t>http://www.interreg-danube.eu/uploads/media/approved_project_output/0001/09/bfc5cd282081e3fa2187d5ac8eedfc3bf5c5213c.pdf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158"/>
            <a:ext cx="7239786" cy="519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360241"/>
            <a:ext cx="6532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+mj-lt"/>
              </a:rPr>
              <a:t>http://www.clusterpolisees3.eu/ClusterpoliSEEPortal/resources/cms/documents/Romanian_Clusters_Mapping.pdf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96" y="1170158"/>
            <a:ext cx="4584569" cy="38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4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48172" y="1485181"/>
            <a:ext cx="8455843" cy="191272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u="sng" dirty="0" smtClean="0">
                <a:latin typeface="+mj-lt"/>
              </a:rPr>
              <a:t>At national level: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National </a:t>
            </a:r>
            <a:r>
              <a:rPr lang="en-GB" sz="1600" dirty="0">
                <a:latin typeface="+mj-lt"/>
              </a:rPr>
              <a:t>R&amp;I Strategy </a:t>
            </a:r>
            <a:r>
              <a:rPr lang="en-GB" sz="1600" dirty="0" smtClean="0">
                <a:latin typeface="+mj-lt"/>
              </a:rPr>
              <a:t>2014-2020, with four RIS3 priorities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+mj-lt"/>
              </a:rPr>
              <a:t>	1</a:t>
            </a:r>
            <a:r>
              <a:rPr lang="en-GB" sz="1600" dirty="0">
                <a:latin typeface="+mj-lt"/>
              </a:rPr>
              <a:t>. </a:t>
            </a:r>
            <a:r>
              <a:rPr lang="en-GB" sz="1600" dirty="0" err="1">
                <a:latin typeface="+mj-lt"/>
              </a:rPr>
              <a:t>Bioeconomy</a:t>
            </a:r>
            <a:r>
              <a:rPr lang="en-GB" sz="1600" dirty="0">
                <a:latin typeface="+mj-lt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+mj-lt"/>
              </a:rPr>
              <a:t>	2</a:t>
            </a:r>
            <a:r>
              <a:rPr lang="en-GB" sz="1600" dirty="0">
                <a:latin typeface="+mj-lt"/>
              </a:rPr>
              <a:t>. ICT, space and security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+mj-lt"/>
              </a:rPr>
              <a:t>	3</a:t>
            </a:r>
            <a:r>
              <a:rPr lang="en-GB" sz="1600" dirty="0">
                <a:latin typeface="+mj-lt"/>
              </a:rPr>
              <a:t>. Energy, environment, climate change;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latin typeface="+mj-lt"/>
              </a:rPr>
              <a:t>	4</a:t>
            </a:r>
            <a:r>
              <a:rPr lang="en-GB" sz="1600" dirty="0">
                <a:latin typeface="+mj-lt"/>
              </a:rPr>
              <a:t>. Eco-nano-technologies and advanced </a:t>
            </a:r>
            <a:r>
              <a:rPr lang="en-GB" sz="1600" dirty="0" smtClean="0">
                <a:latin typeface="+mj-lt"/>
              </a:rPr>
              <a:t>materials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Forthcoming National R&amp;I Strategy and National </a:t>
            </a:r>
            <a:r>
              <a:rPr lang="en-GB" sz="1600" dirty="0">
                <a:latin typeface="+mj-lt"/>
              </a:rPr>
              <a:t>RIS3 Strategy</a:t>
            </a:r>
            <a:endParaRPr lang="en-GB" sz="16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Ministry </a:t>
            </a:r>
            <a:r>
              <a:rPr lang="en-GB" sz="1600" dirty="0">
                <a:latin typeface="+mj-lt"/>
              </a:rPr>
              <a:t>of Research and </a:t>
            </a:r>
            <a:r>
              <a:rPr lang="en-GB" sz="1600" dirty="0" smtClean="0">
                <a:latin typeface="+mj-lt"/>
              </a:rPr>
              <a:t>Innovation: IB for Research for the Competitiveness OP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Funding: PA1 of the Competitiveness OP and National Plan for RDI (NP3)</a:t>
            </a:r>
            <a:endParaRPr lang="en-GB" sz="1600" dirty="0">
              <a:latin typeface="+mj-lt"/>
            </a:endParaRPr>
          </a:p>
        </p:txBody>
      </p:sp>
      <p:pic>
        <p:nvPicPr>
          <p:cNvPr id="3074" name="Picture 2" descr="H:\My Documents\Marina\Seville meeting 24 April 2018\SNCDI 2014-2020 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447"/>
            <a:ext cx="3559963" cy="20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48172" y="4397805"/>
            <a:ext cx="8277225" cy="2319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u="sng" dirty="0" smtClean="0">
                <a:latin typeface="+mj-lt"/>
              </a:rPr>
              <a:t>At regional level: </a:t>
            </a:r>
          </a:p>
          <a:p>
            <a:r>
              <a:rPr lang="en-GB" sz="1600" dirty="0" smtClean="0">
                <a:latin typeface="+mj-lt"/>
              </a:rPr>
              <a:t>Seven regional RIS3 Strategies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Bucharest-</a:t>
            </a:r>
            <a:r>
              <a:rPr lang="en-GB" sz="1600" dirty="0" err="1" smtClean="0">
                <a:latin typeface="+mj-lt"/>
              </a:rPr>
              <a:t>Ilfov</a:t>
            </a:r>
            <a:r>
              <a:rPr lang="en-GB" sz="1600" dirty="0" smtClean="0">
                <a:latin typeface="+mj-lt"/>
              </a:rPr>
              <a:t> region now starting the RIS3 strategy design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+mj-lt"/>
              </a:rPr>
              <a:t>Ministry of Regional Development and Public </a:t>
            </a:r>
            <a:r>
              <a:rPr lang="en-GB" sz="1600" dirty="0" smtClean="0">
                <a:latin typeface="+mj-lt"/>
              </a:rPr>
              <a:t>Administration: MA </a:t>
            </a:r>
            <a:r>
              <a:rPr lang="en-GB" sz="1600" dirty="0">
                <a:latin typeface="+mj-lt"/>
              </a:rPr>
              <a:t>of </a:t>
            </a:r>
            <a:r>
              <a:rPr lang="en-GB" sz="1600" dirty="0" smtClean="0">
                <a:latin typeface="+mj-lt"/>
              </a:rPr>
              <a:t>Regional OP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RDAs as </a:t>
            </a:r>
            <a:r>
              <a:rPr lang="en-GB" sz="1600" dirty="0">
                <a:latin typeface="+mj-lt"/>
              </a:rPr>
              <a:t>regional </a:t>
            </a:r>
            <a:r>
              <a:rPr lang="en-GB" sz="1600" dirty="0" smtClean="0">
                <a:latin typeface="+mj-lt"/>
              </a:rPr>
              <a:t>IB </a:t>
            </a:r>
            <a:r>
              <a:rPr lang="en-GB" sz="1600" dirty="0">
                <a:latin typeface="+mj-lt"/>
              </a:rPr>
              <a:t>for the </a:t>
            </a:r>
            <a:r>
              <a:rPr lang="en-GB" sz="1600" dirty="0" smtClean="0">
                <a:latin typeface="+mj-lt"/>
              </a:rPr>
              <a:t>Regional OP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Funding: PA1 of the Regional OP (Technology Transfer), PA1 COP, NP3  </a:t>
            </a:r>
            <a:r>
              <a:rPr lang="en-GB" sz="1600" dirty="0" smtClean="0"/>
              <a:t> </a:t>
            </a:r>
            <a:endParaRPr lang="en-GB" sz="16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879"/>
            <a:ext cx="3559963" cy="31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521618" y="327632"/>
            <a:ext cx="11670382" cy="9933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 governance: dual approach of smart specialisation  </a:t>
            </a:r>
          </a:p>
        </p:txBody>
      </p:sp>
    </p:spTree>
    <p:extLst>
      <p:ext uri="{BB962C8B-B14F-4D97-AF65-F5344CB8AC3E}">
        <p14:creationId xmlns:p14="http://schemas.microsoft.com/office/powerpoint/2010/main" val="33093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82804" y="464599"/>
            <a:ext cx="11774078" cy="993310"/>
          </a:xfrm>
        </p:spPr>
        <p:txBody>
          <a:bodyPr/>
          <a:lstStyle/>
          <a:p>
            <a:r>
              <a:rPr lang="en-GB" b="1" dirty="0" smtClean="0"/>
              <a:t>RIS governance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9682" y="1579251"/>
            <a:ext cx="12022318" cy="36147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000" b="1" dirty="0" smtClean="0">
                <a:latin typeface="+mj-lt"/>
              </a:rPr>
              <a:t>Institutional setup: </a:t>
            </a:r>
            <a:r>
              <a:rPr lang="en-GB" sz="1800" dirty="0" smtClean="0">
                <a:latin typeface="+mj-lt"/>
              </a:rPr>
              <a:t>changes in the structure of the R&amp;I system (regional innovation agencies? Unit in MRI?) </a:t>
            </a:r>
          </a:p>
          <a:p>
            <a:pPr marL="457200" indent="-457200">
              <a:buAutoNum type="arabicPeriod"/>
            </a:pP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r>
              <a:rPr lang="en-GB" sz="2000" b="1" dirty="0" smtClean="0">
                <a:latin typeface="+mj-lt"/>
              </a:rPr>
              <a:t>2. Regional innovation policies: </a:t>
            </a:r>
          </a:p>
          <a:p>
            <a:r>
              <a:rPr lang="en-GB" sz="1800" dirty="0" smtClean="0">
                <a:latin typeface="+mj-lt"/>
              </a:rPr>
              <a:t>No formal regional innovation policies in Romania</a:t>
            </a:r>
          </a:p>
          <a:p>
            <a:r>
              <a:rPr lang="en-GB" sz="1800" dirty="0" smtClean="0">
                <a:latin typeface="+mj-lt"/>
              </a:rPr>
              <a:t>Regional RIS3 strategies can provide a foundation for regional innovation policies – integration into the new RIS3 National Strategy</a:t>
            </a:r>
          </a:p>
          <a:p>
            <a:r>
              <a:rPr lang="en-GB" sz="1800" dirty="0" smtClean="0">
                <a:latin typeface="+mj-lt"/>
              </a:rPr>
              <a:t>Regional innovation policies need to take account of the RIS types existing in the country </a:t>
            </a:r>
            <a:r>
              <a:rPr lang="en-GB" sz="1800" dirty="0" smtClean="0">
                <a:latin typeface="+mj-lt"/>
                <a:sym typeface="Wingdings" panose="05000000000000000000" pitchFamily="2" charset="2"/>
              </a:rPr>
              <a:t> d</a:t>
            </a:r>
            <a:r>
              <a:rPr lang="en-GB" sz="1800" dirty="0" smtClean="0">
                <a:latin typeface="+mj-lt"/>
              </a:rPr>
              <a:t>ifferent </a:t>
            </a:r>
            <a:r>
              <a:rPr lang="en-GB" sz="1800" dirty="0">
                <a:latin typeface="+mj-lt"/>
              </a:rPr>
              <a:t>logics </a:t>
            </a:r>
            <a:r>
              <a:rPr lang="en-GB" sz="1800" dirty="0" smtClean="0">
                <a:latin typeface="+mj-lt"/>
              </a:rPr>
              <a:t>behind constructing RIS depending on the regional industrial base and knowledge infrastructure</a:t>
            </a:r>
          </a:p>
          <a:p>
            <a:r>
              <a:rPr lang="en-GB" sz="1800" dirty="0" smtClean="0">
                <a:latin typeface="+mj-lt"/>
              </a:rPr>
              <a:t>A mapping of the existing RIS is needed, in order to draft most appropriate policies and funding instruments</a:t>
            </a:r>
            <a:endParaRPr lang="en-GB" sz="1800" dirty="0">
              <a:latin typeface="+mj-lt"/>
            </a:endParaRPr>
          </a:p>
          <a:p>
            <a:r>
              <a:rPr lang="en-GB" sz="1800" b="1" dirty="0" smtClean="0">
                <a:latin typeface="+mj-lt"/>
              </a:rPr>
              <a:t>RIS taxonomy</a:t>
            </a:r>
            <a:r>
              <a:rPr lang="en-GB" sz="1800" dirty="0" smtClean="0">
                <a:latin typeface="+mj-lt"/>
              </a:rPr>
              <a:t>:</a:t>
            </a:r>
          </a:p>
          <a:p>
            <a:pPr marL="457200" lvl="1" indent="0">
              <a:buNone/>
            </a:pPr>
            <a:r>
              <a:rPr lang="en-GB" sz="1800" b="1" dirty="0" smtClean="0">
                <a:latin typeface="+mj-lt"/>
              </a:rPr>
              <a:t>1. Analytical vs. synthetic vs. symbolic knowledge base (</a:t>
            </a:r>
            <a:r>
              <a:rPr lang="en-GB" sz="1800" b="1" dirty="0" err="1" smtClean="0">
                <a:latin typeface="+mj-lt"/>
              </a:rPr>
              <a:t>Asheim</a:t>
            </a:r>
            <a:r>
              <a:rPr lang="en-GB" sz="1800" b="1" dirty="0" smtClean="0">
                <a:latin typeface="+mj-lt"/>
              </a:rPr>
              <a:t>)</a:t>
            </a:r>
          </a:p>
          <a:p>
            <a:pPr marL="457200" lvl="1" indent="0">
              <a:buNone/>
            </a:pPr>
            <a:r>
              <a:rPr lang="en-GB" sz="1800" b="1" dirty="0" smtClean="0">
                <a:latin typeface="+mj-lt"/>
              </a:rPr>
              <a:t>2. Governance dimension vs. business innovation dimension (Cooke)</a:t>
            </a:r>
          </a:p>
          <a:p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48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EABA9CE-C34E-4BAB-B74E-F46F4BC331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511" y="224351"/>
            <a:ext cx="11660957" cy="993310"/>
          </a:xfrm>
        </p:spPr>
        <p:txBody>
          <a:bodyPr/>
          <a:lstStyle/>
          <a:p>
            <a:r>
              <a:rPr lang="en-US" sz="3000" b="1" dirty="0" smtClean="0"/>
              <a:t>Synthetic, analytic and symbolic knowledge bases</a:t>
            </a:r>
            <a:endParaRPr lang="en-US" sz="3000" b="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2E3405-1585-4336-9BD2-03B2A931AAED}"/>
              </a:ext>
            </a:extLst>
          </p:cNvPr>
          <p:cNvSpPr/>
          <p:nvPr/>
        </p:nvSpPr>
        <p:spPr>
          <a:xfrm>
            <a:off x="2680353" y="5441838"/>
            <a:ext cx="2790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Genetics, </a:t>
            </a:r>
            <a:r>
              <a:rPr lang="en-US" sz="1200" dirty="0" smtClean="0">
                <a:latin typeface="+mj-lt"/>
              </a:rPr>
              <a:t>biotechnology, </a:t>
            </a:r>
            <a:r>
              <a:rPr lang="en-GB" sz="1200" dirty="0" smtClean="0">
                <a:latin typeface="+mj-lt"/>
              </a:rPr>
              <a:t>nanotechnology,</a:t>
            </a:r>
            <a:r>
              <a:rPr lang="en-US" sz="1200" dirty="0" smtClean="0">
                <a:latin typeface="+mj-lt"/>
              </a:rPr>
              <a:t> ICT</a:t>
            </a:r>
            <a:r>
              <a:rPr lang="en-US" sz="1200" dirty="0"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Basic </a:t>
            </a:r>
            <a:r>
              <a:rPr lang="en-US" sz="1200" dirty="0">
                <a:latin typeface="+mj-lt"/>
              </a:rPr>
              <a:t>and applied research, </a:t>
            </a:r>
            <a:r>
              <a:rPr lang="en-US" sz="1200" dirty="0" smtClean="0">
                <a:latin typeface="+mj-lt"/>
              </a:rPr>
              <a:t>product/process development</a:t>
            </a:r>
            <a:endParaRPr lang="en-US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Company R&amp;D </a:t>
            </a:r>
            <a:r>
              <a:rPr lang="en-US" sz="1200" dirty="0">
                <a:latin typeface="+mj-lt"/>
              </a:rPr>
              <a:t>departments </a:t>
            </a:r>
            <a:r>
              <a:rPr lang="en-US" sz="1200" dirty="0" smtClean="0">
                <a:latin typeface="+mj-lt"/>
              </a:rPr>
              <a:t>linked with universities </a:t>
            </a:r>
            <a:r>
              <a:rPr lang="en-US" sz="1200" dirty="0">
                <a:latin typeface="+mj-lt"/>
              </a:rPr>
              <a:t>and </a:t>
            </a:r>
            <a:r>
              <a:rPr lang="en-US" sz="1200" dirty="0" smtClean="0">
                <a:latin typeface="+mj-lt"/>
              </a:rPr>
              <a:t>PROs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More codified knowledge</a:t>
            </a:r>
            <a:endParaRPr lang="en-US" sz="12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ABF2D12-627F-42FD-9895-1715FD849D3C}"/>
              </a:ext>
            </a:extLst>
          </p:cNvPr>
          <p:cNvSpPr/>
          <p:nvPr/>
        </p:nvSpPr>
        <p:spPr>
          <a:xfrm>
            <a:off x="-9427" y="5441842"/>
            <a:ext cx="2856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Plant engineering, </a:t>
            </a:r>
            <a:r>
              <a:rPr lang="en-US" sz="1200" dirty="0" smtClean="0">
                <a:latin typeface="+mj-lt"/>
              </a:rPr>
              <a:t>industrial </a:t>
            </a:r>
            <a:r>
              <a:rPr lang="en-US" sz="1200" dirty="0">
                <a:latin typeface="+mj-lt"/>
              </a:rPr>
              <a:t>machinery, shipbuilding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Innovation solves </a:t>
            </a:r>
            <a:r>
              <a:rPr lang="en-US" sz="1200" dirty="0">
                <a:latin typeface="+mj-lt"/>
              </a:rPr>
              <a:t>specific problems </a:t>
            </a:r>
            <a:r>
              <a:rPr lang="en-US" sz="1200" dirty="0" smtClean="0">
                <a:latin typeface="+mj-lt"/>
              </a:rPr>
              <a:t>in client-supplier interaction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Products </a:t>
            </a:r>
            <a:r>
              <a:rPr lang="en-US" sz="1200" dirty="0">
                <a:latin typeface="+mj-lt"/>
              </a:rPr>
              <a:t>are often ‘one-off’ or produced in small </a:t>
            </a:r>
            <a:r>
              <a:rPr lang="en-US" sz="1200" dirty="0" smtClean="0">
                <a:latin typeface="+mj-lt"/>
              </a:rPr>
              <a:t>series</a:t>
            </a:r>
            <a:endParaRPr lang="en-US" sz="12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56"/>
            <a:ext cx="8333294" cy="42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4227" y="5441837"/>
            <a:ext cx="3410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</a:rPr>
              <a:t>Cultural </a:t>
            </a:r>
            <a:r>
              <a:rPr lang="en-GB" sz="1200" dirty="0" smtClean="0">
                <a:latin typeface="+mj-lt"/>
              </a:rPr>
              <a:t>and creative industries: media </a:t>
            </a:r>
            <a:r>
              <a:rPr lang="en-GB" sz="1200" dirty="0">
                <a:latin typeface="+mj-lt"/>
              </a:rPr>
              <a:t>(filmmaking, publishing, music), advertising, design and </a:t>
            </a:r>
            <a:r>
              <a:rPr lang="en-GB" sz="1200" dirty="0" smtClean="0">
                <a:latin typeface="+mj-lt"/>
              </a:rPr>
              <a:t>fashion, product aesthetics, creation </a:t>
            </a:r>
            <a:r>
              <a:rPr lang="en-GB" sz="1200" dirty="0">
                <a:latin typeface="+mj-lt"/>
              </a:rPr>
              <a:t>of designs and </a:t>
            </a:r>
            <a:r>
              <a:rPr lang="en-GB" sz="1200" dirty="0" smtClean="0">
                <a:latin typeface="+mj-lt"/>
              </a:rPr>
              <a:t>images, economic </a:t>
            </a:r>
            <a:r>
              <a:rPr lang="en-GB" sz="1200" dirty="0">
                <a:latin typeface="+mj-lt"/>
              </a:rPr>
              <a:t>use of </a:t>
            </a:r>
            <a:r>
              <a:rPr lang="en-GB" sz="1200" dirty="0" smtClean="0">
                <a:latin typeface="+mj-lt"/>
              </a:rPr>
              <a:t>cultural artefacts</a:t>
            </a:r>
            <a:endParaRPr lang="en-GB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j-lt"/>
              </a:rPr>
              <a:t>Innovation- and design-intensive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j-lt"/>
              </a:rPr>
              <a:t>Strong </a:t>
            </a:r>
            <a:r>
              <a:rPr lang="en-GB" sz="1200" dirty="0">
                <a:latin typeface="+mj-lt"/>
              </a:rPr>
              <a:t>tacit </a:t>
            </a:r>
            <a:r>
              <a:rPr lang="en-GB" sz="1200" dirty="0" smtClean="0">
                <a:latin typeface="+mj-lt"/>
              </a:rPr>
              <a:t>knowledge</a:t>
            </a:r>
            <a:endParaRPr lang="en-GB" sz="12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92" y="1574404"/>
            <a:ext cx="3437108" cy="26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54020" y="5726406"/>
            <a:ext cx="1225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>
                <a:latin typeface="+mj-lt"/>
              </a:rPr>
              <a:t>Asheim</a:t>
            </a:r>
            <a:r>
              <a:rPr lang="en-GB" sz="1200" dirty="0" smtClean="0">
                <a:latin typeface="+mj-lt"/>
              </a:rPr>
              <a:t> (2007)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772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79155" y="442196"/>
            <a:ext cx="10896600" cy="993310"/>
          </a:xfrm>
        </p:spPr>
        <p:txBody>
          <a:bodyPr/>
          <a:lstStyle/>
          <a:p>
            <a:r>
              <a:rPr lang="en-GB" sz="2800" b="1" dirty="0" smtClean="0"/>
              <a:t>RIS by synthetic, analytic, symbolic  knowledge base</a:t>
            </a:r>
            <a:endParaRPr lang="en-GB" sz="28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9080507"/>
              </p:ext>
            </p:extLst>
          </p:nvPr>
        </p:nvGraphicFramePr>
        <p:xfrm>
          <a:off x="0" y="1562815"/>
          <a:ext cx="11836400" cy="529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23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790" y="304345"/>
            <a:ext cx="11821211" cy="993310"/>
          </a:xfrm>
        </p:spPr>
        <p:txBody>
          <a:bodyPr/>
          <a:lstStyle/>
          <a:p>
            <a:r>
              <a:rPr lang="en-GB" sz="2800" b="1" dirty="0" smtClean="0"/>
              <a:t>RIS by governance vs. business innovation dimensions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2790" y="1652178"/>
            <a:ext cx="5526987" cy="361473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GB" sz="2000" b="1" dirty="0" smtClean="0">
                <a:latin typeface="+mj-lt"/>
              </a:rPr>
              <a:t>Governance dimension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>
                <a:latin typeface="+mj-lt"/>
              </a:rPr>
              <a:t>(</a:t>
            </a:r>
            <a:r>
              <a:rPr lang="en-GB" sz="1600" dirty="0" smtClean="0">
                <a:latin typeface="+mj-lt"/>
              </a:rPr>
              <a:t>public policy, institutions, knowledge infrastructure)</a:t>
            </a: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Grassroots</a:t>
            </a: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Network</a:t>
            </a:r>
          </a:p>
          <a:p>
            <a:pPr>
              <a:spcBef>
                <a:spcPts val="0"/>
              </a:spcBef>
            </a:pPr>
            <a:r>
              <a:rPr lang="en-GB" sz="1600" dirty="0" err="1" smtClean="0">
                <a:latin typeface="+mj-lt"/>
              </a:rPr>
              <a:t>Dirigiste</a:t>
            </a:r>
            <a:r>
              <a:rPr lang="en-GB" sz="1600" dirty="0" smtClean="0">
                <a:latin typeface="+mj-lt"/>
              </a:rPr>
              <a:t> </a:t>
            </a:r>
            <a:endParaRPr lang="en-GB" sz="16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 smtClean="0">
                <a:latin typeface="+mj-lt"/>
              </a:rPr>
              <a:t>2. Business </a:t>
            </a:r>
            <a:r>
              <a:rPr lang="en-GB" sz="2000" b="1" dirty="0">
                <a:latin typeface="+mj-lt"/>
              </a:rPr>
              <a:t>innovation dimension </a:t>
            </a:r>
            <a:endParaRPr lang="en-GB" sz="20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>
                <a:latin typeface="+mj-lt"/>
              </a:rPr>
              <a:t>(</a:t>
            </a:r>
            <a:r>
              <a:rPr lang="en-GB" sz="1600" dirty="0" smtClean="0">
                <a:latin typeface="+mj-lt"/>
              </a:rPr>
              <a:t>production </a:t>
            </a:r>
            <a:r>
              <a:rPr lang="en-GB" sz="1600" dirty="0">
                <a:latin typeface="+mj-lt"/>
              </a:rPr>
              <a:t>culture and systemic innovation</a:t>
            </a:r>
            <a:r>
              <a:rPr lang="en-GB" sz="1600" dirty="0" smtClean="0">
                <a:latin typeface="+mj-lt"/>
              </a:rPr>
              <a:t>, investment, type </a:t>
            </a:r>
            <a:r>
              <a:rPr lang="en-GB" sz="1600" dirty="0">
                <a:latin typeface="+mj-lt"/>
              </a:rPr>
              <a:t>of </a:t>
            </a:r>
            <a:r>
              <a:rPr lang="en-GB" sz="1600" dirty="0" smtClean="0">
                <a:latin typeface="+mj-lt"/>
              </a:rPr>
              <a:t>firms, linkages </a:t>
            </a:r>
            <a:r>
              <a:rPr lang="en-GB" sz="1600" dirty="0">
                <a:latin typeface="+mj-lt"/>
              </a:rPr>
              <a:t>and </a:t>
            </a:r>
            <a:r>
              <a:rPr lang="en-GB" sz="1600" dirty="0" smtClean="0">
                <a:latin typeface="+mj-lt"/>
              </a:rPr>
              <a:t>communication</a:t>
            </a:r>
            <a:r>
              <a:rPr lang="en-GB" sz="1600" dirty="0">
                <a:latin typeface="+mj-lt"/>
              </a:rPr>
              <a:t>, </a:t>
            </a:r>
            <a:r>
              <a:rPr lang="en-GB" sz="1600" dirty="0" smtClean="0">
                <a:latin typeface="+mj-lt"/>
              </a:rPr>
              <a:t>networking, subcontracting, supply </a:t>
            </a:r>
            <a:r>
              <a:rPr lang="en-GB" sz="1600" dirty="0">
                <a:latin typeface="+mj-lt"/>
              </a:rPr>
              <a:t>and value </a:t>
            </a:r>
            <a:r>
              <a:rPr lang="en-GB" sz="1600" dirty="0" smtClean="0">
                <a:latin typeface="+mj-lt"/>
              </a:rPr>
              <a:t>chains, links between customers </a:t>
            </a:r>
            <a:r>
              <a:rPr lang="en-GB" sz="1600" dirty="0">
                <a:latin typeface="+mj-lt"/>
              </a:rPr>
              <a:t>and </a:t>
            </a:r>
            <a:r>
              <a:rPr lang="en-GB" sz="1600" dirty="0" smtClean="0">
                <a:latin typeface="+mj-lt"/>
              </a:rPr>
              <a:t>suppliers)</a:t>
            </a:r>
          </a:p>
          <a:p>
            <a:pPr>
              <a:spcBef>
                <a:spcPts val="0"/>
              </a:spcBef>
            </a:pPr>
            <a:r>
              <a:rPr lang="en-GB" sz="1600" dirty="0" err="1" smtClean="0">
                <a:latin typeface="+mj-lt"/>
              </a:rPr>
              <a:t>Localist</a:t>
            </a:r>
            <a:endParaRPr lang="en-GB" sz="16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Interactive</a:t>
            </a: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Globalised</a:t>
            </a:r>
            <a:endParaRPr lang="en-GB" sz="16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GB" sz="2000" dirty="0">
              <a:latin typeface="+mj-lt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2305"/>
            <a:ext cx="5900738" cy="496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0800000" flipV="1">
            <a:off x="6096000" y="6239305"/>
            <a:ext cx="53858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GOVERNANCE OF ENTERPRISE INNOVATION SUPPORT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2790" y="5726405"/>
            <a:ext cx="1156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+mj-lt"/>
              </a:rPr>
              <a:t>Cooke (2003)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24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22983" y="445745"/>
            <a:ext cx="10896600" cy="993310"/>
          </a:xfrm>
        </p:spPr>
        <p:txBody>
          <a:bodyPr/>
          <a:lstStyle/>
          <a:p>
            <a:r>
              <a:rPr lang="en-GB" sz="3200" b="1" dirty="0" smtClean="0"/>
              <a:t>RIS by governance dimension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5239144"/>
              </p:ext>
            </p:extLst>
          </p:nvPr>
        </p:nvGraphicFramePr>
        <p:xfrm>
          <a:off x="169682" y="1562815"/>
          <a:ext cx="11836400" cy="529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90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5021" y="426893"/>
            <a:ext cx="10896600" cy="993310"/>
          </a:xfrm>
        </p:spPr>
        <p:txBody>
          <a:bodyPr/>
          <a:lstStyle/>
          <a:p>
            <a:r>
              <a:rPr lang="en-GB" sz="3000" b="1" dirty="0" smtClean="0"/>
              <a:t>RIS by business innovation dimension</a:t>
            </a:r>
            <a:endParaRPr lang="en-GB" sz="3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0945368"/>
              </p:ext>
            </p:extLst>
          </p:nvPr>
        </p:nvGraphicFramePr>
        <p:xfrm>
          <a:off x="0" y="1562815"/>
          <a:ext cx="11836400" cy="529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7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05745" y="325884"/>
            <a:ext cx="11575723" cy="993310"/>
          </a:xfrm>
        </p:spPr>
        <p:txBody>
          <a:bodyPr/>
          <a:lstStyle/>
          <a:p>
            <a:r>
              <a:rPr lang="en-GB" sz="3000" b="1" dirty="0" smtClean="0"/>
              <a:t>Governance of RIS</a:t>
            </a:r>
            <a:endParaRPr lang="en-GB" sz="3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87" y="1470581"/>
            <a:ext cx="9313682" cy="27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5029" y="4245785"/>
            <a:ext cx="54769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Traditional 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More synthetic </a:t>
            </a:r>
            <a:r>
              <a:rPr lang="en-GB" sz="1400" dirty="0">
                <a:latin typeface="+mj-lt"/>
              </a:rPr>
              <a:t>knowledge bases </a:t>
            </a:r>
            <a:endParaRPr lang="en-GB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Typical for more coordinated market economies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Systemic </a:t>
            </a:r>
            <a:r>
              <a:rPr lang="en-GB" sz="1400" dirty="0">
                <a:latin typeface="+mj-lt"/>
              </a:rPr>
              <a:t>relationships between </a:t>
            </a:r>
            <a:r>
              <a:rPr lang="en-GB" sz="1400" dirty="0" smtClean="0">
                <a:latin typeface="+mj-lt"/>
              </a:rPr>
              <a:t>production base and knowledge 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Regional </a:t>
            </a:r>
            <a:r>
              <a:rPr lang="en-GB" sz="1400" dirty="0">
                <a:latin typeface="+mj-lt"/>
              </a:rPr>
              <a:t>networking governance </a:t>
            </a:r>
            <a:r>
              <a:rPr lang="en-GB" sz="1400" dirty="0" smtClean="0">
                <a:latin typeface="+mj-lt"/>
              </a:rPr>
              <a:t>structures, supporting </a:t>
            </a:r>
            <a:r>
              <a:rPr lang="en-GB" sz="1400" dirty="0">
                <a:latin typeface="+mj-lt"/>
              </a:rPr>
              <a:t>regulatory and institutional frameworks at </a:t>
            </a:r>
            <a:r>
              <a:rPr lang="en-GB" sz="1400" dirty="0" smtClean="0">
                <a:latin typeface="+mj-lt"/>
              </a:rPr>
              <a:t>national </a:t>
            </a:r>
            <a:r>
              <a:rPr lang="en-GB" sz="1400" dirty="0">
                <a:latin typeface="+mj-lt"/>
              </a:rPr>
              <a:t>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Typical </a:t>
            </a:r>
            <a:r>
              <a:rPr lang="en-GB" sz="1400" dirty="0">
                <a:latin typeface="+mj-lt"/>
              </a:rPr>
              <a:t>of </a:t>
            </a:r>
            <a:r>
              <a:rPr lang="en-GB" sz="1400" dirty="0" smtClean="0">
                <a:latin typeface="+mj-lt"/>
              </a:rPr>
              <a:t>German, Nordic regions</a:t>
            </a:r>
            <a:endParaRPr lang="en-GB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355" y="424578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New Economy RIS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Both analytic and synthetic knowledge 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Typical for more liberal economies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No strong </a:t>
            </a:r>
            <a:r>
              <a:rPr lang="en-GB" sz="1400" dirty="0">
                <a:latin typeface="+mj-lt"/>
              </a:rPr>
              <a:t>systemic elements, </a:t>
            </a:r>
            <a:r>
              <a:rPr lang="en-GB" sz="1400" dirty="0" smtClean="0">
                <a:latin typeface="+mj-lt"/>
              </a:rPr>
              <a:t>less </a:t>
            </a:r>
            <a:r>
              <a:rPr lang="en-GB" sz="1400" dirty="0">
                <a:latin typeface="+mj-lt"/>
              </a:rPr>
              <a:t>long-term stability </a:t>
            </a:r>
            <a:endParaRPr lang="en-GB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Driven by local </a:t>
            </a:r>
            <a:r>
              <a:rPr lang="en-GB" sz="1400" dirty="0">
                <a:latin typeface="+mj-lt"/>
              </a:rPr>
              <a:t>venture capital, entrepreneurs, </a:t>
            </a:r>
            <a:r>
              <a:rPr lang="en-GB" sz="1400" dirty="0" smtClean="0">
                <a:latin typeface="+mj-lt"/>
              </a:rPr>
              <a:t>scientists, incubators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RIS is flexible </a:t>
            </a:r>
            <a:r>
              <a:rPr lang="en-GB" sz="1400" dirty="0">
                <a:latin typeface="+mj-lt"/>
              </a:rPr>
              <a:t>and </a:t>
            </a:r>
            <a:r>
              <a:rPr lang="en-GB" sz="1400" dirty="0" smtClean="0">
                <a:latin typeface="+mj-lt"/>
              </a:rPr>
              <a:t>adjustable, no risk of ‘lock-ins’ caused by dependence on old technological trajectories  </a:t>
            </a:r>
            <a:endParaRPr lang="en-GB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</a:rPr>
              <a:t>Typical of USA</a:t>
            </a:r>
            <a:r>
              <a:rPr lang="en-GB" sz="1400" dirty="0">
                <a:latin typeface="+mj-lt"/>
              </a:rPr>
              <a:t>, UK and other Anglo-American economies </a:t>
            </a: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16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0" y="1287815"/>
            <a:ext cx="11670383" cy="1020379"/>
          </a:xfrm>
        </p:spPr>
        <p:txBody>
          <a:bodyPr/>
          <a:lstStyle/>
          <a:p>
            <a:r>
              <a:rPr lang="en-GB" sz="3600" dirty="0" smtClean="0"/>
              <a:t>RIS3 as </a:t>
            </a:r>
            <a:r>
              <a:rPr lang="en-GB" sz="3600" dirty="0"/>
              <a:t>a catalyst for the development of early-stage regional innovation systems</a:t>
            </a:r>
            <a:br>
              <a:rPr lang="en-GB" sz="3600" dirty="0"/>
            </a:b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r>
              <a:rPr lang="en-US" sz="3200" dirty="0" smtClean="0">
                <a:latin typeface="+mj-lt"/>
              </a:rPr>
              <a:t>Marina Ranga</a:t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European Commission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Joint Research Centre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1800" dirty="0" smtClean="0">
                <a:latin typeface="+mj-lt"/>
              </a:rPr>
              <a:t>20 February 2019</a:t>
            </a:r>
            <a:r>
              <a:rPr lang="en-US" sz="1800" dirty="0">
                <a:latin typeface="+mj-lt"/>
              </a:rPr>
              <a:t/>
            </a:r>
            <a:br>
              <a:rPr lang="en-US" sz="1800" dirty="0"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74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80143" y="2360385"/>
            <a:ext cx="10896600" cy="3614738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dirty="0"/>
              <a:t>Thank you!</a:t>
            </a:r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000" b="1" dirty="0" smtClean="0"/>
              <a:t>marina.ranga@ec.europa.eu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5018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6981" y="445746"/>
            <a:ext cx="11535059" cy="993310"/>
          </a:xfrm>
        </p:spPr>
        <p:txBody>
          <a:bodyPr/>
          <a:lstStyle/>
          <a:p>
            <a:r>
              <a:rPr lang="en-US" b="1" dirty="0" smtClean="0"/>
              <a:t>JRC Targeted </a:t>
            </a:r>
            <a:r>
              <a:rPr lang="en-US" b="1" dirty="0"/>
              <a:t>support to S3 implementation</a:t>
            </a:r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645920"/>
            <a:ext cx="10896600" cy="37341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Five closely complementary JRC activities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40158" y="2228787"/>
            <a:ext cx="9184817" cy="772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STRIVE -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upport to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ransitions in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egional </a:t>
            </a:r>
            <a:r>
              <a:rPr lang="en-GB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nno</a:t>
            </a:r>
            <a:r>
              <a:rPr lang="en-GB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ation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co-systems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899" y="3267454"/>
            <a:ext cx="1978965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RIS3 Support to Lagging Regions</a:t>
            </a:r>
            <a:endParaRPr lang="en-GB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4967" y="3267454"/>
            <a:ext cx="1978965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RIS3 Support to Romania</a:t>
            </a:r>
            <a:endParaRPr lang="en-GB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5364" y="3280864"/>
            <a:ext cx="2060652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Higher Education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+VET</a:t>
            </a:r>
            <a:r>
              <a:rPr lang="en-GB" sz="2000" dirty="0" smtClean="0">
                <a:latin typeface="+mj-lt"/>
              </a:rPr>
              <a:t> in Smart Specialisation</a:t>
            </a:r>
            <a:endParaRPr lang="en-GB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6716" y="3259276"/>
            <a:ext cx="1978965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Stairway to Excellence</a:t>
            </a:r>
            <a:endParaRPr lang="en-GB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899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 Parliament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REGIO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4968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 Parliament 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REGIO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1694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EAC</a:t>
            </a:r>
            <a:b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DG EMPL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75696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 Parliament 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REGIO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981" y="6078931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2016 - 2020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0049" y="6091214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2016 - 2019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6208" y="6122730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HESS3: 2018-20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74100" y="6106742"/>
            <a:ext cx="1980559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S2E-4: 2018-20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48081" y="3268264"/>
            <a:ext cx="2060652" cy="1228953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Transition regions</a:t>
            </a:r>
            <a:endParaRPr lang="en-GB" sz="2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8925" y="4785937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+mj-lt"/>
              </a:rPr>
              <a:t>DG REGIO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64007" y="6122730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2018+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243" y="3130076"/>
            <a:ext cx="2200275" cy="15305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554312" y="3128055"/>
            <a:ext cx="2200275" cy="15305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38C2AD9-D146-4479-B8F1-4398109F3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198" y="421621"/>
            <a:ext cx="11644714" cy="730904"/>
          </a:xfrm>
        </p:spPr>
        <p:txBody>
          <a:bodyPr/>
          <a:lstStyle/>
          <a:p>
            <a:pPr algn="ctr"/>
            <a:r>
              <a:rPr lang="en-US" b="1" dirty="0" smtClean="0"/>
              <a:t>JRC Support to RIS3 in Romania: Staging </a:t>
            </a: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2490F9C-B772-4C5D-A27A-16BD2E741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38628"/>
              </p:ext>
            </p:extLst>
          </p:nvPr>
        </p:nvGraphicFramePr>
        <p:xfrm>
          <a:off x="137087" y="1449989"/>
          <a:ext cx="11816101" cy="495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7915" y="315118"/>
            <a:ext cx="10896600" cy="993310"/>
          </a:xfrm>
        </p:spPr>
        <p:txBody>
          <a:bodyPr/>
          <a:lstStyle/>
          <a:p>
            <a:pPr algn="ctr"/>
            <a:r>
              <a:rPr lang="en-GB" b="1" dirty="0"/>
              <a:t>Project </a:t>
            </a:r>
            <a:r>
              <a:rPr lang="en-GB" b="1" dirty="0" smtClean="0"/>
              <a:t>timelines </a:t>
            </a:r>
            <a:r>
              <a:rPr lang="en-GB" b="1" dirty="0"/>
              <a:t>2018-2020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496E524C-E172-4035-86B5-4D18DD93CEA3}"/>
              </a:ext>
            </a:extLst>
          </p:cNvPr>
          <p:cNvCxnSpPr/>
          <p:nvPr/>
        </p:nvCxnSpPr>
        <p:spPr>
          <a:xfrm>
            <a:off x="453224" y="5080883"/>
            <a:ext cx="1106821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EC31A3-B624-4F92-BA10-F41A916B351D}"/>
              </a:ext>
            </a:extLst>
          </p:cNvPr>
          <p:cNvSpPr/>
          <p:nvPr/>
        </p:nvSpPr>
        <p:spPr>
          <a:xfrm>
            <a:off x="707853" y="5271716"/>
            <a:ext cx="1725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latin typeface="+mj-lt"/>
              </a:rPr>
              <a:t>July 2016</a:t>
            </a:r>
            <a:endParaRPr lang="en-US" sz="2000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41FE19-ADFD-4EA7-82C9-10F789DAC816}"/>
              </a:ext>
            </a:extLst>
          </p:cNvPr>
          <p:cNvSpPr/>
          <p:nvPr/>
        </p:nvSpPr>
        <p:spPr>
          <a:xfrm>
            <a:off x="4262086" y="5230793"/>
            <a:ext cx="1725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latin typeface="+mj-lt"/>
              </a:rPr>
              <a:t>July 2018</a:t>
            </a:r>
            <a:endParaRPr lang="en-US" sz="20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976EA0-41E4-4C2C-8809-742169E6F180}"/>
              </a:ext>
            </a:extLst>
          </p:cNvPr>
          <p:cNvSpPr/>
          <p:nvPr/>
        </p:nvSpPr>
        <p:spPr>
          <a:xfrm>
            <a:off x="6736083" y="5194255"/>
            <a:ext cx="1725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latin typeface="+mj-lt"/>
              </a:rPr>
              <a:t>July 2019</a:t>
            </a:r>
            <a:endParaRPr lang="en-US" sz="2000" b="1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4AE908E-582E-4AAB-B1A5-C4B33FD46910}"/>
              </a:ext>
            </a:extLst>
          </p:cNvPr>
          <p:cNvCxnSpPr/>
          <p:nvPr/>
        </p:nvCxnSpPr>
        <p:spPr>
          <a:xfrm>
            <a:off x="1327868" y="4866198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14518BA-158B-4128-BB84-F8CD4D7BB10D}"/>
              </a:ext>
            </a:extLst>
          </p:cNvPr>
          <p:cNvCxnSpPr/>
          <p:nvPr/>
        </p:nvCxnSpPr>
        <p:spPr>
          <a:xfrm>
            <a:off x="5179921" y="4916855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5611E6A-5D8F-4076-85E6-A652DF42B746}"/>
              </a:ext>
            </a:extLst>
          </p:cNvPr>
          <p:cNvCxnSpPr/>
          <p:nvPr/>
        </p:nvCxnSpPr>
        <p:spPr>
          <a:xfrm>
            <a:off x="7332428" y="4943659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6265D03-A7C5-4B6C-BA28-F49E669B2490}"/>
              </a:ext>
            </a:extLst>
          </p:cNvPr>
          <p:cNvCxnSpPr/>
          <p:nvPr/>
        </p:nvCxnSpPr>
        <p:spPr>
          <a:xfrm>
            <a:off x="9256644" y="4902736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0AD690-829F-4833-A7B1-65CDB43AB26A}"/>
              </a:ext>
            </a:extLst>
          </p:cNvPr>
          <p:cNvSpPr/>
          <p:nvPr/>
        </p:nvSpPr>
        <p:spPr>
          <a:xfrm>
            <a:off x="8544911" y="5194255"/>
            <a:ext cx="1725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latin typeface="+mj-lt"/>
              </a:rPr>
              <a:t>June 2020</a:t>
            </a:r>
            <a:endParaRPr lang="en-US" sz="2000" b="1" dirty="0"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88E0D84-F075-4CAC-A795-A4134EEBD053}"/>
              </a:ext>
            </a:extLst>
          </p:cNvPr>
          <p:cNvGrpSpPr/>
          <p:nvPr/>
        </p:nvGrpSpPr>
        <p:grpSpPr>
          <a:xfrm>
            <a:off x="1399182" y="3624445"/>
            <a:ext cx="3725526" cy="1037035"/>
            <a:chOff x="1431494" y="2192677"/>
            <a:chExt cx="3605087" cy="10370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BC375B4F-9F77-4027-BEE4-2C85F7929A92}"/>
                </a:ext>
              </a:extLst>
            </p:cNvPr>
            <p:cNvSpPr/>
            <p:nvPr/>
          </p:nvSpPr>
          <p:spPr>
            <a:xfrm>
              <a:off x="1431494" y="2192677"/>
              <a:ext cx="3605087" cy="103703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="" xmlns:a16="http://schemas.microsoft.com/office/drawing/2014/main" id="{C9C10A99-A4D1-46D3-BE49-7929DA13D75B}"/>
                </a:ext>
              </a:extLst>
            </p:cNvPr>
            <p:cNvSpPr txBox="1"/>
            <p:nvPr/>
          </p:nvSpPr>
          <p:spPr>
            <a:xfrm>
              <a:off x="1482118" y="2243301"/>
              <a:ext cx="3503839" cy="93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Targeted Support </a:t>
              </a:r>
              <a:r>
                <a:rPr lang="en-GB" b="1" dirty="0">
                  <a:latin typeface="+mj-lt"/>
                </a:rPr>
                <a:t>to </a:t>
              </a:r>
              <a:r>
                <a:rPr lang="en-GB" sz="1800" b="1" kern="1200" dirty="0">
                  <a:latin typeface="+mj-lt"/>
                </a:rPr>
                <a:t>Lagging Regions (phase I)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(</a:t>
              </a:r>
              <a:r>
                <a:rPr lang="en-GB" sz="1800" kern="1200" dirty="0">
                  <a:latin typeface="+mj-lt"/>
                </a:rPr>
                <a:t>July 2016 –June 2018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DF6D1A1-C0C6-48E9-9682-EC0E4181091F}"/>
              </a:ext>
            </a:extLst>
          </p:cNvPr>
          <p:cNvGrpSpPr/>
          <p:nvPr/>
        </p:nvGrpSpPr>
        <p:grpSpPr>
          <a:xfrm>
            <a:off x="5179921" y="3609213"/>
            <a:ext cx="3931825" cy="1067497"/>
            <a:chOff x="1431494" y="2192677"/>
            <a:chExt cx="3605087" cy="10674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5A0C4854-2742-46A0-92F3-317BF276F6CE}"/>
                </a:ext>
              </a:extLst>
            </p:cNvPr>
            <p:cNvSpPr/>
            <p:nvPr/>
          </p:nvSpPr>
          <p:spPr>
            <a:xfrm>
              <a:off x="1431494" y="2192677"/>
              <a:ext cx="3605087" cy="103703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="" xmlns:a16="http://schemas.microsoft.com/office/drawing/2014/main" id="{93EBA4D2-7E71-4D94-9C9B-42DB3136A3A3}"/>
                </a:ext>
              </a:extLst>
            </p:cNvPr>
            <p:cNvSpPr txBox="1"/>
            <p:nvPr/>
          </p:nvSpPr>
          <p:spPr>
            <a:xfrm>
              <a:off x="1482118" y="2324387"/>
              <a:ext cx="3503839" cy="93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Targeted Support to Lagging Regions (phase II)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(</a:t>
              </a:r>
              <a:r>
                <a:rPr lang="en-GB" sz="1800" kern="1200" dirty="0">
                  <a:latin typeface="+mj-lt"/>
                </a:rPr>
                <a:t>July 2018 –June 2020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8023C7F-EB87-4ABA-9F59-7D1E0515A28E}"/>
              </a:ext>
            </a:extLst>
          </p:cNvPr>
          <p:cNvGrpSpPr/>
          <p:nvPr/>
        </p:nvGrpSpPr>
        <p:grpSpPr>
          <a:xfrm>
            <a:off x="1348558" y="2297926"/>
            <a:ext cx="5983870" cy="1143227"/>
            <a:chOff x="1431494" y="2192677"/>
            <a:chExt cx="3605087" cy="10370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D2F8658E-E505-4F3E-BE60-C659FF05CBED}"/>
                </a:ext>
              </a:extLst>
            </p:cNvPr>
            <p:cNvSpPr/>
            <p:nvPr/>
          </p:nvSpPr>
          <p:spPr>
            <a:xfrm>
              <a:off x="1431494" y="2192677"/>
              <a:ext cx="3605087" cy="103703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="" xmlns:a16="http://schemas.microsoft.com/office/drawing/2014/main" id="{637E4BD3-CE6A-4801-9991-6377A9BBFEFD}"/>
                </a:ext>
              </a:extLst>
            </p:cNvPr>
            <p:cNvSpPr txBox="1"/>
            <p:nvPr/>
          </p:nvSpPr>
          <p:spPr>
            <a:xfrm>
              <a:off x="1482118" y="2243301"/>
              <a:ext cx="3503839" cy="93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Targeted Support to RIS3 in Romania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(</a:t>
              </a:r>
              <a:r>
                <a:rPr lang="en-GB" sz="1800" kern="1200" dirty="0">
                  <a:latin typeface="+mj-lt"/>
                </a:rPr>
                <a:t>July 2016 – June 2019)</a:t>
              </a:r>
            </a:p>
          </p:txBody>
        </p:sp>
      </p:grpSp>
      <p:sp>
        <p:nvSpPr>
          <p:cNvPr id="24" name="Arrow: Curved Left 23">
            <a:extLst>
              <a:ext uri="{FF2B5EF4-FFF2-40B4-BE49-F238E27FC236}">
                <a16:creationId xmlns="" xmlns:a16="http://schemas.microsoft.com/office/drawing/2014/main" id="{11C8FC9E-F7F3-4D00-A099-7573F497610B}"/>
              </a:ext>
            </a:extLst>
          </p:cNvPr>
          <p:cNvSpPr/>
          <p:nvPr/>
        </p:nvSpPr>
        <p:spPr>
          <a:xfrm>
            <a:off x="7416456" y="2499908"/>
            <a:ext cx="1218661" cy="1143227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43232"/>
              </p:ext>
            </p:extLst>
          </p:nvPr>
        </p:nvGraphicFramePr>
        <p:xfrm>
          <a:off x="-1" y="1494972"/>
          <a:ext cx="12192000" cy="517920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0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4460" algn="ctr"/>
                          <a:tab pos="1955800" algn="l"/>
                        </a:tabLs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4460" algn="ctr"/>
                          <a:tab pos="19558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(focus on NE and NW regions)	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(focus on all regions)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a. Setting in motion the EDP process in NW and NE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 </a:t>
                      </a:r>
                      <a:endParaRPr lang="en-GB" sz="1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a. Consolidating the EDP process in NW and NE and developing it in the newcomer regions</a:t>
                      </a:r>
                      <a:endParaRPr lang="en-GB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54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b.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RIS3 governance and regional-national coordination </a:t>
                      </a:r>
                      <a:endParaRPr lang="en-GB" sz="1800" b="0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b. </a:t>
                      </a:r>
                      <a:r>
                        <a:rPr lang="en-GB" sz="1800" dirty="0" smtClean="0">
                          <a:effectLst/>
                          <a:latin typeface="+mj-lt"/>
                        </a:rPr>
                        <a:t>RIS3 governance and regional-national coordination (funding of regional RIS3 projects, correlation of national-regional</a:t>
                      </a:r>
                      <a:r>
                        <a:rPr lang="en-GB" sz="1800" baseline="0" dirty="0" smtClean="0">
                          <a:effectLst/>
                          <a:latin typeface="+mj-lt"/>
                        </a:rPr>
                        <a:t> RIS3 </a:t>
                      </a:r>
                      <a:r>
                        <a:rPr lang="en-GB" sz="1800" dirty="0" smtClean="0">
                          <a:effectLst/>
                          <a:latin typeface="+mj-lt"/>
                        </a:rPr>
                        <a:t>strategies,</a:t>
                      </a:r>
                      <a:r>
                        <a:rPr lang="en-GB" sz="1800" baseline="0" dirty="0" smtClean="0">
                          <a:effectLst/>
                          <a:latin typeface="+mj-lt"/>
                        </a:rPr>
                        <a:t> better coordination among national and regional authorities involved in RIS3</a:t>
                      </a:r>
                      <a:r>
                        <a:rPr lang="en-GB" sz="1800" dirty="0" smtClean="0"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+mj-lt"/>
                        </a:rPr>
                        <a:t>c. Developing RIS3 monitoring in NW and NE</a:t>
                      </a:r>
                      <a:endParaRPr lang="en-GB" sz="1800" b="0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c. </a:t>
                      </a:r>
                      <a:r>
                        <a:rPr lang="en-GB" sz="1800" dirty="0" smtClean="0">
                          <a:effectLst/>
                          <a:latin typeface="+mj-lt"/>
                        </a:rPr>
                        <a:t>Developing RIS3 monitoring in all regions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4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d. Consolidation of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competences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of NW and NE RDAs' staff involved in RIS3 management </a:t>
                      </a:r>
                      <a:endParaRPr lang="en-GB" sz="1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d. Consolidation of </a:t>
                      </a:r>
                      <a:r>
                        <a:rPr lang="en-GB" sz="1800" dirty="0" smtClean="0">
                          <a:effectLst/>
                          <a:latin typeface="+mj-lt"/>
                        </a:rPr>
                        <a:t>competences 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of RDA staff from all regions in RIS3 management </a:t>
                      </a:r>
                      <a:endParaRPr lang="en-GB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07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e. </a:t>
                      </a:r>
                      <a:r>
                        <a:rPr lang="en-US" sz="1800" b="0" dirty="0">
                          <a:effectLst/>
                          <a:latin typeface="+mj-lt"/>
                        </a:rPr>
                        <a:t>Consolidation of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technology transfer and entrepreneurial capacity in NW and NE</a:t>
                      </a:r>
                      <a:endParaRPr lang="en-GB" sz="1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e. Consolidation of the technology dimension of RIS3 (technology management, technology transfer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entrepreneurial 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capacity at regional and national level)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f. Support to inter-regional/international collaboration</a:t>
                      </a:r>
                      <a:endParaRPr lang="en-GB" sz="1800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1278" y="263919"/>
            <a:ext cx="1114129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JRC activities 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Romania: Stage 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and Stage 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en-GB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en-GB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(specific support actions associated to each of these lines) </a:t>
            </a:r>
            <a:endParaRPr kumimoji="0" lang="en-GB" alt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905"/>
            <a:ext cx="12192000" cy="1077218"/>
          </a:xfrm>
          <a:prstGeom prst="rect">
            <a:avLst/>
          </a:prstGeom>
          <a:solidFill>
            <a:srgbClr val="093B37"/>
          </a:solidFill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F549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>
              <a:defRPr/>
            </a:pPr>
            <a:endParaRPr lang="en-US" sz="1000" kern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RIS3 in Romania: Project </a:t>
            </a:r>
            <a:r>
              <a:rPr lang="en-US" sz="3200" kern="0" dirty="0">
                <a:solidFill>
                  <a:schemeClr val="bg1"/>
                </a:solidFill>
              </a:rPr>
              <a:t>toolbox</a:t>
            </a:r>
          </a:p>
          <a:p>
            <a:pPr algn="ctr">
              <a:defRPr/>
            </a:pPr>
            <a:endParaRPr lang="en-GB" sz="2800" kern="0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1900" y="2248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6786" y="1327783"/>
            <a:ext cx="1457028" cy="868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EDP </a:t>
            </a:r>
            <a:r>
              <a:rPr lang="en-GB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  <a:endParaRPr lang="en-GB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68732" y="3165017"/>
            <a:ext cx="1359068" cy="996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Training course on technology management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40544" y="1327783"/>
            <a:ext cx="1749004" cy="868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Labs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05093" y="5553717"/>
            <a:ext cx="2177592" cy="101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Working Groups </a:t>
            </a:r>
            <a:r>
              <a:rPr lang="en-GB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 RIS3 Monitoring and </a:t>
            </a:r>
            <a:r>
              <a:rPr lang="en-GB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Governance (LR1)</a:t>
            </a:r>
            <a:endParaRPr lang="en-GB" sz="1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68775" y="2260782"/>
            <a:ext cx="2997724" cy="817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Better coordination national-regional RIS3 authorities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642862" y="5526623"/>
            <a:ext cx="1505650" cy="1057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Board of "Critical Friends"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98605" y="3165017"/>
            <a:ext cx="1471769" cy="101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Participation in </a:t>
            </a:r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HESS pilot </a:t>
            </a:r>
            <a:r>
              <a:rPr lang="en-GB" sz="1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phase </a:t>
            </a:r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(NE) </a:t>
            </a:r>
            <a:endParaRPr lang="en-GB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="" xmlns:a16="http://schemas.microsoft.com/office/drawing/2014/main" id="{244A083A-6C8A-4F4A-8123-8D82331E4454}"/>
              </a:ext>
            </a:extLst>
          </p:cNvPr>
          <p:cNvSpPr/>
          <p:nvPr/>
        </p:nvSpPr>
        <p:spPr>
          <a:xfrm>
            <a:off x="8095259" y="1357661"/>
            <a:ext cx="183469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latin typeface="+mj-lt"/>
              </a:rPr>
              <a:t>Project writing training </a:t>
            </a:r>
            <a:r>
              <a:rPr lang="en-GB" sz="1600" dirty="0" smtClean="0">
                <a:latin typeface="+mj-lt"/>
              </a:rPr>
              <a:t>courses</a:t>
            </a:r>
            <a:endParaRPr lang="en-GB" sz="1600" dirty="0">
              <a:latin typeface="+mj-lt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="" xmlns:a16="http://schemas.microsoft.com/office/drawing/2014/main" id="{B32B5D29-D4E6-495D-B553-2C976EAECAFF}"/>
              </a:ext>
            </a:extLst>
          </p:cNvPr>
          <p:cNvSpPr/>
          <p:nvPr/>
        </p:nvSpPr>
        <p:spPr>
          <a:xfrm>
            <a:off x="309314" y="2449326"/>
            <a:ext cx="2580360" cy="1431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Country-specific activities</a:t>
            </a:r>
          </a:p>
          <a:p>
            <a:pPr lvl="0" algn="ctr"/>
            <a:r>
              <a:rPr lang="en-GB" sz="12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(in the framework of the "Targeted Support for RIS3 in Romania" project)</a:t>
            </a:r>
            <a:endParaRPr lang="en-GB" sz="1200" b="1" dirty="0">
              <a:solidFill>
                <a:srgbClr val="FFFF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="" xmlns:a16="http://schemas.microsoft.com/office/drawing/2014/main" id="{A37D408A-D36D-451D-AC8B-563E703768B0}"/>
              </a:ext>
            </a:extLst>
          </p:cNvPr>
          <p:cNvSpPr/>
          <p:nvPr/>
        </p:nvSpPr>
        <p:spPr>
          <a:xfrm>
            <a:off x="332503" y="4936955"/>
            <a:ext cx="2658613" cy="1632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Horizontal </a:t>
            </a:r>
            <a:r>
              <a:rPr lang="en-GB" sz="20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activities for all regions</a:t>
            </a:r>
          </a:p>
          <a:p>
            <a:pPr lvl="0" algn="ctr"/>
            <a:r>
              <a:rPr lang="en-GB" sz="12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(in the framework of the "Targeted Support to RIS3 in Lagging Regions" project)</a:t>
            </a:r>
            <a:endParaRPr lang="en-GB" sz="1200" b="1" dirty="0">
              <a:solidFill>
                <a:srgbClr val="FFFF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="" xmlns:a16="http://schemas.microsoft.com/office/drawing/2014/main" id="{D1D27150-92A6-485B-8D45-5A995EB8211A}"/>
              </a:ext>
            </a:extLst>
          </p:cNvPr>
          <p:cNvSpPr/>
          <p:nvPr/>
        </p:nvSpPr>
        <p:spPr>
          <a:xfrm>
            <a:off x="7767087" y="3172862"/>
            <a:ext cx="1574276" cy="996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Thematic Workshops </a:t>
            </a:r>
          </a:p>
          <a:p>
            <a:pPr lvl="0" algn="ctr"/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(S3P Thematic  Platforms) </a:t>
            </a:r>
            <a:endParaRPr lang="en-GB" sz="1400" dirty="0">
              <a:latin typeface="+mj-lt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="" xmlns:a16="http://schemas.microsoft.com/office/drawing/2014/main" id="{7E0E7D1C-B397-4B0A-943D-C1D18E15B59D}"/>
              </a:ext>
            </a:extLst>
          </p:cNvPr>
          <p:cNvSpPr/>
          <p:nvPr/>
        </p:nvSpPr>
        <p:spPr>
          <a:xfrm>
            <a:off x="7146979" y="5540456"/>
            <a:ext cx="1896559" cy="101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Working Group on RIS3 Governance (LR2)</a:t>
            </a:r>
            <a:endParaRPr lang="en-GB" sz="1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="" xmlns:a16="http://schemas.microsoft.com/office/drawing/2014/main" id="{BCB73F1A-BCBA-4478-92B4-F22B2B7C8F96}"/>
              </a:ext>
            </a:extLst>
          </p:cNvPr>
          <p:cNvSpPr/>
          <p:nvPr/>
        </p:nvSpPr>
        <p:spPr>
          <a:xfrm>
            <a:off x="3252395" y="4292428"/>
            <a:ext cx="4600133" cy="819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Support to inter-regional cooperation</a:t>
            </a:r>
            <a:endParaRPr lang="en-GB" sz="16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Workshop on inter-regional cooperation</a:t>
            </a:r>
          </a:p>
          <a:p>
            <a:pPr algn="ctr"/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Twinning </a:t>
            </a:r>
            <a:r>
              <a:rPr lang="en-GB" sz="1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between Leading and Lagging regions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="" xmlns:a16="http://schemas.microsoft.com/office/drawing/2014/main" id="{7AC33CEC-5B13-43F9-8744-4539D04B5A09}"/>
              </a:ext>
            </a:extLst>
          </p:cNvPr>
          <p:cNvSpPr/>
          <p:nvPr/>
        </p:nvSpPr>
        <p:spPr>
          <a:xfrm>
            <a:off x="5406698" y="5533142"/>
            <a:ext cx="1667692" cy="101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MOOC on RIS3 Governance</a:t>
            </a:r>
          </a:p>
        </p:txBody>
      </p:sp>
      <p:sp>
        <p:nvSpPr>
          <p:cNvPr id="2" name="Left Brace 1"/>
          <p:cNvSpPr/>
          <p:nvPr/>
        </p:nvSpPr>
        <p:spPr>
          <a:xfrm>
            <a:off x="2998910" y="1560796"/>
            <a:ext cx="212366" cy="3376159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221296" y="1326724"/>
            <a:ext cx="129310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EDP</a:t>
            </a:r>
            <a:endParaRPr lang="en-GB" sz="2000" b="1" dirty="0">
              <a:solidFill>
                <a:srgbClr val="FFFF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le 18">
            <a:extLst>
              <a:ext uri="{FF2B5EF4-FFF2-40B4-BE49-F238E27FC236}">
                <a16:creationId xmlns="" xmlns:a16="http://schemas.microsoft.com/office/drawing/2014/main" id="{244A083A-6C8A-4F4A-8123-8D82331E4454}"/>
              </a:ext>
            </a:extLst>
          </p:cNvPr>
          <p:cNvSpPr/>
          <p:nvPr/>
        </p:nvSpPr>
        <p:spPr>
          <a:xfrm>
            <a:off x="10048266" y="1410772"/>
            <a:ext cx="1998483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+mj-lt"/>
              </a:rPr>
              <a:t>Support to the technical-financial </a:t>
            </a:r>
            <a:r>
              <a:rPr lang="en-GB" sz="1400" dirty="0">
                <a:latin typeface="+mj-lt"/>
              </a:rPr>
              <a:t>evaluation of </a:t>
            </a:r>
            <a:r>
              <a:rPr lang="en-GB" sz="1400" dirty="0" smtClean="0">
                <a:latin typeface="+mj-lt"/>
              </a:rPr>
              <a:t>projects</a:t>
            </a:r>
            <a:endParaRPr lang="en-GB" sz="1400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39866" y="2253703"/>
            <a:ext cx="143549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RIS3 governance</a:t>
            </a:r>
            <a:endParaRPr lang="en-GB" sz="1600" b="1" dirty="0">
              <a:solidFill>
                <a:srgbClr val="FFFF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4671" y="3165017"/>
            <a:ext cx="1293105" cy="1016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 smtClean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Engaging each strand of the QH</a:t>
            </a:r>
            <a:endParaRPr lang="en-GB" sz="1600" b="1" dirty="0">
              <a:solidFill>
                <a:srgbClr val="FFFF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67637" y="3197332"/>
            <a:ext cx="1457028" cy="951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Studies of the "third mission" in universities (NE and NW)</a:t>
            </a:r>
            <a:endParaRPr lang="en-GB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826839" y="3174567"/>
            <a:ext cx="1365159" cy="996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Workshop on innovative financial instruments</a:t>
            </a:r>
            <a:endParaRPr lang="en-GB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76202" y="2302510"/>
            <a:ext cx="2514609" cy="775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Consultations in view of the new RDI Strategy and National RIS3 Strategy </a:t>
            </a:r>
            <a:endParaRPr lang="en-GB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125652" y="5542692"/>
            <a:ext cx="1365159" cy="996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Other S3P activities (PXL, S2E Learning </a:t>
            </a:r>
            <a:r>
              <a:rPr lang="en-GB" sz="1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1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ab, etc.) </a:t>
            </a:r>
            <a:endParaRPr lang="en-GB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13" grpId="0" animBg="1"/>
      <p:bldP spid="14" grpId="0" animBg="1"/>
      <p:bldP spid="15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6485" y="1571853"/>
            <a:ext cx="11783679" cy="43674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GB" sz="2000" b="1" dirty="0" smtClean="0">
                <a:solidFill>
                  <a:schemeClr val="tx1"/>
                </a:solidFill>
                <a:latin typeface="+mj-lt"/>
              </a:rPr>
              <a:t>RIS3 governance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New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institutional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formats: </a:t>
            </a:r>
            <a:r>
              <a:rPr lang="en-GB" sz="1600" dirty="0">
                <a:latin typeface="+mj-lt"/>
              </a:rPr>
              <a:t>Regional Innovation Consortia in all regions</a:t>
            </a:r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RIS3 </a:t>
            </a:r>
            <a:r>
              <a:rPr lang="en-GB" sz="1600" dirty="0">
                <a:latin typeface="+mj-lt"/>
              </a:rPr>
              <a:t>strategies </a:t>
            </a:r>
            <a:r>
              <a:rPr lang="en-GB" sz="1600" dirty="0" smtClean="0">
                <a:latin typeface="+mj-lt"/>
              </a:rPr>
              <a:t>as precursors for regional innovation policies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Increasing </a:t>
            </a:r>
            <a:r>
              <a:rPr lang="en-GB" sz="1600" dirty="0">
                <a:latin typeface="+mj-lt"/>
              </a:rPr>
              <a:t>recognition of RDAs' role in regional RIS3 </a:t>
            </a:r>
            <a:r>
              <a:rPr lang="en-GB" sz="1600" dirty="0" smtClean="0">
                <a:latin typeface="+mj-lt"/>
              </a:rPr>
              <a:t>coordination and higher </a:t>
            </a:r>
            <a:r>
              <a:rPr lang="en-GB" sz="1600" dirty="0">
                <a:latin typeface="+mj-lt"/>
              </a:rPr>
              <a:t>visibility </a:t>
            </a:r>
            <a:r>
              <a:rPr lang="en-GB" sz="1600" dirty="0" smtClean="0">
                <a:latin typeface="+mj-lt"/>
              </a:rPr>
              <a:t>in </a:t>
            </a:r>
            <a:r>
              <a:rPr lang="en-GB" sz="1600" dirty="0">
                <a:latin typeface="+mj-lt"/>
              </a:rPr>
              <a:t>national RIS3 deliberations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Improved </a:t>
            </a:r>
            <a:r>
              <a:rPr lang="en-GB" sz="1600" dirty="0">
                <a:latin typeface="+mj-lt"/>
              </a:rPr>
              <a:t>communication/coordination between national and regional RIS3 levels (ministries, RDAs)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tx1"/>
                </a:solidFill>
                <a:latin typeface="+mj-lt"/>
              </a:rPr>
              <a:t>2. Capacity-building in </a:t>
            </a:r>
            <a:r>
              <a:rPr lang="en-GB" sz="2000" b="1" dirty="0" smtClean="0">
                <a:solidFill>
                  <a:schemeClr val="tx1"/>
                </a:solidFill>
                <a:latin typeface="+mj-lt"/>
              </a:rPr>
              <a:t>RDAs through the country-specific and horizontal project activities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EDP methodological support, RIS3 project writing course, management of RIS3 project portfolio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Inter-regional collaboration</a:t>
            </a:r>
            <a:endParaRPr lang="en-GB" sz="16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chemeClr val="tx1"/>
                </a:solidFill>
                <a:latin typeface="+mj-lt"/>
              </a:rPr>
              <a:t>3. </a:t>
            </a:r>
            <a:r>
              <a:rPr lang="en-GB" sz="2000" b="1" dirty="0">
                <a:solidFill>
                  <a:schemeClr val="tx1"/>
                </a:solidFill>
                <a:latin typeface="+mj-lt"/>
              </a:rPr>
              <a:t>EDP </a:t>
            </a:r>
            <a:r>
              <a:rPr lang="en-GB" sz="2000" b="1">
                <a:solidFill>
                  <a:schemeClr val="tx1"/>
                </a:solidFill>
                <a:latin typeface="+mj-lt"/>
              </a:rPr>
              <a:t>process </a:t>
            </a:r>
            <a:endParaRPr lang="en-GB" sz="20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Generation/selection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of RIS3 projects </a:t>
            </a:r>
            <a:endParaRPr lang="en-GB" sz="1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Clearer definition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of regional industrial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specialisations (superseding path dependency, lock-ins)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Strengthening the regional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knowledge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base,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dynamic learning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process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Network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integration mechanisms among key innovation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actors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Strengthening social capital, collective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identities.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2548" y="387689"/>
            <a:ext cx="12027616" cy="993310"/>
          </a:xfrm>
        </p:spPr>
        <p:txBody>
          <a:bodyPr/>
          <a:lstStyle/>
          <a:p>
            <a:r>
              <a:rPr lang="en-GB" sz="3000" b="1" dirty="0" smtClean="0">
                <a:latin typeface="+mj-lt"/>
              </a:rPr>
              <a:t>RIS3 impact </a:t>
            </a:r>
            <a:r>
              <a:rPr lang="en-GB" sz="3000" b="1" dirty="0">
                <a:latin typeface="+mj-lt"/>
              </a:rPr>
              <a:t>on </a:t>
            </a:r>
            <a:r>
              <a:rPr lang="en-GB" sz="3000" b="1" dirty="0" smtClean="0">
                <a:latin typeface="+mj-lt"/>
              </a:rPr>
              <a:t>the development of regional innovation systems </a:t>
            </a:r>
            <a:endParaRPr lang="en-GB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17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7963" y="6506982"/>
            <a:ext cx="2875176" cy="261463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>
                <a:latin typeface="+mj-lt"/>
              </a:rPr>
              <a:t>(Cooke and </a:t>
            </a:r>
            <a:r>
              <a:rPr lang="en-GB" sz="1400" dirty="0" err="1" smtClean="0">
                <a:latin typeface="+mj-lt"/>
              </a:rPr>
              <a:t>Memedovic</a:t>
            </a:r>
            <a:r>
              <a:rPr lang="en-GB" sz="1400" dirty="0" smtClean="0">
                <a:latin typeface="+mj-lt"/>
              </a:rPr>
              <a:t>, 2006)</a:t>
            </a:r>
            <a:endParaRPr lang="en-GB" sz="1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4230"/>
            <a:ext cx="5561813" cy="50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1814" y="1640340"/>
            <a:ext cx="66301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+mj-lt"/>
              </a:rPr>
              <a:t>How are the RIS defined? What are the </a:t>
            </a:r>
            <a:r>
              <a:rPr lang="en-GB" sz="2000" b="1" dirty="0" smtClean="0">
                <a:latin typeface="+mj-lt"/>
              </a:rPr>
              <a:t>boundaries</a:t>
            </a:r>
            <a:r>
              <a:rPr lang="en-GB" sz="2000" b="1" dirty="0">
                <a:latin typeface="+mj-lt"/>
              </a:rPr>
              <a:t>?</a:t>
            </a:r>
          </a:p>
          <a:p>
            <a:endParaRPr lang="en-GB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The region (NUTS2) as a proxy for a RIS, but not necessarily a 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RIS defined by the distribution and density </a:t>
            </a:r>
            <a:r>
              <a:rPr lang="en-GB" sz="1600" dirty="0">
                <a:latin typeface="+mj-lt"/>
              </a:rPr>
              <a:t>of </a:t>
            </a:r>
            <a:r>
              <a:rPr lang="en-GB" sz="1600" dirty="0" smtClean="0">
                <a:latin typeface="+mj-lt"/>
              </a:rPr>
              <a:t>socio-economic </a:t>
            </a:r>
            <a:r>
              <a:rPr lang="en-GB" sz="1600" dirty="0">
                <a:latin typeface="+mj-lt"/>
              </a:rPr>
              <a:t>and RDI assets </a:t>
            </a:r>
            <a:r>
              <a:rPr lang="en-GB" sz="1600" dirty="0" smtClean="0">
                <a:latin typeface="+mj-lt"/>
              </a:rPr>
              <a:t>(</a:t>
            </a:r>
            <a:r>
              <a:rPr lang="en-GB" sz="1600" dirty="0">
                <a:latin typeface="+mj-lt"/>
              </a:rPr>
              <a:t>key cities, research infrastructure in universities and </a:t>
            </a:r>
            <a:r>
              <a:rPr lang="en-GB" sz="1600" dirty="0" smtClean="0">
                <a:latin typeface="+mj-lt"/>
              </a:rPr>
              <a:t>PROs, </a:t>
            </a:r>
            <a:r>
              <a:rPr lang="en-GB" sz="1600" dirty="0">
                <a:latin typeface="+mj-lt"/>
              </a:rPr>
              <a:t>highly qualified workforce, innovative firms, innovation support entities, clusters, incubators, S&amp;T parks, </a:t>
            </a:r>
            <a:r>
              <a:rPr lang="en-GB" sz="1600" dirty="0" smtClean="0">
                <a:latin typeface="+mj-lt"/>
              </a:rPr>
              <a:t>TT centres</a:t>
            </a:r>
            <a:r>
              <a:rPr lang="en-GB" sz="1600" dirty="0">
                <a:latin typeface="+mj-lt"/>
              </a:rPr>
              <a:t>, etc.) </a:t>
            </a:r>
            <a:endParaRPr lang="en-GB" sz="1600" dirty="0" smtClean="0">
              <a:latin typeface="+mj-lt"/>
            </a:endParaRPr>
          </a:p>
          <a:p>
            <a:endParaRPr lang="en-GB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+mj-lt"/>
              </a:rPr>
              <a:t>Regional Constructed Advantage </a:t>
            </a:r>
            <a:r>
              <a:rPr lang="en-GB" sz="1200" b="1" dirty="0" smtClean="0">
                <a:latin typeface="+mj-lt"/>
              </a:rPr>
              <a:t>(Cooke and </a:t>
            </a:r>
            <a:r>
              <a:rPr lang="en-GB" sz="1200" b="1" dirty="0" err="1" smtClean="0">
                <a:latin typeface="+mj-lt"/>
              </a:rPr>
              <a:t>Leydesdorff</a:t>
            </a:r>
            <a:r>
              <a:rPr lang="en-GB" sz="1200" b="1" dirty="0" smtClean="0">
                <a:latin typeface="+mj-lt"/>
              </a:rPr>
              <a:t>, 2006) </a:t>
            </a:r>
            <a:r>
              <a:rPr lang="en-GB" sz="1200" dirty="0" smtClean="0">
                <a:latin typeface="+mj-lt"/>
              </a:rPr>
              <a:t>:</a:t>
            </a:r>
            <a:endParaRPr lang="en-GB" sz="1200" dirty="0">
              <a:latin typeface="+mj-lt"/>
            </a:endParaRPr>
          </a:p>
          <a:p>
            <a:r>
              <a:rPr lang="en-GB" sz="1600" dirty="0">
                <a:latin typeface="+mj-lt"/>
              </a:rPr>
              <a:t> </a:t>
            </a:r>
            <a:r>
              <a:rPr lang="en-GB" sz="1400" b="1" dirty="0" smtClean="0">
                <a:latin typeface="+mj-lt"/>
              </a:rPr>
              <a:t>a. Economy—regionalization </a:t>
            </a:r>
            <a:r>
              <a:rPr lang="en-GB" sz="1400" b="1" dirty="0">
                <a:latin typeface="+mj-lt"/>
              </a:rPr>
              <a:t>of economic </a:t>
            </a:r>
            <a:r>
              <a:rPr lang="en-GB" sz="1400" b="1" dirty="0" smtClean="0">
                <a:latin typeface="+mj-lt"/>
              </a:rPr>
              <a:t>development</a:t>
            </a:r>
            <a:r>
              <a:rPr lang="en-GB" sz="1400" dirty="0">
                <a:latin typeface="+mj-lt"/>
              </a:rPr>
              <a:t>:</a:t>
            </a:r>
            <a:r>
              <a:rPr lang="en-GB" sz="1400" dirty="0" smtClean="0">
                <a:latin typeface="+mj-lt"/>
              </a:rPr>
              <a:t> ‘</a:t>
            </a:r>
            <a:r>
              <a:rPr lang="en-GB" sz="1400" dirty="0">
                <a:latin typeface="+mj-lt"/>
              </a:rPr>
              <a:t>open systems’ inter-firm interactions</a:t>
            </a:r>
            <a:r>
              <a:rPr lang="en-GB" sz="1400" dirty="0" smtClean="0">
                <a:latin typeface="+mj-lt"/>
              </a:rPr>
              <a:t>; knowledge generation and </a:t>
            </a:r>
            <a:r>
              <a:rPr lang="en-GB" sz="1400" dirty="0">
                <a:latin typeface="+mj-lt"/>
              </a:rPr>
              <a:t>commercialization; smart infrastructures</a:t>
            </a:r>
            <a:r>
              <a:rPr lang="en-GB" sz="1400" dirty="0" smtClean="0">
                <a:latin typeface="+mj-lt"/>
              </a:rPr>
              <a:t>; local </a:t>
            </a:r>
            <a:r>
              <a:rPr lang="en-GB" sz="1400" dirty="0">
                <a:latin typeface="+mj-lt"/>
              </a:rPr>
              <a:t>and global business networks.</a:t>
            </a:r>
          </a:p>
          <a:p>
            <a:r>
              <a:rPr lang="en-GB" sz="1400" b="1" dirty="0" smtClean="0">
                <a:latin typeface="+mj-lt"/>
              </a:rPr>
              <a:t>b. Governance: </a:t>
            </a:r>
            <a:r>
              <a:rPr lang="en-GB" sz="1400" dirty="0" smtClean="0">
                <a:latin typeface="+mj-lt"/>
              </a:rPr>
              <a:t>multi-level governance; strong policy support and research budgets for innovators; policy </a:t>
            </a:r>
            <a:r>
              <a:rPr lang="en-GB" sz="1400" dirty="0">
                <a:latin typeface="+mj-lt"/>
              </a:rPr>
              <a:t>leadership</a:t>
            </a:r>
            <a:r>
              <a:rPr lang="en-GB" sz="1400" dirty="0" smtClean="0">
                <a:latin typeface="+mj-lt"/>
              </a:rPr>
              <a:t>; global </a:t>
            </a:r>
            <a:r>
              <a:rPr lang="en-GB" sz="1400" dirty="0">
                <a:latin typeface="+mj-lt"/>
              </a:rPr>
              <a:t>positioning of local assets.</a:t>
            </a:r>
          </a:p>
          <a:p>
            <a:r>
              <a:rPr lang="en-GB" sz="1400" b="1" dirty="0" smtClean="0">
                <a:latin typeface="+mj-lt"/>
              </a:rPr>
              <a:t>c. Knowledge infrastructure: </a:t>
            </a:r>
            <a:r>
              <a:rPr lang="en-GB" sz="1400" dirty="0" smtClean="0">
                <a:latin typeface="+mj-lt"/>
              </a:rPr>
              <a:t>universities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PROs, professional consultancy</a:t>
            </a:r>
            <a:r>
              <a:rPr lang="en-GB" sz="1400" dirty="0">
                <a:latin typeface="+mj-lt"/>
              </a:rPr>
              <a:t>, etc. </a:t>
            </a:r>
            <a:endParaRPr lang="en-GB" sz="1400" dirty="0" smtClean="0">
              <a:latin typeface="+mj-lt"/>
            </a:endParaRPr>
          </a:p>
          <a:p>
            <a:r>
              <a:rPr lang="en-GB" sz="1400" b="1" dirty="0" smtClean="0">
                <a:latin typeface="+mj-lt"/>
              </a:rPr>
              <a:t>d. Community </a:t>
            </a:r>
            <a:r>
              <a:rPr lang="en-GB" sz="1400" b="1" dirty="0">
                <a:latin typeface="+mj-lt"/>
              </a:rPr>
              <a:t>and </a:t>
            </a:r>
            <a:r>
              <a:rPr lang="en-GB" sz="1400" b="1" dirty="0" smtClean="0">
                <a:latin typeface="+mj-lt"/>
              </a:rPr>
              <a:t>culture: </a:t>
            </a:r>
            <a:r>
              <a:rPr lang="en-GB" sz="1400" dirty="0" smtClean="0">
                <a:latin typeface="+mj-lt"/>
              </a:rPr>
              <a:t>cosmopolitanism; sustainability</a:t>
            </a:r>
            <a:r>
              <a:rPr lang="en-GB" sz="1400" dirty="0">
                <a:latin typeface="+mj-lt"/>
              </a:rPr>
              <a:t>; talented human capital; </a:t>
            </a:r>
            <a:r>
              <a:rPr lang="en-GB" sz="1400" dirty="0" smtClean="0">
                <a:latin typeface="+mj-lt"/>
              </a:rPr>
              <a:t>creative cultural </a:t>
            </a:r>
            <a:r>
              <a:rPr lang="en-GB" sz="1400" dirty="0">
                <a:latin typeface="+mj-lt"/>
              </a:rPr>
              <a:t>environments; social </a:t>
            </a:r>
            <a:r>
              <a:rPr lang="en-GB" sz="1400" dirty="0" smtClean="0">
                <a:latin typeface="+mj-lt"/>
              </a:rPr>
              <a:t>tolerance, innovation culture.</a:t>
            </a:r>
            <a:endParaRPr lang="en-GB" sz="1400" dirty="0">
              <a:latin typeface="+mj-lt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6740" y="426893"/>
            <a:ext cx="10896600" cy="694897"/>
          </a:xfrm>
        </p:spPr>
        <p:txBody>
          <a:bodyPr/>
          <a:lstStyle/>
          <a:p>
            <a:r>
              <a:rPr lang="en-GB" sz="3200" b="1" dirty="0" smtClean="0"/>
              <a:t>RIS </a:t>
            </a:r>
            <a:r>
              <a:rPr lang="en-GB" sz="3200" b="1" dirty="0"/>
              <a:t>in </a:t>
            </a:r>
            <a:r>
              <a:rPr lang="en-GB" sz="3200" b="1" dirty="0" smtClean="0"/>
              <a:t>Romania – a closer look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55916445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7493</TotalTime>
  <Words>2107</Words>
  <Application>Microsoft Office PowerPoint</Application>
  <PresentationFormat>Custom</PresentationFormat>
  <Paragraphs>261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JRC-presentation_new-style_template</vt:lpstr>
      <vt:lpstr>PowerPoint Presentation</vt:lpstr>
      <vt:lpstr>RIS3 as a catalyst for the development of early-stage regional innovation systems    Marina Ranga  European Commission  Joint Research Centre  20 February 2019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RAKHMATULLIN Ruslan (JRC-SEVILLA)</dc:creator>
  <cp:lastModifiedBy>RANGA Liana (JRC-SEVILLA)</cp:lastModifiedBy>
  <cp:revision>750</cp:revision>
  <cp:lastPrinted>2019-02-06T13:18:01Z</cp:lastPrinted>
  <dcterms:created xsi:type="dcterms:W3CDTF">2017-04-24T08:06:23Z</dcterms:created>
  <dcterms:modified xsi:type="dcterms:W3CDTF">2019-02-19T14:49:20Z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e4337213-35f5-41f6-b406-7fb74395720e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UpdateToken">
    <vt:lpwstr>3</vt:lpwstr>
  </property>
  <property fmtid="{D5CDD505-2E9C-101B-9397-08002B2CF9AE}" pid="5" name="Jive_LatestUserAccountName">
    <vt:lpwstr>rakhmru</vt:lpwstr>
  </property>
  <property fmtid="{D5CDD505-2E9C-101B-9397-08002B2CF9AE}" pid="6" name="Offisync_UniqueId">
    <vt:lpwstr>127154</vt:lpwstr>
  </property>
  <property fmtid="{D5CDD505-2E9C-101B-9397-08002B2CF9AE}" pid="7" name="Offisync_ProviderInitializationData">
    <vt:lpwstr>https://connected.cnect.cec.eu.int</vt:lpwstr>
  </property>
</Properties>
</file>