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81" r:id="rId4"/>
    <p:sldId id="279" r:id="rId5"/>
    <p:sldId id="272" r:id="rId6"/>
    <p:sldId id="264" r:id="rId7"/>
    <p:sldId id="266" r:id="rId8"/>
    <p:sldId id="265" r:id="rId9"/>
    <p:sldId id="262" r:id="rId10"/>
    <p:sldId id="263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7" pos="1663" userDrawn="1">
          <p15:clr>
            <a:srgbClr val="A4A3A4"/>
          </p15:clr>
        </p15:guide>
        <p15:guide id="8" orient="horz" pos="3158" userDrawn="1">
          <p15:clr>
            <a:srgbClr val="A4A3A4"/>
          </p15:clr>
        </p15:guide>
        <p15:guide id="9" pos="370" userDrawn="1">
          <p15:clr>
            <a:srgbClr val="A4A3A4"/>
          </p15:clr>
        </p15:guide>
        <p15:guide id="10" pos="7310" userDrawn="1">
          <p15:clr>
            <a:srgbClr val="A4A3A4"/>
          </p15:clr>
        </p15:guide>
        <p15:guide id="11" pos="529" userDrawn="1">
          <p15:clr>
            <a:srgbClr val="A4A3A4"/>
          </p15:clr>
        </p15:guide>
        <p15:guide id="12" pos="3704" userDrawn="1">
          <p15:clr>
            <a:srgbClr val="A4A3A4"/>
          </p15:clr>
        </p15:guide>
        <p15:guide id="13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Destaqu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Destaqu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33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279" y="71"/>
      </p:cViewPr>
      <p:guideLst>
        <p:guide orient="horz" pos="2160"/>
        <p:guide pos="211"/>
        <p:guide pos="3840"/>
        <p:guide pos="7469"/>
        <p:guide orient="horz" pos="4088"/>
        <p:guide orient="horz" pos="232"/>
        <p:guide pos="1663"/>
        <p:guide orient="horz" pos="3158"/>
        <p:guide pos="370"/>
        <p:guide pos="7310"/>
        <p:guide pos="529"/>
        <p:guide pos="3704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PT Sans" panose="020B0503020203020204"/>
                <a:ea typeface="+mj-ea"/>
                <a:cs typeface="+mj-cs"/>
              </a:defRPr>
            </a:pPr>
            <a:r>
              <a:rPr lang="pt-PT" sz="1400">
                <a:latin typeface="PT Sans" panose="020B0503020203020204"/>
              </a:rPr>
              <a:t>R&amp;D in Percentage of GDP (2015)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PT Sans" panose="020B0503020203020204"/>
              <a:ea typeface="+mj-ea"/>
              <a:cs typeface="+mj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0.22204388726186047"/>
          <c:y val="0.14305709443773018"/>
          <c:w val="0.70131095516462383"/>
          <c:h val="0.714429488393889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Folha1!$A$5</c:f>
              <c:strCache>
                <c:ptCount val="1"/>
                <c:pt idx="0">
                  <c:v>Business Sector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Folha1!$B$1:$D$1</c:f>
              <c:strCache>
                <c:ptCount val="3"/>
                <c:pt idx="0">
                  <c:v>CENTRO</c:v>
                </c:pt>
                <c:pt idx="1">
                  <c:v>PORTUGAL</c:v>
                </c:pt>
                <c:pt idx="2">
                  <c:v>EU-28</c:v>
                </c:pt>
              </c:strCache>
            </c:strRef>
          </c:cat>
          <c:val>
            <c:numRef>
              <c:f>Folha1!$B$5:$D$5</c:f>
              <c:numCache>
                <c:formatCode>0.00%</c:formatCode>
                <c:ptCount val="3"/>
                <c:pt idx="0">
                  <c:v>5.7999999999999996E-3</c:v>
                </c:pt>
                <c:pt idx="1">
                  <c:v>5.7999999999999996E-3</c:v>
                </c:pt>
                <c:pt idx="2">
                  <c:v>1.3100000000000001E-2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A-4B8B-9954-B997E515186D}"/>
            </c:ext>
          </c:extLst>
        </c:ser>
        <c:ser>
          <c:idx val="1"/>
          <c:order val="1"/>
          <c:tx>
            <c:strRef>
              <c:f>Folha1!$A$6</c:f>
              <c:strCache>
                <c:ptCount val="1"/>
                <c:pt idx="0">
                  <c:v>Government Sector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960571380239944E-2"/>
                  <c:y val="-3.54804301680891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BDA-4B8B-9954-B997E515186D}"/>
                </c:ext>
              </c:extLst>
            </c:dLbl>
            <c:dLbl>
              <c:idx val="1"/>
              <c:layout>
                <c:manualLayout>
                  <c:x val="3.2237849329303604E-2"/>
                  <c:y val="-7.096086033617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BDA-4B8B-9954-B997E515186D}"/>
                </c:ext>
              </c:extLst>
            </c:dLbl>
            <c:dLbl>
              <c:idx val="2"/>
              <c:layout>
                <c:manualLayout>
                  <c:x val="-1.2089193498488851E-2"/>
                  <c:y val="-3.25233519415435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DA-4B8B-9954-B997E515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Folha1!$B$1:$D$1</c:f>
              <c:strCache>
                <c:ptCount val="3"/>
                <c:pt idx="0">
                  <c:v>CENTRO</c:v>
                </c:pt>
                <c:pt idx="1">
                  <c:v>PORTUGAL</c:v>
                </c:pt>
                <c:pt idx="2">
                  <c:v>EU-28</c:v>
                </c:pt>
              </c:strCache>
            </c:strRef>
          </c:cat>
          <c:val>
            <c:numRef>
              <c:f>Folha1!$B$6:$D$6</c:f>
              <c:numCache>
                <c:formatCode>0.00%</c:formatCode>
                <c:ptCount val="3"/>
                <c:pt idx="0">
                  <c:v>8.0000000000000004E-4</c:v>
                </c:pt>
                <c:pt idx="1">
                  <c:v>2.9999999999999997E-4</c:v>
                </c:pt>
                <c:pt idx="2">
                  <c:v>2.3999999999999998E-3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DA-4B8B-9954-B997E515186D}"/>
            </c:ext>
          </c:extLst>
        </c:ser>
        <c:ser>
          <c:idx val="2"/>
          <c:order val="2"/>
          <c:tx>
            <c:strRef>
              <c:f>Folha1!$A$7</c:f>
              <c:strCache>
                <c:ptCount val="1"/>
                <c:pt idx="0">
                  <c:v>Higher Education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527677150628656"/>
                  <c:y val="-6.98033551036491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P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42810120070071"/>
                      <c:h val="3.84266031826506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9BDA-4B8B-9954-B997E515186D}"/>
                </c:ext>
              </c:extLst>
            </c:dLbl>
            <c:dLbl>
              <c:idx val="1"/>
              <c:layout>
                <c:manualLayout>
                  <c:x val="4.8356773993955403E-2"/>
                  <c:y val="-7.096086033617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DA-4B8B-9954-B997E515186D}"/>
                </c:ext>
              </c:extLst>
            </c:dLbl>
            <c:dLbl>
              <c:idx val="2"/>
              <c:layout>
                <c:manualLayout>
                  <c:x val="1.2089193498488851E-2"/>
                  <c:y val="-3.252335194154356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BDA-4B8B-9954-B997E51518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Folha1!$B$1:$D$1</c:f>
              <c:strCache>
                <c:ptCount val="3"/>
                <c:pt idx="0">
                  <c:v>CENTRO</c:v>
                </c:pt>
                <c:pt idx="1">
                  <c:v>PORTUGAL</c:v>
                </c:pt>
                <c:pt idx="2">
                  <c:v>EU-28</c:v>
                </c:pt>
              </c:strCache>
            </c:strRef>
          </c:cat>
          <c:val>
            <c:numRef>
              <c:f>Folha1!$B$7:$D$7</c:f>
              <c:numCache>
                <c:formatCode>0.00%</c:formatCode>
                <c:ptCount val="3"/>
                <c:pt idx="0">
                  <c:v>5.7000000000000002E-3</c:v>
                </c:pt>
                <c:pt idx="1">
                  <c:v>6.0000000000000001E-3</c:v>
                </c:pt>
                <c:pt idx="2">
                  <c:v>4.5999999999999999E-3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A-4B8B-9954-B997E515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2749760"/>
        <c:axId val="602746152"/>
      </c:barChart>
      <c:catAx>
        <c:axId val="60274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02746152"/>
        <c:crosses val="autoZero"/>
        <c:auto val="1"/>
        <c:lblAlgn val="ctr"/>
        <c:lblOffset val="100"/>
        <c:noMultiLvlLbl val="0"/>
      </c:catAx>
      <c:valAx>
        <c:axId val="602746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6027497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7E75-28C3-4C42-975A-33B6802DA7C6}" type="datetimeFigureOut">
              <a:rPr lang="pt-PT" smtClean="0"/>
              <a:t>18/02/2019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1AC21-C8CF-4F2E-83E5-D53026B6854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60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0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48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4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24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0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8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9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42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6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1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GB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6A120-1D6D-4A46-B6FA-A297E57D714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7FD4-EAEE-4E5E-A24B-E85ABCDA8AA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85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4962" y="368300"/>
            <a:ext cx="11522075" cy="6121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31372" b="44383"/>
          <a:stretch/>
        </p:blipFill>
        <p:spPr>
          <a:xfrm>
            <a:off x="333231" y="361415"/>
            <a:ext cx="11523806" cy="141440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753203" y="2244124"/>
            <a:ext cx="10683862" cy="1644223"/>
          </a:xfrm>
        </p:spPr>
        <p:txBody>
          <a:bodyPr wrap="square" lIns="0" tIns="0" rIns="0" bIns="0" anchor="t" anchorCtr="0">
            <a:noAutofit/>
          </a:bodyPr>
          <a:lstStyle/>
          <a:p>
            <a:pPr algn="r"/>
            <a:r>
              <a:rPr lang="en-US" sz="4000" b="1" dirty="0">
                <a:solidFill>
                  <a:srgbClr val="FFC000"/>
                </a:solidFill>
                <a:latin typeface="Arvo" panose="02000000000000000000" pitchFamily="2" charset="0"/>
              </a:rPr>
              <a:t>Smart </a:t>
            </a:r>
            <a:r>
              <a:rPr lang="en-US" sz="4000" b="1" dirty="0" err="1">
                <a:solidFill>
                  <a:srgbClr val="FFC000"/>
                </a:solidFill>
                <a:latin typeface="Arvo" panose="02000000000000000000" pitchFamily="2" charset="0"/>
              </a:rPr>
              <a:t>specialisation</a:t>
            </a:r>
            <a:r>
              <a:rPr lang="en-US" sz="4000" b="1" dirty="0">
                <a:solidFill>
                  <a:srgbClr val="FFC000"/>
                </a:solidFill>
                <a:latin typeface="Arvo" panose="02000000000000000000" pitchFamily="2" charset="0"/>
              </a:rPr>
              <a:t> interactions between the regional and the national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615645" y="3915042"/>
            <a:ext cx="9676680" cy="1222884"/>
          </a:xfrm>
        </p:spPr>
        <p:txBody>
          <a:bodyPr lIns="0" tIns="0" rIns="0" bIns="0">
            <a:normAutofit fontScale="92500" lnSpcReduction="10000"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Insights from the multi-level tensions in the Portuguese case</a:t>
            </a:r>
          </a:p>
          <a:p>
            <a:pPr algn="r"/>
            <a:endParaRPr lang="en-US" sz="2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" panose="020B0503020203020204" pitchFamily="34" charset="0"/>
            </a:endParaRPr>
          </a:p>
          <a:p>
            <a:pPr algn="r"/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" panose="020B0503020203020204" pitchFamily="34" charset="0"/>
              </a:rPr>
              <a:t>Hugo Pinto   </a:t>
            </a:r>
            <a:r>
              <a:rPr lang="en-US" i="1" dirty="0">
                <a:solidFill>
                  <a:schemeClr val="bg1"/>
                </a:solidFill>
                <a:latin typeface="PT Sans" panose="020B0503020203020204" pitchFamily="34" charset="0"/>
              </a:rPr>
              <a:t>hpinto@ces.uc.pt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87375" y="1984924"/>
            <a:ext cx="259200" cy="259200"/>
            <a:chOff x="817781" y="863387"/>
            <a:chExt cx="259200" cy="259200"/>
          </a:xfrm>
        </p:grpSpPr>
        <p:sp>
          <p:nvSpPr>
            <p:cNvPr id="3" name="Retângulo 2"/>
            <p:cNvSpPr/>
            <p:nvPr/>
          </p:nvSpPr>
          <p:spPr>
            <a:xfrm>
              <a:off x="817781" y="8633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tângulo 8"/>
            <p:cNvSpPr/>
            <p:nvPr/>
          </p:nvSpPr>
          <p:spPr>
            <a:xfrm rot="16200000">
              <a:off x="720582" y="9605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upo 13"/>
          <p:cNvGrpSpPr/>
          <p:nvPr/>
        </p:nvGrpSpPr>
        <p:grpSpPr>
          <a:xfrm rot="10800000">
            <a:off x="11477481" y="4171784"/>
            <a:ext cx="259200" cy="259200"/>
            <a:chOff x="817781" y="863387"/>
            <a:chExt cx="259200" cy="259200"/>
          </a:xfrm>
        </p:grpSpPr>
        <p:sp>
          <p:nvSpPr>
            <p:cNvPr id="15" name="Retângulo 14"/>
            <p:cNvSpPr/>
            <p:nvPr/>
          </p:nvSpPr>
          <p:spPr>
            <a:xfrm>
              <a:off x="817781" y="8633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ângulo 15"/>
            <p:cNvSpPr/>
            <p:nvPr/>
          </p:nvSpPr>
          <p:spPr>
            <a:xfrm rot="16200000">
              <a:off x="720582" y="9605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83" y="5420979"/>
            <a:ext cx="3068942" cy="73184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4976004"/>
            <a:ext cx="6049743" cy="104382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79812" y="600635"/>
            <a:ext cx="935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S3 Targeted Support – </a:t>
            </a:r>
            <a:r>
              <a:rPr lang="en-GB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LAGREG Horizontal </a:t>
            </a:r>
            <a:r>
              <a:rPr lang="en-GB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endParaRPr lang="pt-PT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20th </a:t>
            </a:r>
            <a:r>
              <a:rPr lang="en-GB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2019, Madrid, Spain</a:t>
            </a:r>
            <a:endParaRPr lang="pt-P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2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4963" y="368300"/>
            <a:ext cx="11522075" cy="6121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2366808" y="2066722"/>
            <a:ext cx="1967230" cy="21343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PT" sz="1600" b="1" dirty="0">
                <a:solidFill>
                  <a:schemeClr val="bg1"/>
                </a:solidFill>
                <a:latin typeface="PT Sans" panose="020B0503020203020204" pitchFamily="34" charset="0"/>
              </a:rPr>
              <a:t>CES | Alta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Colégio de S. Jerónimo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Apartado 3087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3000-995 Coimbra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Portugal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T +351 239 855 570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www.ces.uc.pt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ces@ces.uc.pt</a:t>
            </a:r>
            <a:endParaRPr lang="pt-BR" sz="1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4934072" y="2066722"/>
            <a:ext cx="2332987" cy="21343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PT" sz="1600" b="1" dirty="0">
                <a:solidFill>
                  <a:schemeClr val="bg1"/>
                </a:solidFill>
                <a:latin typeface="PT Sans" panose="020B0503020203020204" pitchFamily="34" charset="0"/>
              </a:rPr>
              <a:t>CES | Sofia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Colégio da Graça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Rua da Sofia, 136-138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3000-389 Coimbra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Portugal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T +351 239 853 649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www.ces.uc.pt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ces@ces.uc.pt</a:t>
            </a:r>
            <a:endParaRPr lang="pt-BR" sz="16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305" y="4531611"/>
            <a:ext cx="3068942" cy="73184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98" y="5599937"/>
            <a:ext cx="3963249" cy="3138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4976004"/>
            <a:ext cx="6049743" cy="1043827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7645347" y="2066722"/>
            <a:ext cx="233298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pt-PT" sz="1600" b="1" dirty="0">
                <a:solidFill>
                  <a:schemeClr val="bg1"/>
                </a:solidFill>
                <a:latin typeface="PT Sans" panose="020B0503020203020204" pitchFamily="34" charset="0"/>
              </a:rPr>
              <a:t>CES | Lisboa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Picoas Plaza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Rua Viriato, 13 Lj 117/118</a:t>
            </a:r>
          </a:p>
          <a:p>
            <a:pPr>
              <a:lnSpc>
                <a:spcPts val="2100"/>
              </a:lnSpc>
            </a:pPr>
            <a:r>
              <a:rPr lang="pt-PT" sz="1600" dirty="0">
                <a:solidFill>
                  <a:schemeClr val="bg1"/>
                </a:solidFill>
                <a:latin typeface="PT Sans" panose="020B0503020203020204" pitchFamily="34" charset="0"/>
              </a:rPr>
              <a:t>1050-227 Lisboa</a:t>
            </a:r>
          </a:p>
          <a:p>
            <a:pPr>
              <a:lnSpc>
                <a:spcPts val="2100"/>
              </a:lnSpc>
            </a:pPr>
            <a:r>
              <a:rPr lang="pt-BR" sz="1600" dirty="0">
                <a:solidFill>
                  <a:schemeClr val="bg1"/>
                </a:solidFill>
                <a:latin typeface="PT Sans" panose="020B0503020203020204" pitchFamily="34" charset="0"/>
              </a:rPr>
              <a:t>Portugal</a:t>
            </a:r>
          </a:p>
          <a:p>
            <a:pPr>
              <a:lnSpc>
                <a:spcPts val="2100"/>
              </a:lnSpc>
            </a:pPr>
            <a:r>
              <a:rPr lang="pt-BR" sz="1600" dirty="0">
                <a:solidFill>
                  <a:schemeClr val="bg1"/>
                </a:solidFill>
                <a:latin typeface="PT Sans" panose="020B0503020203020204" pitchFamily="34" charset="0"/>
              </a:rPr>
              <a:t>T +351 216 012 848</a:t>
            </a:r>
          </a:p>
          <a:p>
            <a:pPr>
              <a:lnSpc>
                <a:spcPts val="2100"/>
              </a:lnSpc>
            </a:pPr>
            <a:r>
              <a:rPr lang="pt-BR" sz="1600" dirty="0">
                <a:solidFill>
                  <a:schemeClr val="bg1"/>
                </a:solidFill>
                <a:latin typeface="PT Sans" panose="020B0503020203020204" pitchFamily="34" charset="0"/>
              </a:rPr>
              <a:t>www.ces.uc.pt/ces-lisboa</a:t>
            </a:r>
          </a:p>
          <a:p>
            <a:pPr>
              <a:lnSpc>
                <a:spcPts val="2100"/>
              </a:lnSpc>
            </a:pPr>
            <a:r>
              <a:rPr lang="pt-BR" sz="1600" dirty="0">
                <a:solidFill>
                  <a:schemeClr val="bg1"/>
                </a:solidFill>
                <a:latin typeface="PT Sans" panose="020B0503020203020204" pitchFamily="34" charset="0"/>
              </a:rPr>
              <a:t>ceslx@ces.uc.pt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DC72377-6C4B-4AFC-9FCA-B17AEE3AD309}"/>
              </a:ext>
            </a:extLst>
          </p:cNvPr>
          <p:cNvSpPr/>
          <p:nvPr/>
        </p:nvSpPr>
        <p:spPr>
          <a:xfrm>
            <a:off x="2250739" y="1156012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PT Sans" panose="020B0503020203020204" pitchFamily="34" charset="0"/>
              </a:rPr>
              <a:t>hpinto@ces.uc.pt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254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TextBox 3"/>
          <p:cNvSpPr txBox="1"/>
          <p:nvPr/>
        </p:nvSpPr>
        <p:spPr>
          <a:xfrm>
            <a:off x="555474" y="1074743"/>
            <a:ext cx="70376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vo" panose="02000000000000000000" pitchFamily="2" charset="0"/>
              </a:rPr>
              <a:t>Implementation of RIS3 in Portugal </a:t>
            </a:r>
          </a:p>
        </p:txBody>
      </p:sp>
      <p:sp>
        <p:nvSpPr>
          <p:cNvPr id="28" name="TextBox 4"/>
          <p:cNvSpPr txBox="1"/>
          <p:nvPr/>
        </p:nvSpPr>
        <p:spPr>
          <a:xfrm>
            <a:off x="588812" y="2027611"/>
            <a:ext cx="11268225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PT Sans" panose="020B0503020203020204" pitchFamily="34" charset="0"/>
              </a:rPr>
              <a:t>Portugal was one of the EU member-states that </a:t>
            </a:r>
            <a:r>
              <a:rPr lang="en-US" sz="2000" b="1" dirty="0">
                <a:latin typeface="PT Sans" panose="020B0503020203020204" pitchFamily="34" charset="0"/>
              </a:rPr>
              <a:t>implemented a multi-level governance system </a:t>
            </a:r>
            <a:r>
              <a:rPr lang="en-US" sz="2000" dirty="0">
                <a:latin typeface="PT Sans" panose="020B0503020203020204" pitchFamily="34" charset="0"/>
              </a:rPr>
              <a:t>for the development of its smart </a:t>
            </a:r>
            <a:r>
              <a:rPr lang="en-US" sz="2000" dirty="0" err="1">
                <a:latin typeface="PT Sans" panose="020B0503020203020204" pitchFamily="34" charset="0"/>
              </a:rPr>
              <a:t>specialisation</a:t>
            </a:r>
            <a:r>
              <a:rPr lang="en-US" sz="2000" dirty="0">
                <a:latin typeface="PT Sans" panose="020B0503020203020204" pitchFamily="34" charset="0"/>
              </a:rPr>
              <a:t> strategy.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PT Sans" panose="020B0503020203020204" pitchFamily="34" charset="0"/>
              </a:rPr>
              <a:t>From the beginning there were </a:t>
            </a:r>
            <a:r>
              <a:rPr lang="en-US" sz="2000" b="1" dirty="0">
                <a:latin typeface="PT Sans" panose="020B0503020203020204" pitchFamily="34" charset="0"/>
              </a:rPr>
              <a:t>two parallel but somewhat detached processes </a:t>
            </a:r>
            <a:r>
              <a:rPr lang="en-US" sz="2000" dirty="0">
                <a:latin typeface="PT Sans" panose="020B0503020203020204" pitchFamily="34" charset="0"/>
              </a:rPr>
              <a:t>for the RIS3 development.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PT Sans" panose="020B0503020203020204" pitchFamily="34" charset="0"/>
              </a:rPr>
              <a:t>At regional level, CCDRs, the regional agencies that manage the regional operational </a:t>
            </a:r>
            <a:r>
              <a:rPr lang="en-US" sz="2000" dirty="0" err="1">
                <a:latin typeface="PT Sans" panose="020B0503020203020204" pitchFamily="34" charset="0"/>
              </a:rPr>
              <a:t>programmes</a:t>
            </a:r>
            <a:r>
              <a:rPr lang="en-US" sz="2000" dirty="0">
                <a:latin typeface="PT Sans" panose="020B0503020203020204" pitchFamily="34" charset="0"/>
              </a:rPr>
              <a:t> were fast in adapting to the "RIS3 movement" and adopting the principles of smart </a:t>
            </a:r>
            <a:r>
              <a:rPr lang="en-US" sz="2000" dirty="0" err="1">
                <a:latin typeface="PT Sans" panose="020B0503020203020204" pitchFamily="34" charset="0"/>
              </a:rPr>
              <a:t>specialisation</a:t>
            </a:r>
            <a:r>
              <a:rPr lang="en-US" sz="2000" dirty="0">
                <a:latin typeface="PT Sans" panose="020B0503020203020204" pitchFamily="34" charset="0"/>
              </a:rPr>
              <a:t> to develop more or less robust place-based strategies.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PT Sans" panose="020B0503020203020204" pitchFamily="34" charset="0"/>
              </a:rPr>
              <a:t>At country level, national agencies, such as IAPMEI, FCT and ANI, tried to retain for themselves some control of the RIS3 process and presented a national strategy, the so-called </a:t>
            </a:r>
            <a:r>
              <a:rPr lang="en-US" sz="2000" b="1" dirty="0">
                <a:latin typeface="PT Sans" panose="020B0503020203020204" pitchFamily="34" charset="0"/>
              </a:rPr>
              <a:t>ENEI - </a:t>
            </a:r>
            <a:r>
              <a:rPr lang="en-US" sz="2000" b="1" i="1" dirty="0" err="1">
                <a:latin typeface="PT Sans" panose="020B0503020203020204" pitchFamily="34" charset="0"/>
              </a:rPr>
              <a:t>Estratégia</a:t>
            </a:r>
            <a:r>
              <a:rPr lang="en-US" sz="2000" b="1" i="1" dirty="0">
                <a:latin typeface="PT Sans" panose="020B0503020203020204" pitchFamily="34" charset="0"/>
              </a:rPr>
              <a:t> </a:t>
            </a:r>
            <a:r>
              <a:rPr lang="en-US" sz="2000" b="1" i="1" dirty="0" err="1">
                <a:latin typeface="PT Sans" panose="020B0503020203020204" pitchFamily="34" charset="0"/>
              </a:rPr>
              <a:t>nacional</a:t>
            </a:r>
            <a:r>
              <a:rPr lang="en-US" sz="2000" b="1" i="1" dirty="0">
                <a:latin typeface="PT Sans" panose="020B0503020203020204" pitchFamily="34" charset="0"/>
              </a:rPr>
              <a:t> de </a:t>
            </a:r>
            <a:r>
              <a:rPr lang="en-US" sz="2000" b="1" i="1" dirty="0" err="1">
                <a:latin typeface="PT Sans" panose="020B0503020203020204" pitchFamily="34" charset="0"/>
              </a:rPr>
              <a:t>especialização</a:t>
            </a:r>
            <a:r>
              <a:rPr lang="en-US" sz="2000" b="1" i="1" dirty="0">
                <a:latin typeface="PT Sans" panose="020B0503020203020204" pitchFamily="34" charset="0"/>
              </a:rPr>
              <a:t> </a:t>
            </a:r>
            <a:r>
              <a:rPr lang="en-US" sz="2000" b="1" i="1" dirty="0" err="1">
                <a:latin typeface="PT Sans" panose="020B0503020203020204" pitchFamily="34" charset="0"/>
              </a:rPr>
              <a:t>inteligente</a:t>
            </a:r>
            <a:r>
              <a:rPr lang="en-US" sz="2000" i="1" dirty="0">
                <a:latin typeface="PT Sans" panose="020B0503020203020204" pitchFamily="34" charset="0"/>
              </a:rPr>
              <a:t> </a:t>
            </a:r>
            <a:r>
              <a:rPr lang="en-US" sz="2000" dirty="0">
                <a:latin typeface="PT Sans" panose="020B0503020203020204" pitchFamily="34" charset="0"/>
              </a:rPr>
              <a:t>that worked to fulfil the </a:t>
            </a:r>
            <a:r>
              <a:rPr lang="en-US" sz="2000" i="1" dirty="0">
                <a:latin typeface="PT Sans" panose="020B0503020203020204" pitchFamily="34" charset="0"/>
              </a:rPr>
              <a:t>ex-ante</a:t>
            </a:r>
            <a:r>
              <a:rPr lang="en-US" sz="2000" dirty="0">
                <a:latin typeface="PT Sans" panose="020B0503020203020204" pitchFamily="34" charset="0"/>
              </a:rPr>
              <a:t> criteria  for ESIF access during 2014-2020 in this member-state. 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PT Sans" panose="020B0503020203020204" pitchFamily="34" charset="0"/>
              </a:rPr>
              <a:t>Regional RIS3, even if deeper and consolidated, were presented as an appendix of ENEI. </a:t>
            </a:r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08F0A71-BEE2-4EC5-855E-ED5FA444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2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E4A5F0D-EA26-4830-983B-D4BBEF960241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5044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TextBox 4"/>
          <p:cNvSpPr txBox="1"/>
          <p:nvPr/>
        </p:nvSpPr>
        <p:spPr>
          <a:xfrm>
            <a:off x="555474" y="2057715"/>
            <a:ext cx="11049151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PT Sans" panose="020B0503020203020204" pitchFamily="34" charset="0"/>
              </a:rPr>
              <a:t>Today is consensual among Portuguese key stakeholders that some </a:t>
            </a:r>
            <a:r>
              <a:rPr lang="en-US" sz="2400" b="1" dirty="0">
                <a:latin typeface="PT Sans" panose="020B0503020203020204" pitchFamily="34" charset="0"/>
              </a:rPr>
              <a:t>tensions in the RIS3 process emerged from that initial moment </a:t>
            </a:r>
            <a:r>
              <a:rPr lang="en-US" sz="2400" dirty="0">
                <a:latin typeface="PT Sans" panose="020B0503020203020204" pitchFamily="34" charset="0"/>
              </a:rPr>
              <a:t>and that the multi-level articulation and governance needs revision.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400" b="1" dirty="0">
                <a:latin typeface="PT Sans" panose="020B0503020203020204" pitchFamily="34" charset="0"/>
              </a:rPr>
              <a:t>The challenges for RIS3 in peripheral regions </a:t>
            </a:r>
            <a:r>
              <a:rPr lang="en-US" sz="2400" dirty="0">
                <a:latin typeface="PT Sans" panose="020B0503020203020204" pitchFamily="34" charset="0"/>
              </a:rPr>
              <a:t>are even greater.</a:t>
            </a: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PT Sans" panose="020B0503020203020204" pitchFamily="34" charset="0"/>
            </a:endParaRPr>
          </a:p>
          <a:p>
            <a:pPr marL="342900" indent="-342900">
              <a:buClr>
                <a:srgbClr val="AC162B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PT Sans" panose="020B0503020203020204" pitchFamily="34" charset="0"/>
              </a:rPr>
              <a:t>One of these challenges regards obviously </a:t>
            </a:r>
            <a:r>
              <a:rPr lang="en-US" sz="2400" b="1" dirty="0">
                <a:latin typeface="PT Sans" panose="020B0503020203020204" pitchFamily="34" charset="0"/>
              </a:rPr>
              <a:t>governance</a:t>
            </a:r>
            <a:r>
              <a:rPr lang="en-US" sz="2400" dirty="0">
                <a:latin typeface="PT Sans" panose="020B0503020203020204" pitchFamily="34" charset="0"/>
              </a:rPr>
              <a:t>, as commonly institutional frameworks are not mature, relevant actors lack of key capabilities, often there are actors or functions missing in the ecosystem, and a chronical lack of financial resources to implement an ambitious agenda for structural change such as any RIS3 can be.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66798250-8525-4CF1-8457-92E6470211F9}"/>
              </a:ext>
            </a:extLst>
          </p:cNvPr>
          <p:cNvSpPr txBox="1"/>
          <p:nvPr/>
        </p:nvSpPr>
        <p:spPr>
          <a:xfrm>
            <a:off x="555474" y="1074743"/>
            <a:ext cx="759344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vo" panose="02000000000000000000" pitchFamily="2" charset="0"/>
              </a:rPr>
              <a:t>Implementation of RIS3 in Portugal </a:t>
            </a:r>
          </a:p>
        </p:txBody>
      </p:sp>
      <p:sp>
        <p:nvSpPr>
          <p:cNvPr id="9" name="Marcador de Posição do Número do Diapositivo 6">
            <a:extLst>
              <a:ext uri="{FF2B5EF4-FFF2-40B4-BE49-F238E27FC236}">
                <a16:creationId xmlns:a16="http://schemas.microsoft.com/office/drawing/2014/main" id="{F9F1C280-E49B-40A4-8F97-12F071CE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3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E872BC2-DE5A-4ACC-B5DA-7EA2973AF5E5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2896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963" y="368300"/>
            <a:ext cx="11522075" cy="61214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932240" y="2606888"/>
            <a:ext cx="10453598" cy="1644223"/>
          </a:xfrm>
        </p:spPr>
        <p:txBody>
          <a:bodyPr wrap="square" lIns="0" tIns="0" rIns="0" bIns="0" anchor="t" anchorCtr="0">
            <a:normAutofit fontScale="90000"/>
          </a:bodyPr>
          <a:lstStyle/>
          <a:p>
            <a:r>
              <a:rPr lang="fr-FR" sz="6200" b="1" dirty="0">
                <a:solidFill>
                  <a:schemeClr val="bg1"/>
                </a:solidFill>
                <a:latin typeface="Arvo" panose="02000000000000000000" pitchFamily="2" charset="0"/>
              </a:rPr>
              <a:t>The RIS3 Multi-</a:t>
            </a:r>
            <a:r>
              <a:rPr lang="fr-FR" sz="6200" b="1" dirty="0" err="1">
                <a:solidFill>
                  <a:schemeClr val="bg1"/>
                </a:solidFill>
                <a:latin typeface="Arvo" panose="02000000000000000000" pitchFamily="2" charset="0"/>
              </a:rPr>
              <a:t>Level</a:t>
            </a:r>
            <a:r>
              <a:rPr lang="fr-FR" sz="6200" b="1" dirty="0">
                <a:solidFill>
                  <a:schemeClr val="bg1"/>
                </a:solidFill>
                <a:latin typeface="Arvo" panose="02000000000000000000" pitchFamily="2" charset="0"/>
              </a:rPr>
              <a:t> </a:t>
            </a:r>
            <a:r>
              <a:rPr lang="fr-FR" sz="6200" b="1" dirty="0" err="1">
                <a:solidFill>
                  <a:schemeClr val="bg1"/>
                </a:solidFill>
                <a:latin typeface="Arvo" panose="02000000000000000000" pitchFamily="2" charset="0"/>
              </a:rPr>
              <a:t>Governance</a:t>
            </a:r>
            <a:r>
              <a:rPr lang="fr-FR" sz="6200" b="1" dirty="0">
                <a:solidFill>
                  <a:schemeClr val="bg1"/>
                </a:solidFill>
                <a:latin typeface="Arvo" panose="02000000000000000000" pitchFamily="2" charset="0"/>
              </a:rPr>
              <a:t> in Centro (PT)</a:t>
            </a:r>
            <a:endParaRPr lang="en-GB" sz="6200" b="1" dirty="0">
              <a:solidFill>
                <a:schemeClr val="bg1"/>
              </a:solidFill>
              <a:latin typeface="Arvo" panose="02000000000000000000" pitchFamily="2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601094" y="1074743"/>
            <a:ext cx="259200" cy="259200"/>
            <a:chOff x="817781" y="863387"/>
            <a:chExt cx="259200" cy="259200"/>
          </a:xfrm>
        </p:grpSpPr>
        <p:sp>
          <p:nvSpPr>
            <p:cNvPr id="9" name="Retângulo 8"/>
            <p:cNvSpPr/>
            <p:nvPr/>
          </p:nvSpPr>
          <p:spPr>
            <a:xfrm>
              <a:off x="817781" y="8633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/>
            <p:cNvSpPr/>
            <p:nvPr/>
          </p:nvSpPr>
          <p:spPr>
            <a:xfrm rot="16200000">
              <a:off x="720582" y="9605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upo 10"/>
          <p:cNvGrpSpPr/>
          <p:nvPr/>
        </p:nvGrpSpPr>
        <p:grpSpPr>
          <a:xfrm rot="10800000">
            <a:off x="11345425" y="5653655"/>
            <a:ext cx="259200" cy="259200"/>
            <a:chOff x="817781" y="863387"/>
            <a:chExt cx="259200" cy="259200"/>
          </a:xfrm>
        </p:grpSpPr>
        <p:sp>
          <p:nvSpPr>
            <p:cNvPr id="12" name="Retângulo 11"/>
            <p:cNvSpPr/>
            <p:nvPr/>
          </p:nvSpPr>
          <p:spPr>
            <a:xfrm>
              <a:off x="817781" y="8633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ângulo 12"/>
            <p:cNvSpPr/>
            <p:nvPr/>
          </p:nvSpPr>
          <p:spPr>
            <a:xfrm rot="16200000">
              <a:off x="720582" y="9605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751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mapa&#10;&#10;Descrição gerada com confiança muito alta">
            <a:extLst>
              <a:ext uri="{FF2B5EF4-FFF2-40B4-BE49-F238E27FC236}">
                <a16:creationId xmlns:a16="http://schemas.microsoft.com/office/drawing/2014/main" id="{B1BDC3DB-E9B6-4DB3-9E79-11161DBB4C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858" y="2245850"/>
            <a:ext cx="1460285" cy="2796292"/>
          </a:xfrm>
          <a:prstGeom prst="rect">
            <a:avLst/>
          </a:prstGeom>
        </p:spPr>
      </p:pic>
      <p:pic>
        <p:nvPicPr>
          <p:cNvPr id="6" name="Imagem 5" descr="Uma imagem com mapa, texto&#10;&#10;Descrição gerada com confiança muito alta">
            <a:extLst>
              <a:ext uri="{FF2B5EF4-FFF2-40B4-BE49-F238E27FC236}">
                <a16:creationId xmlns:a16="http://schemas.microsoft.com/office/drawing/2014/main" id="{E746F091-B13E-4AF4-BD56-C3F4058AD8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330" y="1554243"/>
            <a:ext cx="2751565" cy="3487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805E73-ED71-4E6E-9FB7-80FBA11EE8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3" t="63165" r="61119" b="28059"/>
          <a:stretch/>
        </p:blipFill>
        <p:spPr>
          <a:xfrm rot="16200000">
            <a:off x="9524683" y="2545992"/>
            <a:ext cx="4455099" cy="67912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080A1B6-9C43-4E58-8230-2D920200E0B3}"/>
              </a:ext>
            </a:extLst>
          </p:cNvPr>
          <p:cNvSpPr/>
          <p:nvPr/>
        </p:nvSpPr>
        <p:spPr>
          <a:xfrm>
            <a:off x="334961" y="801055"/>
            <a:ext cx="1105180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atin typeface="PT Sans" panose="020B0503020203020204"/>
              </a:rPr>
              <a:t>Centro </a:t>
            </a:r>
            <a:r>
              <a:rPr lang="en-US" sz="2000" dirty="0">
                <a:latin typeface="PT Sans" panose="020B0503020203020204"/>
              </a:rPr>
              <a:t>(capital: Coimbra) is spread over 28,000 km</a:t>
            </a:r>
            <a:r>
              <a:rPr lang="en-US" sz="2000" baseline="30000" dirty="0">
                <a:latin typeface="PT Sans" panose="020B0503020203020204"/>
              </a:rPr>
              <a:t>2</a:t>
            </a:r>
            <a:r>
              <a:rPr lang="en-US" sz="2000" dirty="0">
                <a:latin typeface="PT Sans" panose="020B0503020203020204"/>
              </a:rPr>
              <a:t> and has around 2.3 million inhabitants, </a:t>
            </a:r>
            <a:r>
              <a:rPr lang="en-US" sz="2000" dirty="0" smtClean="0">
                <a:latin typeface="PT Sans" panose="020B0503020203020204"/>
              </a:rPr>
              <a:t>approximately </a:t>
            </a:r>
            <a:r>
              <a:rPr lang="en-US" sz="2000" dirty="0">
                <a:latin typeface="PT Sans" panose="020B0503020203020204"/>
              </a:rPr>
              <a:t>31% of Portugal's total area and 22% of the </a:t>
            </a:r>
            <a:r>
              <a:rPr lang="en-US" sz="2000" dirty="0" smtClean="0">
                <a:latin typeface="PT Sans" panose="020B0503020203020204"/>
              </a:rPr>
              <a:t>population. </a:t>
            </a:r>
            <a:r>
              <a:rPr lang="en-US" sz="2000" dirty="0" smtClean="0">
                <a:latin typeface="PT Sans" panose="020B0503020203020204"/>
              </a:rPr>
              <a:t>Centro </a:t>
            </a:r>
            <a:r>
              <a:rPr lang="en-US" sz="2000" dirty="0">
                <a:latin typeface="PT Sans" panose="020B0503020203020204"/>
              </a:rPr>
              <a:t>has a </a:t>
            </a:r>
            <a:r>
              <a:rPr lang="en-US" sz="2000" b="1" dirty="0">
                <a:latin typeface="PT Sans" panose="020B0503020203020204"/>
              </a:rPr>
              <a:t>strategic position </a:t>
            </a:r>
            <a:r>
              <a:rPr lang="en-US" sz="2000" dirty="0">
                <a:latin typeface="PT Sans" panose="020B0503020203020204"/>
              </a:rPr>
              <a:t>since it is situated between the two major cities: Lisboa and Porto.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1FF9B06-3D33-4175-9A68-ADC20ED5206B}"/>
              </a:ext>
            </a:extLst>
          </p:cNvPr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12" name="Conexão reta 11">
            <a:extLst>
              <a:ext uri="{FF2B5EF4-FFF2-40B4-BE49-F238E27FC236}">
                <a16:creationId xmlns:a16="http://schemas.microsoft.com/office/drawing/2014/main" id="{F1EC5118-FBED-4F66-8BB5-2DE02A2AB041}"/>
              </a:ext>
            </a:extLst>
          </p:cNvPr>
          <p:cNvCxnSpPr>
            <a:cxnSpLocks/>
          </p:cNvCxnSpPr>
          <p:nvPr/>
        </p:nvCxnSpPr>
        <p:spPr>
          <a:xfrm>
            <a:off x="8973671" y="3025421"/>
            <a:ext cx="761999" cy="1306563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>
            <a:extLst>
              <a:ext uri="{FF2B5EF4-FFF2-40B4-BE49-F238E27FC236}">
                <a16:creationId xmlns:a16="http://schemas.microsoft.com/office/drawing/2014/main" id="{72BB7C53-E13D-486E-AF51-5858FEA973F8}"/>
              </a:ext>
            </a:extLst>
          </p:cNvPr>
          <p:cNvCxnSpPr>
            <a:cxnSpLocks/>
          </p:cNvCxnSpPr>
          <p:nvPr/>
        </p:nvCxnSpPr>
        <p:spPr>
          <a:xfrm flipH="1" flipV="1">
            <a:off x="8758518" y="3643996"/>
            <a:ext cx="896597" cy="650438"/>
          </a:xfrm>
          <a:prstGeom prst="line">
            <a:avLst/>
          </a:prstGeom>
          <a:ln w="444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E30FA82-E709-452D-8945-F5A8BA0415E8}"/>
              </a:ext>
            </a:extLst>
          </p:cNvPr>
          <p:cNvSpPr txBox="1"/>
          <p:nvPr/>
        </p:nvSpPr>
        <p:spPr>
          <a:xfrm>
            <a:off x="8413859" y="1516693"/>
            <a:ext cx="303569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PT Sans" panose="020B0503020203020204"/>
              </a:rPr>
              <a:t>ESIF in R&amp;I per </a:t>
            </a:r>
            <a:r>
              <a:rPr lang="pt-PT" dirty="0" err="1">
                <a:latin typeface="PT Sans" panose="020B0503020203020204"/>
              </a:rPr>
              <a:t>year</a:t>
            </a:r>
            <a:r>
              <a:rPr lang="pt-PT" dirty="0">
                <a:latin typeface="PT Sans" panose="020B0503020203020204"/>
              </a:rPr>
              <a:t> and per capita</a:t>
            </a:r>
          </a:p>
        </p:txBody>
      </p:sp>
      <p:sp>
        <p:nvSpPr>
          <p:cNvPr id="21" name="Marcador de Posição do Número do Diapositivo 6">
            <a:extLst>
              <a:ext uri="{FF2B5EF4-FFF2-40B4-BE49-F238E27FC236}">
                <a16:creationId xmlns:a16="http://schemas.microsoft.com/office/drawing/2014/main" id="{AD711162-8699-4404-BB46-F7FC06BB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5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57657E0-5D16-4776-B37D-804B36716225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9BE2925-2EA2-43A3-BEF7-2EF74DDFAB29}"/>
              </a:ext>
            </a:extLst>
          </p:cNvPr>
          <p:cNvSpPr txBox="1"/>
          <p:nvPr/>
        </p:nvSpPr>
        <p:spPr>
          <a:xfrm>
            <a:off x="360865" y="1701359"/>
            <a:ext cx="5026508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Regional Innovation Scoreboard (RIS) </a:t>
            </a:r>
            <a:r>
              <a:rPr lang="en-US" sz="1500" b="1" dirty="0" smtClean="0"/>
              <a:t>2017</a:t>
            </a:r>
            <a:endParaRPr lang="en-US" sz="1500" b="1" dirty="0"/>
          </a:p>
          <a:p>
            <a:r>
              <a:rPr lang="en-US" sz="1500" dirty="0"/>
              <a:t>Centro classified as a “</a:t>
            </a:r>
            <a:r>
              <a:rPr lang="en-US" sz="1500" b="1" dirty="0"/>
              <a:t>Moderate + Innovator</a:t>
            </a:r>
            <a:r>
              <a:rPr lang="en-US" sz="1500" dirty="0"/>
              <a:t>” region, with </a:t>
            </a:r>
            <a:r>
              <a:rPr lang="en-US" sz="1500" b="1" dirty="0"/>
              <a:t>innovation performance decreasing </a:t>
            </a:r>
            <a:r>
              <a:rPr lang="en-US" sz="1500" dirty="0"/>
              <a:t>over time. </a:t>
            </a:r>
            <a:endParaRPr lang="en-US" sz="1500" dirty="0" smtClean="0"/>
          </a:p>
          <a:p>
            <a:r>
              <a:rPr lang="en-US" sz="1500" dirty="0"/>
              <a:t/>
            </a:r>
            <a:br>
              <a:rPr lang="en-US" sz="1500" dirty="0"/>
            </a:br>
            <a:r>
              <a:rPr lang="en-US" sz="1500" b="1" dirty="0">
                <a:solidFill>
                  <a:schemeClr val="accent6"/>
                </a:solidFill>
              </a:rPr>
              <a:t>Best performing </a:t>
            </a:r>
            <a:r>
              <a:rPr lang="en-US" sz="1500" b="1" dirty="0" smtClean="0">
                <a:solidFill>
                  <a:schemeClr val="accent6"/>
                </a:solidFill>
              </a:rPr>
              <a:t>indicators</a:t>
            </a:r>
            <a:endParaRPr lang="en-US" sz="1500" b="1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Non-R&amp;D innovation expenditures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SMEs introducing product/process innovations and marketing/organizational innovations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SMEs innovating </a:t>
            </a:r>
            <a:r>
              <a:rPr lang="en-US" sz="1400" dirty="0" smtClean="0"/>
              <a:t>in-house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Innovative SMEs </a:t>
            </a:r>
            <a:r>
              <a:rPr lang="en-US" sz="1400" dirty="0" smtClean="0"/>
              <a:t>collaborating</a:t>
            </a:r>
            <a:endParaRPr lang="en-US" sz="1400" dirty="0"/>
          </a:p>
          <a:p>
            <a:r>
              <a:rPr lang="en-US" sz="1500" b="1" dirty="0">
                <a:solidFill>
                  <a:schemeClr val="accent6"/>
                </a:solidFill>
              </a:rPr>
              <a:t>Lower than EU scores but higher when compared to </a:t>
            </a:r>
            <a:r>
              <a:rPr lang="en-US" sz="1500" b="1" dirty="0" smtClean="0">
                <a:solidFill>
                  <a:schemeClr val="accent6"/>
                </a:solidFill>
              </a:rPr>
              <a:t>Portugal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Exports of medium-high/high-tech (MHT) manufacturing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Sales </a:t>
            </a:r>
            <a:r>
              <a:rPr lang="en-US" sz="1400" dirty="0"/>
              <a:t>new-to-market innovations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R&amp;D expenditures business sector</a:t>
            </a:r>
          </a:p>
          <a:p>
            <a:r>
              <a:rPr lang="en-US" sz="1500" b="1" dirty="0" smtClean="0">
                <a:solidFill>
                  <a:srgbClr val="FF0000"/>
                </a:solidFill>
              </a:rPr>
              <a:t>Worst </a:t>
            </a:r>
            <a:r>
              <a:rPr lang="en-US" sz="1500" b="1" dirty="0">
                <a:solidFill>
                  <a:srgbClr val="FF0000"/>
                </a:solidFill>
              </a:rPr>
              <a:t>performances both relative to Portugal and the </a:t>
            </a:r>
            <a:r>
              <a:rPr lang="en-US" sz="1500" b="1" dirty="0" smtClean="0">
                <a:solidFill>
                  <a:srgbClr val="FF0000"/>
                </a:solidFill>
              </a:rPr>
              <a:t>EU</a:t>
            </a:r>
            <a:endParaRPr lang="en-US" sz="15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Employment in MHT manufacturing and knowledge-intensive services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Design applications</a:t>
            </a:r>
          </a:p>
          <a:p>
            <a:r>
              <a:rPr lang="en-US" sz="1500" b="1" dirty="0">
                <a:solidFill>
                  <a:srgbClr val="FF0000"/>
                </a:solidFill>
              </a:rPr>
              <a:t>Performed poorly when compared to the EU but similar </a:t>
            </a:r>
            <a:r>
              <a:rPr lang="en-US" sz="1500" b="1" dirty="0" smtClean="0">
                <a:solidFill>
                  <a:srgbClr val="FF0000"/>
                </a:solidFill>
              </a:rPr>
              <a:t>scores to Portugal</a:t>
            </a:r>
            <a:endParaRPr lang="en-US" sz="15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EPO patent applications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Public-private co-publications</a:t>
            </a:r>
            <a:endParaRPr lang="pt-PT" sz="1400" dirty="0"/>
          </a:p>
        </p:txBody>
      </p:sp>
      <p:graphicFrame>
        <p:nvGraphicFramePr>
          <p:cNvPr id="17" name="Tabela 16">
            <a:extLst>
              <a:ext uri="{FF2B5EF4-FFF2-40B4-BE49-F238E27FC236}">
                <a16:creationId xmlns:a16="http://schemas.microsoft.com/office/drawing/2014/main" id="{1B411045-FB96-46DA-AEE4-54CFA0048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03640"/>
              </p:ext>
            </p:extLst>
          </p:nvPr>
        </p:nvGraphicFramePr>
        <p:xfrm>
          <a:off x="5441577" y="5294687"/>
          <a:ext cx="6624316" cy="1007473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504859">
                  <a:extLst>
                    <a:ext uri="{9D8B030D-6E8A-4147-A177-3AD203B41FA5}">
                      <a16:colId xmlns:a16="http://schemas.microsoft.com/office/drawing/2014/main" val="1497872536"/>
                    </a:ext>
                  </a:extLst>
                </a:gridCol>
                <a:gridCol w="671549">
                  <a:extLst>
                    <a:ext uri="{9D8B030D-6E8A-4147-A177-3AD203B41FA5}">
                      <a16:colId xmlns:a16="http://schemas.microsoft.com/office/drawing/2014/main" val="3777211971"/>
                    </a:ext>
                  </a:extLst>
                </a:gridCol>
                <a:gridCol w="637265">
                  <a:extLst>
                    <a:ext uri="{9D8B030D-6E8A-4147-A177-3AD203B41FA5}">
                      <a16:colId xmlns:a16="http://schemas.microsoft.com/office/drawing/2014/main" val="2472609156"/>
                    </a:ext>
                  </a:extLst>
                </a:gridCol>
                <a:gridCol w="810643">
                  <a:extLst>
                    <a:ext uri="{9D8B030D-6E8A-4147-A177-3AD203B41FA5}">
                      <a16:colId xmlns:a16="http://schemas.microsoft.com/office/drawing/2014/main" val="1479607835"/>
                    </a:ext>
                  </a:extLst>
                </a:gridCol>
              </a:tblGrid>
              <a:tr h="256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 err="1">
                          <a:effectLst/>
                          <a:latin typeface="PT Sans"/>
                        </a:rPr>
                        <a:t>Indicator</a:t>
                      </a:r>
                      <a:r>
                        <a:rPr lang="pt-PT" sz="1400" u="none" strike="noStrike" dirty="0">
                          <a:effectLst/>
                          <a:latin typeface="PT Sans"/>
                        </a:rPr>
                        <a:t> (2016)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effectLst/>
                          <a:latin typeface="PT Sans"/>
                        </a:rPr>
                        <a:t>CENTRO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effectLst/>
                          <a:latin typeface="PT Sans"/>
                        </a:rPr>
                        <a:t>PT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effectLst/>
                          <a:latin typeface="PT Sans"/>
                        </a:rPr>
                        <a:t>EU-28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PT San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2274815"/>
                  </a:ext>
                </a:extLst>
              </a:tr>
              <a:tr h="2503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effectLst/>
                        </a:rPr>
                        <a:t>High-Tech </a:t>
                      </a:r>
                      <a:r>
                        <a:rPr lang="pt-PT" sz="1400" u="none" strike="noStrike" dirty="0" err="1">
                          <a:effectLst/>
                        </a:rPr>
                        <a:t>Sectors</a:t>
                      </a:r>
                      <a:r>
                        <a:rPr lang="pt-PT" sz="1400" u="none" strike="noStrike" dirty="0">
                          <a:effectLst/>
                        </a:rPr>
                        <a:t> (</a:t>
                      </a:r>
                      <a:r>
                        <a:rPr lang="pt-PT" sz="1400" u="none" strike="noStrike" dirty="0" err="1">
                          <a:effectLst/>
                        </a:rPr>
                        <a:t>employment</a:t>
                      </a:r>
                      <a:r>
                        <a:rPr lang="pt-PT" sz="1400" u="none" strike="noStrike" dirty="0">
                          <a:effectLst/>
                        </a:rPr>
                        <a:t>)</a:t>
                      </a:r>
                      <a:endParaRPr lang="pt-P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261848"/>
                  </a:ext>
                </a:extLst>
              </a:tr>
              <a:tr h="5006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Human Resources in Science and Technology (% total population)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5322131"/>
                  </a:ext>
                </a:extLst>
              </a:tr>
            </a:tbl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0C44B462-8A8F-4E08-92A2-1D3772E41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787797"/>
              </p:ext>
            </p:extLst>
          </p:nvPr>
        </p:nvGraphicFramePr>
        <p:xfrm>
          <a:off x="5262281" y="1557336"/>
          <a:ext cx="3281084" cy="37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441577" y="6339261"/>
            <a:ext cx="993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i="1" dirty="0" err="1" smtClean="0"/>
              <a:t>Source</a:t>
            </a:r>
            <a:r>
              <a:rPr lang="pt-PT" sz="800" dirty="0" smtClean="0"/>
              <a:t>: Eurostat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512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3CE2F36D-9C65-4F4C-84A1-95F67FFCB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864" y="773478"/>
            <a:ext cx="11520639" cy="597644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9BFC9571-F532-4D4E-A191-102B10F6E788}"/>
              </a:ext>
            </a:extLst>
          </p:cNvPr>
          <p:cNvSpPr txBox="1"/>
          <p:nvPr/>
        </p:nvSpPr>
        <p:spPr>
          <a:xfrm>
            <a:off x="423229" y="806326"/>
            <a:ext cx="388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Thematic domains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6D59DD-1DBE-4617-8B31-0A04A2AFE102}"/>
              </a:ext>
            </a:extLst>
          </p:cNvPr>
          <p:cNvSpPr txBox="1"/>
          <p:nvPr/>
        </p:nvSpPr>
        <p:spPr>
          <a:xfrm>
            <a:off x="4558145" y="4477783"/>
            <a:ext cx="339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Transversal priorities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CB72A28B-0AD6-4C46-B250-9BD85A987EEA}"/>
              </a:ext>
            </a:extLst>
          </p:cNvPr>
          <p:cNvSpPr txBox="1"/>
          <p:nvPr/>
        </p:nvSpPr>
        <p:spPr>
          <a:xfrm>
            <a:off x="1011382" y="1942400"/>
            <a:ext cx="139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5B033A3-02D4-4103-83E8-93FF569445E5}"/>
              </a:ext>
            </a:extLst>
          </p:cNvPr>
          <p:cNvSpPr txBox="1"/>
          <p:nvPr/>
        </p:nvSpPr>
        <p:spPr>
          <a:xfrm>
            <a:off x="2881746" y="1942400"/>
            <a:ext cx="139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TOURISM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122FFBE-8DB6-4A90-99A4-BF8914465073}"/>
              </a:ext>
            </a:extLst>
          </p:cNvPr>
          <p:cNvSpPr txBox="1"/>
          <p:nvPr/>
        </p:nvSpPr>
        <p:spPr>
          <a:xfrm>
            <a:off x="1011382" y="3690381"/>
            <a:ext cx="1451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AGRO-INDUSTRY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CF6CD55-B234-4906-AC0A-CD074BA8724F}"/>
              </a:ext>
            </a:extLst>
          </p:cNvPr>
          <p:cNvSpPr txBox="1"/>
          <p:nvPr/>
        </p:nvSpPr>
        <p:spPr>
          <a:xfrm>
            <a:off x="2881746" y="3797844"/>
            <a:ext cx="139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44AA275-F4C8-4C5F-915E-AE9095E8B4C0}"/>
              </a:ext>
            </a:extLst>
          </p:cNvPr>
          <p:cNvSpPr txBox="1"/>
          <p:nvPr/>
        </p:nvSpPr>
        <p:spPr>
          <a:xfrm>
            <a:off x="4447309" y="1223086"/>
            <a:ext cx="16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MATERIALS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9DC104-B95D-4CD8-9D3E-733E18F58CCF}"/>
              </a:ext>
            </a:extLst>
          </p:cNvPr>
          <p:cNvSpPr txBox="1"/>
          <p:nvPr/>
        </p:nvSpPr>
        <p:spPr>
          <a:xfrm>
            <a:off x="6241472" y="1218345"/>
            <a:ext cx="16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B420BBBE-6A4C-411F-8F36-A06249A97C99}"/>
              </a:ext>
            </a:extLst>
          </p:cNvPr>
          <p:cNvSpPr txBox="1"/>
          <p:nvPr/>
        </p:nvSpPr>
        <p:spPr>
          <a:xfrm>
            <a:off x="4384969" y="3078466"/>
            <a:ext cx="16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63BFF63-93F2-43A3-9843-EBA7904136B8}"/>
              </a:ext>
            </a:extLst>
          </p:cNvPr>
          <p:cNvSpPr txBox="1"/>
          <p:nvPr/>
        </p:nvSpPr>
        <p:spPr>
          <a:xfrm>
            <a:off x="6262255" y="3078466"/>
            <a:ext cx="1678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BIOTECH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5E5501B-5489-46EE-A862-CEB369354787}"/>
              </a:ext>
            </a:extLst>
          </p:cNvPr>
          <p:cNvSpPr txBox="1"/>
          <p:nvPr/>
        </p:nvSpPr>
        <p:spPr>
          <a:xfrm>
            <a:off x="8146472" y="4463747"/>
            <a:ext cx="3735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of resources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3DA228DC-5E54-448D-A2F7-8B042555B5F5}"/>
              </a:ext>
            </a:extLst>
          </p:cNvPr>
          <p:cNvSpPr txBox="1"/>
          <p:nvPr/>
        </p:nvSpPr>
        <p:spPr>
          <a:xfrm>
            <a:off x="8146473" y="5087201"/>
            <a:ext cx="3719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Qualification of human resources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C779A39-0567-4E2E-A2AA-F7C8D9297057}"/>
              </a:ext>
            </a:extLst>
          </p:cNvPr>
          <p:cNvSpPr txBox="1"/>
          <p:nvPr/>
        </p:nvSpPr>
        <p:spPr>
          <a:xfrm>
            <a:off x="8146472" y="5705735"/>
            <a:ext cx="365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Territorial cohesion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9FF0624-A1E4-4CCF-B600-BE88BDCB41A7}"/>
              </a:ext>
            </a:extLst>
          </p:cNvPr>
          <p:cNvSpPr txBox="1"/>
          <p:nvPr/>
        </p:nvSpPr>
        <p:spPr>
          <a:xfrm>
            <a:off x="8146472" y="6259916"/>
            <a:ext cx="3657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Internationalization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D89CA895-DACF-4098-A6C5-17BDC5670B60}"/>
              </a:ext>
            </a:extLst>
          </p:cNvPr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FB93BF8-2170-4501-ADE0-758A958850C4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0879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eletrónica&#10;&#10;Descrição gerada com confiança alta">
            <a:extLst>
              <a:ext uri="{FF2B5EF4-FFF2-40B4-BE49-F238E27FC236}">
                <a16:creationId xmlns:a16="http://schemas.microsoft.com/office/drawing/2014/main" id="{9E1BD955-E735-4702-B28A-988DDFA6E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" r="2" b="940"/>
          <a:stretch/>
        </p:blipFill>
        <p:spPr>
          <a:xfrm>
            <a:off x="1033390" y="651067"/>
            <a:ext cx="10125219" cy="588048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15985DE-41AA-4488-8B03-F6918D147479}"/>
              </a:ext>
            </a:extLst>
          </p:cNvPr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Marcador de Posição do Número do Diapositivo 6">
            <a:extLst>
              <a:ext uri="{FF2B5EF4-FFF2-40B4-BE49-F238E27FC236}">
                <a16:creationId xmlns:a16="http://schemas.microsoft.com/office/drawing/2014/main" id="{31FED0F0-0475-4569-BF8B-A863107B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7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2C89C24-98D3-4A02-9805-BFC2EBC3044F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363640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F4F44AB-B598-41DF-A608-8E950120F0D3}"/>
              </a:ext>
            </a:extLst>
          </p:cNvPr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474C97D-30E8-44F7-93D5-5D205BE7AE74}"/>
              </a:ext>
            </a:extLst>
          </p:cNvPr>
          <p:cNvSpPr txBox="1"/>
          <p:nvPr/>
        </p:nvSpPr>
        <p:spPr>
          <a:xfrm>
            <a:off x="334963" y="692725"/>
            <a:ext cx="729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PT Sans"/>
              </a:rPr>
              <a:t>A CONNECTION CIRCLE FOR RIS3 MULTILEVEL GOVERNANCE</a:t>
            </a:r>
          </a:p>
        </p:txBody>
      </p:sp>
      <p:sp>
        <p:nvSpPr>
          <p:cNvPr id="20" name="Marcador de Posição do Número do Diapositivo 6">
            <a:extLst>
              <a:ext uri="{FF2B5EF4-FFF2-40B4-BE49-F238E27FC236}">
                <a16:creationId xmlns:a16="http://schemas.microsoft.com/office/drawing/2014/main" id="{6D8297A4-6F76-4BCF-9B06-C35F58C4B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8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F040932-B5DD-4518-999F-7AC8D6F41D01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4779826" y="3246685"/>
            <a:ext cx="6969636" cy="342557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360865" y="3555522"/>
            <a:ext cx="4418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T Sans"/>
              </a:rPr>
              <a:t>Based in interviews to </a:t>
            </a:r>
            <a:r>
              <a:rPr lang="en-US" sz="2400" dirty="0" smtClean="0">
                <a:latin typeface="PT Sans"/>
              </a:rPr>
              <a:t>key </a:t>
            </a:r>
            <a:r>
              <a:rPr lang="en-US" sz="2400" dirty="0">
                <a:latin typeface="PT Sans"/>
              </a:rPr>
              <a:t>stakeholders at national and regional level content analysis provided insights for the </a:t>
            </a:r>
            <a:r>
              <a:rPr lang="en-US" sz="2400" b="1" dirty="0">
                <a:solidFill>
                  <a:srgbClr val="C00000"/>
                </a:solidFill>
                <a:latin typeface="PT Sans"/>
              </a:rPr>
              <a:t>crucial challenges </a:t>
            </a:r>
            <a:r>
              <a:rPr lang="en-US" sz="2400" dirty="0">
                <a:latin typeface="PT Sans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PT Sans"/>
              </a:rPr>
              <a:t>dimensions</a:t>
            </a:r>
            <a:r>
              <a:rPr lang="en-US" sz="2400" dirty="0">
                <a:latin typeface="PT Sans"/>
              </a:rPr>
              <a:t> to be addressed for the implementation of an effective RIS3 governance system.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34963" y="1306520"/>
            <a:ext cx="11382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T Sans"/>
              </a:rPr>
              <a:t>Multi-level governance in RIS3 is characterized by a </a:t>
            </a:r>
            <a:r>
              <a:rPr lang="en-US" sz="2400" b="1" dirty="0">
                <a:latin typeface="PT Sans"/>
              </a:rPr>
              <a:t>large number</a:t>
            </a:r>
            <a:r>
              <a:rPr lang="en-US" sz="2400" dirty="0">
                <a:latin typeface="PT Sans"/>
              </a:rPr>
              <a:t> of actors, organizations, agendas and policies, at different levels, local-regional-national-European, to be coordinated in order to achieve a coherent strategy and implementation. </a:t>
            </a:r>
            <a:r>
              <a:rPr lang="en-US" sz="2400" dirty="0" smtClean="0">
                <a:latin typeface="PT Sans"/>
              </a:rPr>
              <a:t>This </a:t>
            </a:r>
            <a:r>
              <a:rPr lang="en-US" sz="2400" dirty="0">
                <a:latin typeface="PT Sans"/>
              </a:rPr>
              <a:t>can be characterized as a complex situation. We </a:t>
            </a:r>
            <a:r>
              <a:rPr lang="en-US" sz="2400" b="1" dirty="0">
                <a:latin typeface="PT Sans"/>
              </a:rPr>
              <a:t>lack of information and have an incomplete understanding </a:t>
            </a:r>
            <a:r>
              <a:rPr lang="en-US" sz="2400" dirty="0">
                <a:latin typeface="PT Sans"/>
              </a:rPr>
              <a:t>about how RIS3 multi-level governance really works (</a:t>
            </a:r>
            <a:r>
              <a:rPr lang="en-US" sz="2400" i="1" dirty="0">
                <a:latin typeface="PT Sans"/>
              </a:rPr>
              <a:t>natural complexity</a:t>
            </a:r>
            <a:r>
              <a:rPr lang="en-US" sz="2400" dirty="0">
                <a:latin typeface="PT Sans"/>
              </a:rPr>
              <a:t>). The process also depends on the interaction of </a:t>
            </a:r>
            <a:r>
              <a:rPr lang="en-US" sz="2400" b="1" dirty="0">
                <a:latin typeface="PT Sans"/>
              </a:rPr>
              <a:t>multiple variables over time </a:t>
            </a:r>
            <a:r>
              <a:rPr lang="en-US" sz="2400" dirty="0">
                <a:latin typeface="PT Sans"/>
              </a:rPr>
              <a:t>(</a:t>
            </a:r>
            <a:r>
              <a:rPr lang="en-US" sz="2400" i="1" dirty="0">
                <a:latin typeface="PT Sans"/>
              </a:rPr>
              <a:t>dynamic complexity</a:t>
            </a:r>
            <a:r>
              <a:rPr lang="en-US" sz="2400" dirty="0">
                <a:latin typeface="PT Sans"/>
              </a:rPr>
              <a:t>).</a:t>
            </a:r>
            <a:endParaRPr lang="pt-PT" sz="24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939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01094" y="1074743"/>
            <a:ext cx="259200" cy="259200"/>
            <a:chOff x="817781" y="863387"/>
            <a:chExt cx="259200" cy="259200"/>
          </a:xfrm>
        </p:grpSpPr>
        <p:sp>
          <p:nvSpPr>
            <p:cNvPr id="9" name="Retângulo 8"/>
            <p:cNvSpPr/>
            <p:nvPr/>
          </p:nvSpPr>
          <p:spPr>
            <a:xfrm>
              <a:off x="817781" y="8633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ângulo 9"/>
            <p:cNvSpPr/>
            <p:nvPr/>
          </p:nvSpPr>
          <p:spPr>
            <a:xfrm rot="16200000">
              <a:off x="720582" y="960587"/>
              <a:ext cx="259200" cy="6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0"/>
          <p:cNvSpPr txBox="1"/>
          <p:nvPr/>
        </p:nvSpPr>
        <p:spPr>
          <a:xfrm>
            <a:off x="520605" y="1462326"/>
            <a:ext cx="11197262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latin typeface="PT Sans" panose="020B0503020203020204" pitchFamily="34" charset="0"/>
              </a:rPr>
              <a:t>CONCLUSIONS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PT Sans" panose="020B0503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PT Sans" panose="020B0503020203020204" pitchFamily="34" charset="0"/>
              </a:rPr>
              <a:t>the </a:t>
            </a:r>
            <a:r>
              <a:rPr lang="en-US" sz="2800" dirty="0">
                <a:latin typeface="PT Sans" panose="020B0503020203020204" pitchFamily="34" charset="0"/>
              </a:rPr>
              <a:t>need of a deeper reflection on the </a:t>
            </a:r>
            <a:r>
              <a:rPr lang="en-US" sz="2800" b="1" dirty="0">
                <a:latin typeface="PT Sans" panose="020B0503020203020204" pitchFamily="34" charset="0"/>
              </a:rPr>
              <a:t>linkages between the priorities</a:t>
            </a:r>
            <a:r>
              <a:rPr lang="en-US" sz="2800" dirty="0">
                <a:latin typeface="PT Sans" panose="020B0503020203020204" pitchFamily="34" charset="0"/>
              </a:rPr>
              <a:t> at national and regional level</a:t>
            </a:r>
            <a:r>
              <a:rPr lang="en-US" sz="2800" dirty="0" smtClean="0">
                <a:latin typeface="PT Sans" panose="020B0503020203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PT Sans" panose="020B0503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PT Sans" panose="020B0503020203020204" pitchFamily="34" charset="0"/>
              </a:rPr>
              <a:t>the continuous revision </a:t>
            </a:r>
            <a:r>
              <a:rPr lang="en-US" sz="2800" dirty="0">
                <a:latin typeface="PT Sans" panose="020B0503020203020204" pitchFamily="34" charset="0"/>
              </a:rPr>
              <a:t>of the document and implementation of the </a:t>
            </a:r>
            <a:r>
              <a:rPr lang="en-US" sz="2800" b="1" dirty="0">
                <a:latin typeface="PT Sans" panose="020B0503020203020204" pitchFamily="34" charset="0"/>
              </a:rPr>
              <a:t>ENEI</a:t>
            </a:r>
            <a:r>
              <a:rPr lang="en-US" sz="2800" b="1" dirty="0" smtClean="0">
                <a:latin typeface="PT Sans" panose="020B0503020203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b="1" dirty="0">
              <a:latin typeface="PT Sans" panose="020B0503020203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PT Sans" panose="020B0503020203020204" pitchFamily="34" charset="0"/>
              </a:rPr>
              <a:t>the </a:t>
            </a:r>
            <a:r>
              <a:rPr lang="en-US" sz="2800" dirty="0">
                <a:latin typeface="PT Sans" panose="020B0503020203020204" pitchFamily="34" charset="0"/>
              </a:rPr>
              <a:t>actual implementation of </a:t>
            </a:r>
            <a:r>
              <a:rPr lang="en-US" sz="2800" b="1" dirty="0">
                <a:latin typeface="PT Sans" panose="020B0503020203020204" pitchFamily="34" charset="0"/>
              </a:rPr>
              <a:t>multi-level governance mechanisms </a:t>
            </a:r>
            <a:r>
              <a:rPr lang="en-US" sz="2800" dirty="0">
                <a:latin typeface="PT Sans" panose="020B0503020203020204" pitchFamily="34" charset="0"/>
              </a:rPr>
              <a:t>– including EDP or monitoring - that are referred in the written documents  but not yet fully translated into action.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0D13CF0-303D-4F9C-8B3E-42A5BE22042C}"/>
              </a:ext>
            </a:extLst>
          </p:cNvPr>
          <p:cNvSpPr/>
          <p:nvPr/>
        </p:nvSpPr>
        <p:spPr>
          <a:xfrm>
            <a:off x="334963" y="368301"/>
            <a:ext cx="11522075" cy="28276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9" name="Marcador de Posição do Número do Diapositivo 6">
            <a:extLst>
              <a:ext uri="{FF2B5EF4-FFF2-40B4-BE49-F238E27FC236}">
                <a16:creationId xmlns:a16="http://schemas.microsoft.com/office/drawing/2014/main" id="{12C1DA88-C63E-479E-B7CD-87C203A5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2072" y="6307136"/>
            <a:ext cx="814965" cy="365125"/>
          </a:xfrm>
        </p:spPr>
        <p:txBody>
          <a:bodyPr/>
          <a:lstStyle/>
          <a:p>
            <a:fld id="{FB167FD4-EAEE-4E5E-A24B-E85ABCDA8AA8}" type="slidenum">
              <a:rPr lang="en-GB" sz="1400" smtClean="0">
                <a:solidFill>
                  <a:schemeClr val="tx1"/>
                </a:solidFill>
                <a:latin typeface="PT Sans" panose="020B0503020203020204"/>
              </a:rPr>
              <a:t>9</a:t>
            </a:fld>
            <a:endParaRPr lang="en-GB" sz="1400" dirty="0">
              <a:solidFill>
                <a:schemeClr val="tx1"/>
              </a:solidFill>
              <a:latin typeface="PT Sans" panose="020B0503020203020204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186BFB46-F872-4D1E-9CA5-0A4DE8B8E480}"/>
              </a:ext>
            </a:extLst>
          </p:cNvPr>
          <p:cNvSpPr/>
          <p:nvPr/>
        </p:nvSpPr>
        <p:spPr>
          <a:xfrm>
            <a:off x="360865" y="375241"/>
            <a:ext cx="11496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Smart </a:t>
            </a:r>
            <a:r>
              <a:rPr lang="en-US" sz="1200" b="1" dirty="0" err="1">
                <a:solidFill>
                  <a:schemeClr val="bg1"/>
                </a:solidFill>
                <a:latin typeface="Arvo" panose="02000000000000000000" pitchFamily="2" charset="0"/>
              </a:rPr>
              <a:t>specialisation</a:t>
            </a:r>
            <a:r>
              <a:rPr lang="en-US" sz="1200" b="1" dirty="0">
                <a:solidFill>
                  <a:schemeClr val="bg1"/>
                </a:solidFill>
                <a:latin typeface="Arvo" panose="02000000000000000000" pitchFamily="2" charset="0"/>
              </a:rPr>
              <a:t> interactions between the regional and the national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177836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754</Words>
  <Application>Microsoft Office PowerPoint</Application>
  <PresentationFormat>Ecrã Panorâmico</PresentationFormat>
  <Paragraphs>124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7" baseType="lpstr">
      <vt:lpstr>Arial</vt:lpstr>
      <vt:lpstr>Calibri Light</vt:lpstr>
      <vt:lpstr>Calibri</vt:lpstr>
      <vt:lpstr>Wingdings</vt:lpstr>
      <vt:lpstr>PT Sans</vt:lpstr>
      <vt:lpstr>Arvo</vt:lpstr>
      <vt:lpstr>Tema do Office</vt:lpstr>
      <vt:lpstr>Smart specialisation interactions between the regional and the national</vt:lpstr>
      <vt:lpstr>Apresentação do PowerPoint</vt:lpstr>
      <vt:lpstr>Apresentação do PowerPoint</vt:lpstr>
      <vt:lpstr>The RIS3 Multi-Level Governance in Centro (PT)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specialisation interactions between the regional and the national</dc:title>
  <dc:creator>ACER</dc:creator>
  <cp:lastModifiedBy>Hugo Pinto</cp:lastModifiedBy>
  <cp:revision>35</cp:revision>
  <dcterms:created xsi:type="dcterms:W3CDTF">2018-09-24T18:24:19Z</dcterms:created>
  <dcterms:modified xsi:type="dcterms:W3CDTF">2019-02-18T11:10:57Z</dcterms:modified>
</cp:coreProperties>
</file>