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5" r:id="rId2"/>
    <p:sldId id="281" r:id="rId3"/>
    <p:sldId id="393" r:id="rId4"/>
    <p:sldId id="418" r:id="rId5"/>
    <p:sldId id="411" r:id="rId6"/>
    <p:sldId id="416" r:id="rId7"/>
    <p:sldId id="414" r:id="rId8"/>
    <p:sldId id="397" r:id="rId9"/>
    <p:sldId id="415" r:id="rId10"/>
    <p:sldId id="417" r:id="rId11"/>
    <p:sldId id="405" r:id="rId12"/>
    <p:sldId id="419" r:id="rId13"/>
    <p:sldId id="315" r:id="rId14"/>
  </p:sldIdLst>
  <p:sldSz cx="12192000" cy="6858000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93B37"/>
    <a:srgbClr val="FEF9EC"/>
    <a:srgbClr val="FDF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87900" autoAdjust="0"/>
  </p:normalViewPr>
  <p:slideViewPr>
    <p:cSldViewPr snapToGrid="0" snapToObjects="1">
      <p:cViewPr>
        <p:scale>
          <a:sx n="70" d="100"/>
          <a:sy n="70" d="100"/>
        </p:scale>
        <p:origin x="-72" y="-72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20-2-2019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1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20-2-2019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2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</a:rPr>
              <a:t>This division between the responsibilities of two ministries is something not new in CEECs, although most of the countries filled the operational gaps by establishing a coordinator body in order to align respective functions.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Verdana Standaard" charset="0"/>
                <a:ea typeface="+mn-ea"/>
                <a:cs typeface="+mn-cs"/>
              </a:rPr>
              <a:t>For the national strategy, see Profile on status of S3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12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66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rPr>
              <a:t>Foreign Direct Investment (FDI)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rPr>
              <a:t>, net inflows, is 2.4% of GDP in 2016 compared to the peak in 2007 (Bulgaria's EU entry) of 31%23  from WB data. There is no statistical evidence that FDI is being attracted by innovation-related incentive schemes or the existing science base, except for possibly ICT-related and outsourcing services. FDI presence seems to be linked to the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rPr>
              <a:t>affordable labour force (esp. with foreign language skills) and the low flat level of corporate tax (10%)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Verdana Standaard" charset="0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9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3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1"/>
            <a:ext cx="6720416" cy="790575"/>
          </a:xfrm>
          <a:prstGeom prst="rect">
            <a:avLst/>
          </a:prstGeo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39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8F59F36-5C8D-4771-BF23-D756DFFE6630}" type="slidenum">
              <a:rPr lang="en-GB" altLang="en-US"/>
              <a:pPr/>
              <a:t>‹N›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822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71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5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Innovation</a:t>
            </a:r>
            <a:r>
              <a:rPr lang="it-IT" dirty="0" smtClean="0"/>
              <a:t> Centres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6 </a:t>
            </a:r>
            <a:r>
              <a:rPr lang="it-IT" b="1" dirty="0" err="1" smtClean="0"/>
              <a:t>Regional</a:t>
            </a:r>
            <a:r>
              <a:rPr lang="it-IT" b="1" dirty="0" smtClean="0"/>
              <a:t> </a:t>
            </a:r>
            <a:r>
              <a:rPr lang="it-IT" b="1" dirty="0" err="1" smtClean="0"/>
              <a:t>Innovation</a:t>
            </a:r>
            <a:r>
              <a:rPr lang="it-IT" b="1" dirty="0" smtClean="0"/>
              <a:t> Centres co-</a:t>
            </a:r>
            <a:r>
              <a:rPr lang="it-IT" b="1" dirty="0" err="1" smtClean="0"/>
              <a:t>funded</a:t>
            </a:r>
            <a:r>
              <a:rPr lang="it-IT" b="1" dirty="0" smtClean="0"/>
              <a:t> by the OP </a:t>
            </a:r>
            <a:r>
              <a:rPr lang="it-IT" b="1" dirty="0" err="1" smtClean="0"/>
              <a:t>Innovation</a:t>
            </a:r>
            <a:r>
              <a:rPr lang="it-IT" b="1" dirty="0" smtClean="0"/>
              <a:t> and </a:t>
            </a:r>
            <a:r>
              <a:rPr lang="it-IT" b="1" dirty="0" err="1" smtClean="0"/>
              <a:t>Competitiveness</a:t>
            </a:r>
            <a:endParaRPr lang="it-IT" b="1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dirty="0" err="1" smtClean="0"/>
              <a:t>Theoretical</a:t>
            </a:r>
            <a:r>
              <a:rPr lang="it-IT" dirty="0" smtClean="0"/>
              <a:t> model?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Connection with the </a:t>
            </a:r>
            <a:r>
              <a:rPr lang="it-IT" dirty="0" err="1" smtClean="0"/>
              <a:t>CoC</a:t>
            </a:r>
            <a:r>
              <a:rPr lang="it-IT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Management?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dirty="0" err="1" smtClean="0"/>
              <a:t>Funding</a:t>
            </a:r>
            <a:r>
              <a:rPr lang="it-IT" dirty="0" smtClean="0"/>
              <a:t> model?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 Private </a:t>
            </a:r>
            <a:r>
              <a:rPr lang="it-IT" dirty="0" err="1" smtClean="0"/>
              <a:t>sector</a:t>
            </a:r>
            <a:r>
              <a:rPr lang="it-IT" dirty="0" smtClean="0"/>
              <a:t> engagement?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4651" y="5786651"/>
            <a:ext cx="8256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ESTABLISHING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LONG STANDING MODEL </a:t>
            </a:r>
            <a:endParaRPr lang="it-IT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2209" y="1871922"/>
            <a:ext cx="10896600" cy="3614738"/>
          </a:xfrm>
        </p:spPr>
        <p:txBody>
          <a:bodyPr/>
          <a:lstStyle/>
          <a:p>
            <a:r>
              <a:rPr lang="en-GB" b="1" dirty="0" smtClean="0"/>
              <a:t>Reform of S3 governance structure needed</a:t>
            </a:r>
            <a:r>
              <a:rPr lang="en-GB" b="1" dirty="0" smtClean="0">
                <a:sym typeface="Wingdings" pitchFamily="2" charset="2"/>
              </a:rPr>
              <a:t> overall </a:t>
            </a:r>
            <a:r>
              <a:rPr lang="en-GB" b="1" dirty="0" err="1" smtClean="0">
                <a:sym typeface="Wingdings" pitchFamily="2" charset="2"/>
              </a:rPr>
              <a:t>R&amp;I</a:t>
            </a:r>
            <a:r>
              <a:rPr lang="en-GB" b="1" dirty="0" smtClean="0">
                <a:sym typeface="Wingdings" pitchFamily="2" charset="2"/>
              </a:rPr>
              <a:t> system</a:t>
            </a:r>
            <a:endParaRPr lang="en-GB" b="1" dirty="0" smtClean="0"/>
          </a:p>
          <a:p>
            <a:r>
              <a:rPr lang="en-GB" b="1" dirty="0" smtClean="0"/>
              <a:t>Considering intermediary institutions to build up horizontal linkages</a:t>
            </a:r>
            <a:endParaRPr lang="en-GB" dirty="0" smtClean="0"/>
          </a:p>
          <a:p>
            <a:r>
              <a:rPr lang="en-GB" b="1" dirty="0" smtClean="0"/>
              <a:t>Empowering the role of municipalities</a:t>
            </a:r>
            <a:endParaRPr lang="en-GB" dirty="0" smtClean="0"/>
          </a:p>
          <a:p>
            <a:r>
              <a:rPr lang="en-GB" b="1" dirty="0" smtClean="0"/>
              <a:t>Considering the outward orientation of strategies (</a:t>
            </a:r>
            <a:r>
              <a:rPr lang="en-GB" b="1" dirty="0" err="1" smtClean="0"/>
              <a:t>GVC</a:t>
            </a:r>
            <a:r>
              <a:rPr lang="en-GB" b="1" dirty="0" smtClean="0"/>
              <a:t>)</a:t>
            </a:r>
            <a:endParaRPr lang="en-GB" dirty="0" smtClean="0"/>
          </a:p>
          <a:p>
            <a:r>
              <a:rPr lang="en-GB" b="1" dirty="0" smtClean="0"/>
              <a:t>Policy mix </a:t>
            </a:r>
            <a:r>
              <a:rPr lang="en-GB" b="1" smtClean="0"/>
              <a:t>and appropriateness </a:t>
            </a:r>
            <a:r>
              <a:rPr lang="en-GB" b="1" dirty="0" smtClean="0"/>
              <a:t>of instruments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 smtClean="0"/>
              <a:t>JRC</a:t>
            </a:r>
            <a:r>
              <a:rPr lang="it-IT" dirty="0" smtClean="0"/>
              <a:t>’ s </a:t>
            </a:r>
            <a:r>
              <a:rPr lang="it-IT" dirty="0" err="1" smtClean="0"/>
              <a:t>support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err="1" smtClean="0"/>
              <a:t>Study</a:t>
            </a:r>
            <a:r>
              <a:rPr lang="it-IT" dirty="0" smtClean="0"/>
              <a:t> on </a:t>
            </a:r>
            <a:r>
              <a:rPr lang="it-IT" dirty="0" err="1" smtClean="0"/>
              <a:t>intermediary</a:t>
            </a:r>
            <a:r>
              <a:rPr lang="it-IT" dirty="0" smtClean="0"/>
              <a:t> </a:t>
            </a:r>
            <a:r>
              <a:rPr lang="it-IT" dirty="0" err="1" smtClean="0"/>
              <a:t>institutions</a:t>
            </a:r>
            <a:r>
              <a:rPr lang="it-IT" dirty="0" smtClean="0"/>
              <a:t> and </a:t>
            </a:r>
            <a:r>
              <a:rPr lang="it-IT" dirty="0" err="1" smtClean="0"/>
              <a:t>support</a:t>
            </a:r>
            <a:r>
              <a:rPr lang="it-IT" dirty="0" smtClean="0"/>
              <a:t> to the </a:t>
            </a:r>
            <a:r>
              <a:rPr lang="it-IT" dirty="0" err="1" smtClean="0"/>
              <a:t>definition</a:t>
            </a:r>
            <a:r>
              <a:rPr lang="it-IT" dirty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CoE</a:t>
            </a:r>
            <a:r>
              <a:rPr lang="it-IT" dirty="0" smtClean="0"/>
              <a:t> + </a:t>
            </a:r>
            <a:r>
              <a:rPr lang="it-IT" dirty="0" err="1" smtClean="0"/>
              <a:t>RICs</a:t>
            </a:r>
            <a:r>
              <a:rPr lang="it-IT" dirty="0" smtClean="0"/>
              <a:t>’ establishment</a:t>
            </a:r>
          </a:p>
          <a:p>
            <a:r>
              <a:rPr lang="it-IT" dirty="0" err="1" smtClean="0"/>
              <a:t>Support</a:t>
            </a:r>
            <a:r>
              <a:rPr lang="it-IT" dirty="0" smtClean="0"/>
              <a:t> to the </a:t>
            </a:r>
            <a:r>
              <a:rPr lang="it-IT" dirty="0" err="1" smtClean="0"/>
              <a:t>improvement</a:t>
            </a:r>
            <a:r>
              <a:rPr lang="it-IT" dirty="0" smtClean="0"/>
              <a:t> of the </a:t>
            </a:r>
            <a:r>
              <a:rPr lang="it-IT" dirty="0" err="1" smtClean="0"/>
              <a:t>governance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dimensions</a:t>
            </a:r>
            <a:r>
              <a:rPr lang="it-IT" dirty="0" smtClean="0"/>
              <a:t> of </a:t>
            </a:r>
            <a:r>
              <a:rPr lang="it-IT" dirty="0" err="1" smtClean="0"/>
              <a:t>it</a:t>
            </a:r>
            <a:endParaRPr lang="it-IT" dirty="0" smtClean="0"/>
          </a:p>
          <a:p>
            <a:r>
              <a:rPr lang="it-IT" dirty="0" smtClean="0"/>
              <a:t>Peer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exercises</a:t>
            </a:r>
            <a:endParaRPr lang="it-IT" dirty="0" smtClean="0"/>
          </a:p>
          <a:p>
            <a:r>
              <a:rPr lang="it-IT" dirty="0" err="1" smtClean="0"/>
              <a:t>Dissemination</a:t>
            </a:r>
            <a:r>
              <a:rPr lang="it-IT" dirty="0" smtClean="0"/>
              <a:t> of </a:t>
            </a:r>
            <a:r>
              <a:rPr lang="it-IT" dirty="0" err="1" smtClean="0"/>
              <a:t>national</a:t>
            </a:r>
            <a:r>
              <a:rPr lang="it-IT" dirty="0" smtClean="0"/>
              <a:t> best </a:t>
            </a:r>
            <a:r>
              <a:rPr lang="it-IT" dirty="0" err="1" smtClean="0"/>
              <a:t>practices</a:t>
            </a:r>
            <a:r>
              <a:rPr lang="it-IT" dirty="0" smtClean="0"/>
              <a:t> (e.g. </a:t>
            </a:r>
            <a:r>
              <a:rPr lang="it-IT" smtClean="0"/>
              <a:t>Varna agency)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9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0143" y="2360385"/>
            <a:ext cx="10896600" cy="3614738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 dirty="0"/>
              <a:t>Thank you!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000" b="1" dirty="0" smtClean="0"/>
              <a:t>Elisa.gerussi@ec.europa.eu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501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9663"/>
            <a:ext cx="12192000" cy="1020379"/>
          </a:xfrm>
        </p:spPr>
        <p:txBody>
          <a:bodyPr/>
          <a:lstStyle/>
          <a:p>
            <a:r>
              <a:rPr lang="en-GB" sz="4000" dirty="0"/>
              <a:t>Governing RIS3 in a </a:t>
            </a:r>
            <a:r>
              <a:rPr lang="en-GB" sz="4000" dirty="0" smtClean="0"/>
              <a:t>centralised </a:t>
            </a:r>
            <a:r>
              <a:rPr lang="en-GB" sz="4000" dirty="0"/>
              <a:t>c</a:t>
            </a:r>
            <a:r>
              <a:rPr lang="en-GB" sz="4000" dirty="0" smtClean="0"/>
              <a:t>ountry</a:t>
            </a:r>
            <a:r>
              <a:rPr lang="en-GB" sz="4000" dirty="0"/>
              <a:t>: Experiences from Bulgaria </a:t>
            </a:r>
            <a:r>
              <a:rPr lang="en-GB" sz="4000" b="0" dirty="0"/>
              <a:t>	</a:t>
            </a:r>
            <a:br>
              <a:rPr lang="en-GB" sz="4000" b="0" dirty="0"/>
            </a:b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Gerussi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Ruslan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Stefanov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Horizontal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WG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Governance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February, Madrid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08094"/>
            <a:ext cx="10896600" cy="993310"/>
          </a:xfrm>
        </p:spPr>
        <p:txBody>
          <a:bodyPr/>
          <a:lstStyle/>
          <a:p>
            <a:r>
              <a:rPr lang="en-GB" dirty="0"/>
              <a:t>RIS3 in </a:t>
            </a:r>
            <a:r>
              <a:rPr lang="en-GB" dirty="0" smtClean="0"/>
              <a:t>Bulgaria – state of the art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71171"/>
              </p:ext>
            </p:extLst>
          </p:nvPr>
        </p:nvGraphicFramePr>
        <p:xfrm>
          <a:off x="570040" y="1638802"/>
          <a:ext cx="10340109" cy="429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109"/>
              </a:tblGrid>
              <a:tr h="843141"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en-GB" sz="2800" dirty="0" smtClean="0">
                          <a:latin typeface="+mj-lt"/>
                        </a:rPr>
                        <a:t>Main features</a:t>
                      </a:r>
                      <a:endParaRPr lang="en-GB" sz="2800" dirty="0">
                        <a:latin typeface="+mj-lt"/>
                      </a:endParaRPr>
                    </a:p>
                  </a:txBody>
                  <a:tcPr/>
                </a:tc>
              </a:tr>
              <a:tr h="34558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latin typeface="+mj-lt"/>
                        </a:rPr>
                        <a:t>National strategy</a:t>
                      </a:r>
                      <a:r>
                        <a:rPr lang="en-GB" sz="2400" baseline="0" dirty="0" smtClean="0">
                          <a:latin typeface="+mj-lt"/>
                        </a:rPr>
                        <a:t> (last revision 2017), 4 priorities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A few regional strategies not representative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No previous </a:t>
                      </a:r>
                      <a:r>
                        <a:rPr lang="en-GB" sz="2400" baseline="0" smtClean="0">
                          <a:latin typeface="+mj-lt"/>
                          <a:sym typeface="Wingdings" panose="05000000000000000000" pitchFamily="2" charset="2"/>
                        </a:rPr>
                        <a:t>innovation strategies </a:t>
                      </a:r>
                      <a:endParaRPr lang="en-GB" sz="2400" baseline="0" dirty="0" smtClean="0">
                        <a:latin typeface="+mj-lt"/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2 Operational Programs </a:t>
                      </a:r>
                      <a:r>
                        <a:rPr lang="en-GB" sz="2400" baseline="0" dirty="0" err="1" smtClean="0">
                          <a:latin typeface="+mj-lt"/>
                          <a:sym typeface="Wingdings" panose="05000000000000000000" pitchFamily="2" charset="2"/>
                        </a:rPr>
                        <a:t>OI</a:t>
                      </a: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GB" sz="2400" baseline="0" dirty="0" err="1" smtClean="0">
                          <a:latin typeface="+mj-lt"/>
                          <a:sym typeface="Wingdings" panose="05000000000000000000" pitchFamily="2" charset="2"/>
                        </a:rPr>
                        <a:t>SESG</a:t>
                      </a: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Benefits of calls below potential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Inconsistent distribution of funds on the territory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EDP: discontinuity in time and space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+mj-lt"/>
                          <a:sym typeface="Wingdings" panose="05000000000000000000" pitchFamily="2" charset="2"/>
                        </a:rPr>
                        <a:t>Monitoring system formally established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3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Structural changes and S3 development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3475" y="1786860"/>
            <a:ext cx="10896600" cy="3614738"/>
          </a:xfrm>
        </p:spPr>
        <p:txBody>
          <a:bodyPr/>
          <a:lstStyle/>
          <a:p>
            <a:r>
              <a:rPr lang="en-GB" dirty="0" smtClean="0"/>
              <a:t>Institutional </a:t>
            </a:r>
            <a:r>
              <a:rPr lang="en-GB" dirty="0"/>
              <a:t>building </a:t>
            </a:r>
            <a:r>
              <a:rPr lang="en-GB" dirty="0" smtClean="0"/>
              <a:t>reforms </a:t>
            </a:r>
            <a:r>
              <a:rPr lang="en-GB" b="1" dirty="0" smtClean="0">
                <a:sym typeface="Wingdings" panose="05000000000000000000" pitchFamily="2" charset="2"/>
              </a:rPr>
              <a:t> weak innovation governance</a:t>
            </a:r>
          </a:p>
          <a:p>
            <a:endParaRPr lang="en-GB" b="1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Role of state and role of knowledge-intensive firms </a:t>
            </a:r>
            <a:r>
              <a:rPr lang="en-GB" b="1" dirty="0" smtClean="0">
                <a:sym typeface="Wingdings" panose="05000000000000000000" pitchFamily="2" charset="2"/>
              </a:rPr>
              <a:t> vertical network</a:t>
            </a:r>
          </a:p>
          <a:p>
            <a:endParaRPr lang="en-GB" b="1" dirty="0" smtClean="0">
              <a:sym typeface="Wingdings" panose="05000000000000000000" pitchFamily="2" charset="2"/>
            </a:endParaRPr>
          </a:p>
          <a:p>
            <a:r>
              <a:rPr lang="en-GB" dirty="0"/>
              <a:t>Higher education and R&amp;D system </a:t>
            </a:r>
            <a:r>
              <a:rPr lang="en-GB" b="1" dirty="0">
                <a:sym typeface="Wingdings" panose="05000000000000000000" pitchFamily="2" charset="2"/>
              </a:rPr>
              <a:t> limited connection 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9233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Governance as a priority challenge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44751"/>
              </p:ext>
            </p:extLst>
          </p:nvPr>
        </p:nvGraphicFramePr>
        <p:xfrm>
          <a:off x="1226408" y="1623610"/>
          <a:ext cx="2074460" cy="4953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460"/>
              </a:tblGrid>
              <a:tr h="97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VERTICAL</a:t>
                      </a:r>
                      <a:r>
                        <a:rPr lang="en-GB" sz="22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DIMENSION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631" marR="59631" marT="0" marB="0"/>
                </a:tc>
              </a:tr>
              <a:tr h="35159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800" b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83729"/>
              </p:ext>
            </p:extLst>
          </p:nvPr>
        </p:nvGraphicFramePr>
        <p:xfrm>
          <a:off x="421188" y="4038310"/>
          <a:ext cx="11302242" cy="2065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2242"/>
              </a:tblGrid>
              <a:tr h="96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HORIZONTAL</a:t>
                      </a:r>
                      <a:r>
                        <a:rPr lang="en-GB" sz="22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DIMENSION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631" marR="59631" marT="0" marB="0">
                    <a:solidFill>
                      <a:schemeClr val="accent2"/>
                    </a:solidFill>
                  </a:tcPr>
                </a:tc>
              </a:tr>
              <a:tr h="10138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800" b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9631" marR="59631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244454" y="1924334"/>
            <a:ext cx="672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Country with high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disparities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decision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making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R&amp;D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policies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regional</a:t>
            </a:r>
            <a:r>
              <a:rPr lang="it-IT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level</a:t>
            </a:r>
            <a:endParaRPr lang="it-IT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role of decentralisatio</a:t>
            </a:r>
            <a:r>
              <a:rPr lang="en-GB" dirty="0"/>
              <a:t>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8343" y="1765300"/>
            <a:ext cx="11759609" cy="1350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6</a:t>
            </a:r>
            <a:r>
              <a:rPr lang="en-GB" dirty="0" smtClean="0"/>
              <a:t> </a:t>
            </a:r>
            <a:r>
              <a:rPr lang="en-GB" dirty="0"/>
              <a:t>planning regions (</a:t>
            </a:r>
            <a:r>
              <a:rPr lang="en-GB" dirty="0" smtClean="0"/>
              <a:t>NW, NC, NE, SE, SC and SW)</a:t>
            </a:r>
          </a:p>
          <a:p>
            <a:pPr marL="0" indent="0">
              <a:buNone/>
            </a:pPr>
            <a:r>
              <a:rPr lang="en-GB" dirty="0" smtClean="0"/>
              <a:t>28 NUTS3 districts</a:t>
            </a:r>
          </a:p>
          <a:p>
            <a:pPr marL="0" indent="0">
              <a:buNone/>
            </a:pPr>
            <a:r>
              <a:rPr lang="en-GB" dirty="0" smtClean="0"/>
              <a:t>264 LAU1 municipalities</a:t>
            </a:r>
          </a:p>
          <a:p>
            <a:pPr marL="0" indent="0">
              <a:buNone/>
            </a:pPr>
            <a:r>
              <a:rPr lang="en-GB" dirty="0" smtClean="0"/>
              <a:t>5,278 NUTS5 settlements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736" y="1858642"/>
            <a:ext cx="10949179" cy="4691014"/>
            <a:chOff x="714736" y="1858642"/>
            <a:chExt cx="10949179" cy="4691014"/>
          </a:xfrm>
        </p:grpSpPr>
        <p:grpSp>
          <p:nvGrpSpPr>
            <p:cNvPr id="10" name="Group 9"/>
            <p:cNvGrpSpPr/>
            <p:nvPr/>
          </p:nvGrpSpPr>
          <p:grpSpPr>
            <a:xfrm>
              <a:off x="714736" y="1858642"/>
              <a:ext cx="10949179" cy="4691014"/>
              <a:chOff x="435934" y="1913859"/>
              <a:chExt cx="10473070" cy="362087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35934" y="1913860"/>
                <a:ext cx="4965405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Decentralisation </a:t>
                </a:r>
                <a:endParaRPr lang="en-GB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166883" y="1913859"/>
                <a:ext cx="4742121" cy="461665"/>
              </a:xfrm>
              <a:prstGeom prst="rect">
                <a:avLst/>
              </a:prstGeom>
              <a:solidFill>
                <a:srgbClr val="FFCC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Territorial cohesion </a:t>
                </a:r>
                <a:endParaRPr lang="en-GB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5845" y="3232307"/>
                <a:ext cx="4114800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Reallocation of central authority </a:t>
                </a:r>
                <a:endParaRPr lang="en-GB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94968" y="3072817"/>
                <a:ext cx="4114800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Economic and sectorial development </a:t>
                </a:r>
                <a:endParaRPr lang="en-GB" sz="2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2721935" y="2456121"/>
                <a:ext cx="499730" cy="6166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urved Right Arrow 11"/>
              <p:cNvSpPr/>
              <p:nvPr/>
            </p:nvSpPr>
            <p:spPr>
              <a:xfrm rot="14861180">
                <a:off x="6182617" y="2486662"/>
                <a:ext cx="1024700" cy="495666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8154965" y="2432235"/>
                <a:ext cx="499730" cy="6166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5845" y="4703735"/>
                <a:ext cx="4114800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defRPr sz="24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</a:lstStyle>
              <a:p>
                <a:r>
                  <a:rPr lang="en-GB" dirty="0"/>
                  <a:t>Centripetal – centrifugal forces  </a:t>
                </a:r>
              </a:p>
            </p:txBody>
          </p:sp>
        </p:grpSp>
        <p:sp>
          <p:nvSpPr>
            <p:cNvPr id="14" name="Down Arrow 13"/>
            <p:cNvSpPr/>
            <p:nvPr/>
          </p:nvSpPr>
          <p:spPr>
            <a:xfrm>
              <a:off x="3203894" y="4679850"/>
              <a:ext cx="522448" cy="7989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30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Vertical </a:t>
            </a:r>
            <a:r>
              <a:rPr lang="it-IT" dirty="0" err="1" smtClean="0"/>
              <a:t>dimension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Bottlenecks in the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and decision making bodies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Coordination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the government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of functions </a:t>
            </a: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body</a:t>
            </a:r>
          </a:p>
          <a:p>
            <a:pPr marL="54737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hoc competences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07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69"/>
            <a:ext cx="9452345" cy="6858000"/>
          </a:xfrm>
          <a:prstGeom prst="rect">
            <a:avLst/>
          </a:prstGeom>
          <a:noFill/>
        </p:spPr>
      </p:pic>
      <p:sp>
        <p:nvSpPr>
          <p:cNvPr id="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445746"/>
            <a:ext cx="10896600" cy="993310"/>
          </a:xfrm>
        </p:spPr>
        <p:txBody>
          <a:bodyPr/>
          <a:lstStyle/>
          <a:p>
            <a:r>
              <a:rPr lang="en-GB" dirty="0" smtClean="0"/>
              <a:t>Current S3 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 err="1" smtClean="0"/>
              <a:t>dimension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Font typeface="Symbol"/>
              <a:buNone/>
            </a:pP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Fragmentation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system: 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information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centre-periphery (regional strategies? Role of municipalities? Territorial division reform?)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weak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linkages between innovation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 (business engagement)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intermediaries (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CoC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Tech Transfer offices)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trust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3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7864</TotalTime>
  <Words>515</Words>
  <Application>Microsoft Office PowerPoint</Application>
  <PresentationFormat>Personalizzato</PresentationFormat>
  <Paragraphs>77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JRC-presentation_new-style_template</vt:lpstr>
      <vt:lpstr>Presentazione standard di PowerPoint</vt:lpstr>
      <vt:lpstr>Governing RIS3 in a centralised country: Experiences from Bulgaria     Elisa Gerussi,  Ruslan Stefanov  Horizontal WG on Governance 20th of February, Madrid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RAKHMATULLIN Ruslan (JRC-SEVILLA)</dc:creator>
  <cp:lastModifiedBy>Elisa Gerussi</cp:lastModifiedBy>
  <cp:revision>641</cp:revision>
  <cp:lastPrinted>2018-09-25T12:31:51Z</cp:lastPrinted>
  <dcterms:created xsi:type="dcterms:W3CDTF">2017-04-24T08:06:23Z</dcterms:created>
  <dcterms:modified xsi:type="dcterms:W3CDTF">2019-02-20T06:40:15Z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e4337213-35f5-41f6-b406-7fb74395720e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UpdateToken">
    <vt:lpwstr>3</vt:lpwstr>
  </property>
  <property fmtid="{D5CDD505-2E9C-101B-9397-08002B2CF9AE}" pid="5" name="Jive_LatestUserAccountName">
    <vt:lpwstr>rakhmru</vt:lpwstr>
  </property>
  <property fmtid="{D5CDD505-2E9C-101B-9397-08002B2CF9AE}" pid="6" name="Offisync_UniqueId">
    <vt:lpwstr>127154</vt:lpwstr>
  </property>
  <property fmtid="{D5CDD505-2E9C-101B-9397-08002B2CF9AE}" pid="7" name="Offisync_ProviderInitializationData">
    <vt:lpwstr>https://connected.cnect.cec.eu.int</vt:lpwstr>
  </property>
</Properties>
</file>