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413" r:id="rId4"/>
    <p:sldId id="386" r:id="rId5"/>
    <p:sldId id="424" r:id="rId6"/>
    <p:sldId id="427" r:id="rId7"/>
    <p:sldId id="439" r:id="rId8"/>
    <p:sldId id="440" r:id="rId9"/>
    <p:sldId id="441" r:id="rId10"/>
    <p:sldId id="443" r:id="rId11"/>
    <p:sldId id="444" r:id="rId12"/>
    <p:sldId id="434" r:id="rId13"/>
    <p:sldId id="435" r:id="rId14"/>
    <p:sldId id="447" r:id="rId15"/>
    <p:sldId id="436" r:id="rId16"/>
    <p:sldId id="437" r:id="rId17"/>
    <p:sldId id="446" r:id="rId18"/>
    <p:sldId id="403" r:id="rId19"/>
    <p:sldId id="445" r:id="rId20"/>
    <p:sldId id="428" r:id="rId21"/>
  </p:sldIdLst>
  <p:sldSz cx="12192000" cy="6858000"/>
  <p:notesSz cx="6718300" cy="9867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5210D"/>
    <a:srgbClr val="CCFFFF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514" autoAdjust="0"/>
  </p:normalViewPr>
  <p:slideViewPr>
    <p:cSldViewPr snapToGrid="0" snapToObjects="1">
      <p:cViewPr>
        <p:scale>
          <a:sx n="110" d="100"/>
          <a:sy n="110" d="100"/>
        </p:scale>
        <p:origin x="-978" y="-96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28-11-2018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0" y="4748927"/>
            <a:ext cx="53746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2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9" y="1484784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203452"/>
            <a:ext cx="10944192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82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remt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s3platform.jrc.ec.europa.eu/ris3-in-lagging-region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Specific support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00B0F0"/>
                </a:solidFill>
              </a:rPr>
              <a:t>mutual learning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85" y="1765300"/>
            <a:ext cx="11310189" cy="36147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Up-to-date </a:t>
            </a:r>
            <a:r>
              <a:rPr lang="en-GB" sz="2000" dirty="0">
                <a:solidFill>
                  <a:srgbClr val="FF0000"/>
                </a:solidFill>
              </a:rPr>
              <a:t>analysis of bottlenecks for innovation diffusion, including digitalisation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Existence of competent regional/national institution or body, responsible for the management of the smart specialisation strategy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Monitoring and evaluation tools to measure performance towards the objectives of the strategy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Effective functioning of entrepreneurial discovery process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Actions necessary to improve national or regional research and innovation systems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</a:rPr>
              <a:t>Actions to manage industrial transition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</a:rPr>
              <a:t>Measures for international </a:t>
            </a:r>
            <a:r>
              <a:rPr lang="en-GB" sz="2000" dirty="0" smtClean="0">
                <a:solidFill>
                  <a:srgbClr val="0070C0"/>
                </a:solidFill>
              </a:rPr>
              <a:t>collaboration</a:t>
            </a:r>
          </a:p>
          <a:p>
            <a:endParaRPr lang="en-GB" sz="2000" b="1" dirty="0" smtClean="0">
              <a:solidFill>
                <a:srgbClr val="7030A0"/>
              </a:solidFill>
            </a:endParaRPr>
          </a:p>
          <a:p>
            <a:pPr>
              <a:buFont typeface="Courier New" panose="02070309020205020404" pitchFamily="49" charset="0"/>
              <a:buChar char="+"/>
            </a:pPr>
            <a:r>
              <a:rPr lang="en-GB" sz="2000" dirty="0" smtClean="0">
                <a:solidFill>
                  <a:srgbClr val="7030A0"/>
                </a:solidFill>
              </a:rPr>
              <a:t>Crosscutting </a:t>
            </a:r>
            <a:r>
              <a:rPr lang="en-GB" sz="2000" dirty="0">
                <a:solidFill>
                  <a:srgbClr val="7030A0"/>
                </a:solidFill>
              </a:rPr>
              <a:t>concerns of the MMF: enhancing administrative capacity building and cooperation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Specific Support </a:t>
            </a:r>
            <a:r>
              <a:rPr lang="en-GB" b="1" dirty="0" smtClean="0"/>
              <a:t>in partner </a:t>
            </a:r>
            <a:r>
              <a:rPr lang="en-GB" b="1" dirty="0" smtClean="0"/>
              <a:t>territories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48483"/>
              </p:ext>
            </p:extLst>
          </p:nvPr>
        </p:nvGraphicFramePr>
        <p:xfrm>
          <a:off x="241539" y="1302589"/>
          <a:ext cx="11662914" cy="5530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487"/>
                <a:gridCol w="4534282"/>
                <a:gridCol w="4747741"/>
                <a:gridCol w="1699404"/>
              </a:tblGrid>
              <a:tr h="55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 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LR1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LR2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Priority Criteria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BG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Verdana "/>
                        </a:rPr>
                        <a:t>Severen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 </a:t>
                      </a:r>
                      <a:r>
                        <a:rPr lang="en-GB" sz="2000" b="1" dirty="0" err="1">
                          <a:effectLst/>
                          <a:latin typeface="Verdana "/>
                        </a:rPr>
                        <a:t>Tsentralen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 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national level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1,2, 4,5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HR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 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national level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1,3,5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 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Eastern Macedonia and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Thrace,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roll-out 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Central Macedonia +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1,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roll-out/national level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 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1,3,4,5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Verdana "/>
                        </a:rPr>
                        <a:t>HU</a:t>
                      </a:r>
                      <a:r>
                        <a:rPr lang="en-GB" sz="2000" dirty="0">
                          <a:effectLst/>
                          <a:latin typeface="Verdana "/>
                        </a:rPr>
                        <a:t> 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Verdana "/>
                        </a:rPr>
                        <a:t>Észak-Alföld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(</a:t>
                      </a:r>
                      <a:r>
                        <a:rPr lang="en-GB" sz="2000" b="1" dirty="0" err="1" smtClean="0">
                          <a:effectLst/>
                          <a:latin typeface="Verdana "/>
                        </a:rPr>
                        <a:t>Hajdú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Bihar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County)</a:t>
                      </a:r>
                      <a:endParaRPr lang="en-GB" sz="2000" b="1" dirty="0">
                        <a:effectLst/>
                        <a:latin typeface="Verdana 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national level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1,3,4.7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Verdana "/>
                        </a:rPr>
                        <a:t>IT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Puglia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Puglia &amp; Campania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1,3,4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PL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Verdana "/>
                        </a:rPr>
                        <a:t>Warminsko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 </a:t>
                      </a:r>
                      <a:r>
                        <a:rPr lang="en-GB" sz="2000" b="1" dirty="0" err="1">
                          <a:effectLst/>
                          <a:latin typeface="Verdana "/>
                        </a:rPr>
                        <a:t>Mazurskie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Kujawsko-Pomorskie, Lubuskie, Podlaskie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1,4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PT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Centro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Centro,</a:t>
                      </a:r>
                      <a:r>
                        <a:rPr lang="en-GB" sz="2000" b="1" baseline="0" dirty="0" smtClean="0">
                          <a:effectLst/>
                          <a:latin typeface="Verdana "/>
                        </a:rPr>
                        <a:t> 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national 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level (HESS)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Verdana "/>
                        </a:rPr>
                        <a:t>1,4,7</a:t>
                      </a:r>
                      <a:endParaRPr lang="en-GB" sz="2000" b="1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Verdana "/>
                        </a:rPr>
                        <a:t>ES</a:t>
                      </a:r>
                      <a:endParaRPr lang="en-GB" sz="2000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Extremadura 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Extremadura,</a:t>
                      </a:r>
                      <a:endParaRPr lang="en-GB" sz="2000" b="1" baseline="0" dirty="0" smtClean="0">
                        <a:effectLst/>
                        <a:latin typeface="Verdana 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national/regional 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linkages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1,3,4,7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Verdana "/>
                        </a:rPr>
                        <a:t>RO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Verdana "/>
                        </a:rPr>
                        <a:t>Nord-Est, Nord-Vest,</a:t>
                      </a:r>
                      <a:r>
                        <a:rPr lang="en-GB" sz="2000" b="1" baseline="0" dirty="0" smtClean="0">
                          <a:effectLst/>
                          <a:latin typeface="Verdana 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all regions </a:t>
                      </a:r>
                      <a:endParaRPr lang="en-GB" sz="2000" b="1" dirty="0">
                        <a:effectLst/>
                        <a:latin typeface="Verdana 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all </a:t>
                      </a:r>
                      <a:r>
                        <a:rPr lang="en-GB" sz="2000" b="1" dirty="0" smtClean="0">
                          <a:effectLst/>
                          <a:latin typeface="Verdana "/>
                        </a:rPr>
                        <a:t>regions, national </a:t>
                      </a:r>
                      <a:r>
                        <a:rPr lang="en-GB" sz="2000" b="1" dirty="0">
                          <a:effectLst/>
                          <a:latin typeface="Verdana "/>
                        </a:rPr>
                        <a:t>level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Verdana "/>
                        </a:rPr>
                        <a:t>1,2,3,4,5,7</a:t>
                      </a:r>
                      <a:endParaRPr lang="en-GB" sz="2000" b="1" dirty="0">
                        <a:effectLst/>
                        <a:latin typeface="Verdana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8409" y="445746"/>
            <a:ext cx="11826814" cy="822337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Horizontal support, peer learning </a:t>
            </a:r>
            <a:r>
              <a:rPr lang="en-GB" b="1" dirty="0" smtClean="0">
                <a:solidFill>
                  <a:srgbClr val="00B0F0"/>
                </a:solidFill>
              </a:rPr>
              <a:t>&amp; analysis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299"/>
            <a:ext cx="10896600" cy="4316323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ssues </a:t>
            </a:r>
            <a:r>
              <a:rPr lang="en-GB" dirty="0"/>
              <a:t>common to the partner regions and </a:t>
            </a:r>
            <a:r>
              <a:rPr lang="en-GB" dirty="0" smtClean="0"/>
              <a:t>relevance </a:t>
            </a:r>
            <a:r>
              <a:rPr lang="en-GB" dirty="0"/>
              <a:t>to </a:t>
            </a:r>
            <a:r>
              <a:rPr lang="en-GB" dirty="0" smtClean="0"/>
              <a:t>five </a:t>
            </a:r>
            <a:r>
              <a:rPr lang="en-GB" dirty="0"/>
              <a:t>policy </a:t>
            </a:r>
            <a:r>
              <a:rPr lang="en-GB" dirty="0" smtClean="0"/>
              <a:t>objectives (especially PO1), associated enabling conditions and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fulfilment criteria: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Governance, Monitoring and Evaluation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(2,3,4,5)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Managing Industrial Transitions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(6)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Transregional and transnational collaboration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(7)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Crosscutting concerns - administrative </a:t>
            </a:r>
            <a:r>
              <a:rPr lang="en-GB" dirty="0"/>
              <a:t>capacity building and </a:t>
            </a:r>
            <a:r>
              <a:rPr lang="en-GB" dirty="0" smtClean="0"/>
              <a:t>cooperation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Monitoring and Evaluation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smtClean="0"/>
              <a:t>LR1 Monitoring </a:t>
            </a:r>
            <a:r>
              <a:rPr lang="en-GB" b="1" dirty="0"/>
              <a:t>Working </a:t>
            </a:r>
            <a:r>
              <a:rPr lang="en-GB" b="1" dirty="0" smtClean="0"/>
              <a:t>Group</a:t>
            </a:r>
            <a:endParaRPr lang="en-GB" dirty="0" smtClean="0"/>
          </a:p>
          <a:p>
            <a:pPr lvl="1"/>
            <a:r>
              <a:rPr lang="en-GB" dirty="0" smtClean="0"/>
              <a:t>Massive </a:t>
            </a:r>
            <a:r>
              <a:rPr lang="en-GB" dirty="0"/>
              <a:t>Open Online </a:t>
            </a:r>
            <a:r>
              <a:rPr lang="en-GB" dirty="0" smtClean="0"/>
              <a:t>course</a:t>
            </a:r>
          </a:p>
          <a:p>
            <a:pPr lvl="1"/>
            <a:r>
              <a:rPr lang="en-GB" dirty="0" smtClean="0"/>
              <a:t>Identification of next steps in furthering monitoring &amp; evaluation of RIS3 outcomes (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/>
              <a:t>LR2)</a:t>
            </a:r>
          </a:p>
          <a:p>
            <a:r>
              <a:rPr lang="en-GB" b="1" dirty="0" smtClean="0"/>
              <a:t>LR2 </a:t>
            </a:r>
            <a:r>
              <a:rPr lang="en-GB" b="1" dirty="0"/>
              <a:t>Monitoring Working Group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(criteria 2,3)</a:t>
            </a:r>
          </a:p>
          <a:p>
            <a:pPr lvl="1"/>
            <a:r>
              <a:rPr lang="en-GB" dirty="0" smtClean="0"/>
              <a:t>Coordination </a:t>
            </a:r>
            <a:r>
              <a:rPr lang="en-GB" dirty="0"/>
              <a:t>of national and regional RIS3 </a:t>
            </a:r>
            <a:r>
              <a:rPr lang="en-GB" dirty="0" smtClean="0"/>
              <a:t>monitoring</a:t>
            </a:r>
            <a:endParaRPr lang="en-GB" dirty="0"/>
          </a:p>
          <a:p>
            <a:pPr lvl="1"/>
            <a:r>
              <a:rPr lang="en-GB" dirty="0"/>
              <a:t>Use of national and international open data for </a:t>
            </a:r>
            <a:r>
              <a:rPr lang="en-GB" dirty="0" smtClean="0"/>
              <a:t>RIS3 </a:t>
            </a:r>
            <a:endParaRPr lang="en-GB" dirty="0"/>
          </a:p>
          <a:p>
            <a:pPr lvl="1"/>
            <a:r>
              <a:rPr lang="en-GB" dirty="0"/>
              <a:t>Evaluation of </a:t>
            </a:r>
            <a:r>
              <a:rPr lang="en-GB" dirty="0" smtClean="0"/>
              <a:t>RIS3 </a:t>
            </a:r>
          </a:p>
        </p:txBody>
      </p:sp>
    </p:spTree>
    <p:extLst>
      <p:ext uri="{BB962C8B-B14F-4D97-AF65-F5344CB8AC3E}">
        <p14:creationId xmlns:p14="http://schemas.microsoft.com/office/powerpoint/2010/main" val="9340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RIS3 Governance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smtClean="0"/>
              <a:t>LR1 Governance Working Group</a:t>
            </a:r>
            <a:r>
              <a:rPr lang="en-GB" dirty="0" smtClean="0"/>
              <a:t> </a:t>
            </a:r>
          </a:p>
          <a:p>
            <a:pPr lvl="1"/>
            <a:r>
              <a:rPr lang="en-GB" sz="2400" dirty="0" smtClean="0"/>
              <a:t>Key </a:t>
            </a:r>
            <a:r>
              <a:rPr lang="en-GB" sz="2400" dirty="0"/>
              <a:t>issues in </a:t>
            </a:r>
            <a:r>
              <a:rPr lang="en-GB" sz="2400" dirty="0" smtClean="0"/>
              <a:t>RIS3 governance RIS3: multilevel governance </a:t>
            </a:r>
            <a:r>
              <a:rPr lang="en-GB" sz="2400" dirty="0"/>
              <a:t>and sustaining </a:t>
            </a:r>
            <a:r>
              <a:rPr lang="en-GB" sz="2400" dirty="0" smtClean="0"/>
              <a:t>EDP over </a:t>
            </a:r>
            <a:r>
              <a:rPr lang="en-GB" sz="2400" dirty="0"/>
              <a:t>the long </a:t>
            </a:r>
            <a:r>
              <a:rPr lang="en-GB" sz="2400" dirty="0" smtClean="0"/>
              <a:t>term</a:t>
            </a:r>
          </a:p>
          <a:p>
            <a:pPr lvl="1"/>
            <a:r>
              <a:rPr lang="en-GB" sz="2400" dirty="0" smtClean="0"/>
              <a:t>identification </a:t>
            </a:r>
            <a:r>
              <a:rPr lang="en-GB" sz="2400" dirty="0"/>
              <a:t>of </a:t>
            </a:r>
            <a:r>
              <a:rPr lang="en-GB" sz="2400" dirty="0" smtClean="0"/>
              <a:t>key </a:t>
            </a:r>
            <a:r>
              <a:rPr lang="en-GB" sz="2400" dirty="0"/>
              <a:t>bottlenecks in RIS3 governance, and </a:t>
            </a:r>
            <a:r>
              <a:rPr lang="en-GB" sz="2400" dirty="0" smtClean="0"/>
              <a:t>agenda </a:t>
            </a:r>
            <a:r>
              <a:rPr lang="en-GB" sz="2400" dirty="0"/>
              <a:t>for </a:t>
            </a:r>
            <a:r>
              <a:rPr lang="en-GB" sz="2400" dirty="0" smtClean="0"/>
              <a:t>future activities (</a:t>
            </a:r>
            <a:r>
              <a:rPr lang="en-GB" sz="2400" dirty="0" smtClean="0">
                <a:latin typeface="Times New Roman"/>
                <a:cs typeface="Times New Roman"/>
              </a:rPr>
              <a:t>→</a:t>
            </a:r>
            <a:r>
              <a:rPr lang="en-GB" sz="2400" dirty="0" smtClean="0"/>
              <a:t>LR2)</a:t>
            </a:r>
            <a:endParaRPr lang="en-GB" sz="2400" dirty="0"/>
          </a:p>
          <a:p>
            <a:r>
              <a:rPr lang="en-GB" b="1" dirty="0" smtClean="0"/>
              <a:t>LR2 </a:t>
            </a:r>
            <a:r>
              <a:rPr lang="en-GB" b="1" dirty="0"/>
              <a:t>Governance Working Group</a:t>
            </a:r>
            <a:r>
              <a:rPr lang="en-GB" dirty="0"/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(criteria 2,4,5)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sz="2400" dirty="0" smtClean="0"/>
              <a:t>Coordination </a:t>
            </a:r>
            <a:r>
              <a:rPr lang="en-GB" sz="2400" dirty="0"/>
              <a:t>between national and regional level </a:t>
            </a:r>
            <a:r>
              <a:rPr lang="en-GB" sz="2400" dirty="0" smtClean="0"/>
              <a:t>(regulatory </a:t>
            </a:r>
            <a:r>
              <a:rPr lang="en-GB" sz="2400" dirty="0"/>
              <a:t>aspects, funding synergies, </a:t>
            </a:r>
            <a:r>
              <a:rPr lang="en-GB" sz="2400" dirty="0" smtClean="0"/>
              <a:t>institutional capacity)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(criteria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2,5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sz="2400" dirty="0" smtClean="0"/>
              <a:t>Integration </a:t>
            </a:r>
            <a:r>
              <a:rPr lang="en-GB" sz="2400" dirty="0"/>
              <a:t>of </a:t>
            </a:r>
            <a:r>
              <a:rPr lang="en-GB" sz="2400" dirty="0" smtClean="0"/>
              <a:t>stakeholder </a:t>
            </a:r>
            <a:r>
              <a:rPr lang="en-GB" sz="2400" dirty="0"/>
              <a:t>input in the governance </a:t>
            </a:r>
            <a:r>
              <a:rPr lang="en-GB" sz="2400" dirty="0" smtClean="0"/>
              <a:t>process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(criteria 4,5)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1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Managing Industrial Transitions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4970" y="1765300"/>
            <a:ext cx="11986260" cy="3614738"/>
          </a:xfrm>
        </p:spPr>
        <p:txBody>
          <a:bodyPr/>
          <a:lstStyle/>
          <a:p>
            <a:r>
              <a:rPr lang="en-GB" sz="2400" dirty="0" smtClean="0"/>
              <a:t>Addressing the challenge of deindustrialisation (DG REGIO </a:t>
            </a:r>
            <a:r>
              <a:rPr lang="en-GB" sz="2400" dirty="0"/>
              <a:t>Pilot Action: </a:t>
            </a:r>
            <a:r>
              <a:rPr lang="en-GB" sz="2400" i="1" dirty="0"/>
              <a:t>Regions in Industrial </a:t>
            </a:r>
            <a:r>
              <a:rPr lang="en-GB" sz="2400" i="1" dirty="0" smtClean="0"/>
              <a:t>Transition</a:t>
            </a:r>
            <a:r>
              <a:rPr lang="en-GB" sz="2400" dirty="0" smtClean="0"/>
              <a:t>)</a:t>
            </a:r>
            <a:r>
              <a:rPr lang="en-GB" sz="2400" i="1" dirty="0" smtClean="0"/>
              <a:t>  </a:t>
            </a:r>
          </a:p>
          <a:p>
            <a:r>
              <a:rPr lang="en-GB" sz="2400" dirty="0" smtClean="0"/>
              <a:t>Exploring the central role of RIS3 </a:t>
            </a:r>
            <a:r>
              <a:rPr lang="en-GB" sz="2400" dirty="0"/>
              <a:t>strategies </a:t>
            </a:r>
            <a:r>
              <a:rPr lang="en-GB" sz="2400" dirty="0" smtClean="0"/>
              <a:t>in </a:t>
            </a:r>
            <a:r>
              <a:rPr lang="en-GB" sz="2400" dirty="0"/>
              <a:t>responding to </a:t>
            </a:r>
            <a:r>
              <a:rPr lang="en-GB" sz="2400" dirty="0" smtClean="0"/>
              <a:t>deindustrialisation</a:t>
            </a:r>
          </a:p>
          <a:p>
            <a:r>
              <a:rPr lang="en-GB" sz="2400" dirty="0" smtClean="0"/>
              <a:t>How </a:t>
            </a:r>
            <a:r>
              <a:rPr lang="en-GB" sz="2400" dirty="0"/>
              <a:t>best to support regions in better tailoring RIS3 to the specific challenges of industrial </a:t>
            </a:r>
            <a:r>
              <a:rPr lang="en-GB" sz="2400" dirty="0" smtClean="0"/>
              <a:t>transitions? </a:t>
            </a:r>
          </a:p>
          <a:p>
            <a:pPr lvl="1"/>
            <a:r>
              <a:rPr lang="en-GB" sz="2400" dirty="0" smtClean="0"/>
              <a:t>Detailed </a:t>
            </a:r>
            <a:r>
              <a:rPr lang="en-GB" sz="2400" dirty="0"/>
              <a:t>analysis of </a:t>
            </a:r>
            <a:r>
              <a:rPr lang="en-GB" sz="2400" dirty="0" smtClean="0"/>
              <a:t>key </a:t>
            </a:r>
            <a:r>
              <a:rPr lang="en-GB" sz="2400" dirty="0"/>
              <a:t>issues with hands-on engagement and mutual learning activity with stakeholders in both lagging and transition regions. </a:t>
            </a:r>
            <a:endParaRPr lang="en-GB" sz="2400" dirty="0" smtClean="0"/>
          </a:p>
          <a:p>
            <a:pPr lvl="1"/>
            <a:r>
              <a:rPr lang="en-GB" sz="2400" dirty="0" smtClean="0"/>
              <a:t>Expert </a:t>
            </a:r>
            <a:r>
              <a:rPr lang="en-GB" sz="2400" dirty="0"/>
              <a:t>review and </a:t>
            </a:r>
            <a:r>
              <a:rPr lang="en-GB" sz="2400" dirty="0" smtClean="0"/>
              <a:t>workshop</a:t>
            </a:r>
          </a:p>
          <a:p>
            <a:pPr lvl="1"/>
            <a:r>
              <a:rPr lang="en-GB" sz="2400" dirty="0" smtClean="0"/>
              <a:t>Mutual </a:t>
            </a:r>
            <a:r>
              <a:rPr lang="en-GB" sz="2400" dirty="0"/>
              <a:t>learning working </a:t>
            </a:r>
            <a:r>
              <a:rPr lang="en-GB" sz="2400" dirty="0" smtClean="0"/>
              <a:t>group</a:t>
            </a:r>
          </a:p>
          <a:p>
            <a:pPr lvl="1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Criterion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2309" y="445746"/>
            <a:ext cx="11637033" cy="993310"/>
          </a:xfrm>
        </p:spPr>
        <p:txBody>
          <a:bodyPr/>
          <a:lstStyle/>
          <a:p>
            <a:pPr algn="ctr"/>
            <a:r>
              <a:rPr lang="en-GB" b="1" dirty="0"/>
              <a:t>Transregional and transnational cooperation</a:t>
            </a:r>
            <a:r>
              <a:rPr lang="en-GB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EC Proposal </a:t>
            </a:r>
            <a:r>
              <a:rPr lang="en-GB" dirty="0"/>
              <a:t>for Cohesion Policy regulation places significant attention on the issue of transregional cooperation, offering instruments to support </a:t>
            </a:r>
            <a:r>
              <a:rPr lang="en-GB" dirty="0" smtClean="0"/>
              <a:t>it </a:t>
            </a:r>
          </a:p>
          <a:p>
            <a:endParaRPr lang="en-GB" dirty="0" smtClean="0"/>
          </a:p>
          <a:p>
            <a:r>
              <a:rPr lang="en-GB" dirty="0" smtClean="0"/>
              <a:t>LR2 – activities to explore and support </a:t>
            </a:r>
            <a:r>
              <a:rPr lang="en-GB" dirty="0"/>
              <a:t>the development and implementation of transnational collaboration for lagging </a:t>
            </a:r>
            <a:r>
              <a:rPr lang="en-GB" dirty="0" smtClean="0"/>
              <a:t>regions:</a:t>
            </a:r>
          </a:p>
          <a:p>
            <a:pPr lvl="1"/>
            <a:r>
              <a:rPr lang="en-GB" dirty="0" smtClean="0"/>
              <a:t>feasibility </a:t>
            </a:r>
            <a:r>
              <a:rPr lang="en-GB" dirty="0"/>
              <a:t>of </a:t>
            </a:r>
            <a:r>
              <a:rPr lang="en-GB" dirty="0" smtClean="0"/>
              <a:t>interregional cooperation instruments as </a:t>
            </a:r>
            <a:r>
              <a:rPr lang="en-GB" dirty="0"/>
              <a:t>a tool for RIS3 </a:t>
            </a:r>
            <a:r>
              <a:rPr lang="en-GB" dirty="0" smtClean="0"/>
              <a:t>implementation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(criterion 7)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Communication and Coordination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946455"/>
            <a:ext cx="10896600" cy="3614738"/>
          </a:xfrm>
        </p:spPr>
        <p:txBody>
          <a:bodyPr/>
          <a:lstStyle/>
          <a:p>
            <a:r>
              <a:rPr lang="en-GB" dirty="0" smtClean="0"/>
              <a:t>Complementarities – STRIVE, S3P and beyond</a:t>
            </a:r>
          </a:p>
          <a:p>
            <a:endParaRPr lang="en-GB" dirty="0" smtClean="0"/>
          </a:p>
          <a:p>
            <a:r>
              <a:rPr lang="en-GB" dirty="0" smtClean="0"/>
              <a:t>DG REGIO – competence centre and country desks</a:t>
            </a:r>
          </a:p>
          <a:p>
            <a:endParaRPr lang="en-GB" dirty="0" smtClean="0"/>
          </a:p>
          <a:p>
            <a:r>
              <a:rPr lang="en-GB" dirty="0" smtClean="0"/>
              <a:t>Critical Friends</a:t>
            </a:r>
          </a:p>
          <a:p>
            <a:endParaRPr lang="en-GB" dirty="0" smtClean="0"/>
          </a:p>
          <a:p>
            <a:r>
              <a:rPr lang="en-GB" dirty="0" smtClean="0"/>
              <a:t>Updated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81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76850" y="258763"/>
            <a:ext cx="1915583" cy="100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2036" y="1350963"/>
            <a:ext cx="10927925" cy="429926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 algn="ctr"/>
            <a:r>
              <a:rPr lang="en-US" sz="2800" dirty="0" smtClean="0"/>
              <a:t>Project </a:t>
            </a:r>
            <a:r>
              <a:rPr lang="en-US" sz="2800" dirty="0" smtClean="0"/>
              <a:t>website – major update in progress!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69475" y="1570672"/>
            <a:ext cx="1131612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  <a:hlinkClick r:id="rId3"/>
            </a:endParaRPr>
          </a:p>
          <a:p>
            <a:endParaRPr lang="en-GB" sz="2400" u="heavy" spc="-5" dirty="0">
              <a:solidFill>
                <a:srgbClr val="0F5494"/>
              </a:solidFill>
              <a:latin typeface="Verdana"/>
              <a:cs typeface="Verdana"/>
              <a:hlinkClick r:id="rId3"/>
            </a:endParaRPr>
          </a:p>
          <a:p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  <a:hlinkClick r:id=""/>
            </a:endParaRPr>
          </a:p>
          <a:p>
            <a:pPr algn="ctr"/>
            <a:r>
              <a:rPr lang="en-GB" sz="2400" u="heavy" spc="-5" dirty="0">
                <a:solidFill>
                  <a:srgbClr val="0F5494"/>
                </a:solidFill>
                <a:latin typeface="Verdana"/>
                <a:cs typeface="Verdana"/>
                <a:hlinkClick r:id="rId4"/>
              </a:rPr>
              <a:t>http://</a:t>
            </a:r>
            <a:r>
              <a:rPr lang="en-GB" sz="2400" u="heavy" spc="-5" dirty="0" smtClean="0">
                <a:solidFill>
                  <a:srgbClr val="0F5494"/>
                </a:solidFill>
                <a:latin typeface="Verdana"/>
                <a:cs typeface="Verdana"/>
                <a:hlinkClick r:id="rId4"/>
              </a:rPr>
              <a:t>s3platform.jrc.ec.europa.eu/ris3-in-lagging-regions</a:t>
            </a:r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</a:endParaRPr>
          </a:p>
          <a:p>
            <a:pPr algn="ctr"/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609600" y="4293514"/>
            <a:ext cx="109279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/>
            <a:r>
              <a:rPr lang="en-US" sz="2800" kern="0" dirty="0" smtClean="0"/>
              <a:t>Thank you!</a:t>
            </a:r>
            <a:endParaRPr lang="en-US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92" y="4890630"/>
            <a:ext cx="3525609" cy="17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70574" y="1916711"/>
            <a:ext cx="5380983" cy="4822825"/>
          </a:xfrm>
          <a:prstGeom prst="rect">
            <a:avLst/>
          </a:prstGeom>
          <a:solidFill>
            <a:srgbClr val="FFE697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square" lIns="45720" rIns="4572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eaLnBrk="1"/>
            <a:endParaRPr lang="en-GB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9685" y="1549979"/>
            <a:ext cx="4322762" cy="649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GB" altLang="en-US" sz="1600" dirty="0" smtClean="0">
                <a:solidFill>
                  <a:schemeClr val="tx2"/>
                </a:solidFill>
              </a:rPr>
              <a:t>Key issues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80104" y="1962322"/>
            <a:ext cx="506984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 eaLnBrk="1"/>
            <a:r>
              <a:rPr lang="en-GB" altLang="en-US" sz="1600" b="1" dirty="0" smtClean="0"/>
              <a:t>Governance</a:t>
            </a:r>
            <a:endParaRPr lang="en-GB" altLang="en-US" sz="1600" b="1" dirty="0"/>
          </a:p>
          <a:p>
            <a:pPr eaLnBrk="1"/>
            <a:endParaRPr lang="en-GB" altLang="en-US" sz="1400" b="1" dirty="0"/>
          </a:p>
          <a:p>
            <a:pPr eaLnBrk="1"/>
            <a:r>
              <a:rPr lang="en-GB" altLang="en-US" sz="1400" dirty="0"/>
              <a:t>• Need for more participatory (RIS3) governance</a:t>
            </a:r>
          </a:p>
          <a:p>
            <a:pPr eaLnBrk="1"/>
            <a:r>
              <a:rPr lang="en-GB" altLang="en-US" sz="1400" dirty="0"/>
              <a:t>• Administrative, legal and technical issues</a:t>
            </a:r>
          </a:p>
          <a:p>
            <a:pPr eaLnBrk="1"/>
            <a:r>
              <a:rPr lang="en-GB" altLang="en-US" sz="1400" dirty="0"/>
              <a:t>• Structural bottlenecks in the R&amp;I </a:t>
            </a:r>
            <a:r>
              <a:rPr lang="en-GB" altLang="en-US" sz="1400" dirty="0" smtClean="0"/>
              <a:t>ecosystem</a:t>
            </a:r>
          </a:p>
          <a:p>
            <a:pPr eaLnBrk="1"/>
            <a:r>
              <a:rPr lang="en-GB" altLang="en-US" sz="1400" dirty="0"/>
              <a:t>• </a:t>
            </a:r>
            <a:r>
              <a:rPr lang="en-GB" altLang="en-US" sz="1400" dirty="0" smtClean="0"/>
              <a:t>Coordination problems</a:t>
            </a:r>
            <a:endParaRPr lang="en-GB" altLang="en-US" sz="1400" dirty="0"/>
          </a:p>
          <a:p>
            <a:pPr eaLnBrk="1"/>
            <a:endParaRPr lang="en-GB" altLang="en-US" dirty="0"/>
          </a:p>
          <a:p>
            <a:pPr algn="ctr" eaLnBrk="1"/>
            <a:r>
              <a:rPr lang="en-GB" altLang="en-US" sz="1600" b="1" dirty="0"/>
              <a:t>Capacity building</a:t>
            </a:r>
          </a:p>
          <a:p>
            <a:pPr eaLnBrk="1"/>
            <a:endParaRPr lang="en-GB" altLang="en-US" sz="1400" b="1" dirty="0"/>
          </a:p>
          <a:p>
            <a:pPr eaLnBrk="1"/>
            <a:r>
              <a:rPr lang="en-GB" altLang="en-US" sz="1400" dirty="0"/>
              <a:t>• </a:t>
            </a:r>
            <a:r>
              <a:rPr lang="en-GB" altLang="en-US" sz="1400" dirty="0" smtClean="0"/>
              <a:t>Need for qualified </a:t>
            </a:r>
            <a:r>
              <a:rPr lang="en-GB" altLang="en-US" sz="1400" dirty="0"/>
              <a:t>human resources</a:t>
            </a:r>
          </a:p>
          <a:p>
            <a:pPr eaLnBrk="1"/>
            <a:r>
              <a:rPr lang="en-GB" altLang="en-US" sz="1400" dirty="0"/>
              <a:t>• </a:t>
            </a:r>
            <a:r>
              <a:rPr lang="en-GB" altLang="en-US" sz="1400" dirty="0" smtClean="0"/>
              <a:t>Enhanced business </a:t>
            </a:r>
            <a:r>
              <a:rPr lang="en-GB" altLang="en-US" sz="1400" dirty="0"/>
              <a:t>sector capabilities  for innovation and </a:t>
            </a:r>
            <a:r>
              <a:rPr lang="en-GB" altLang="en-US" sz="1400" dirty="0" smtClean="0"/>
              <a:t>entrepreneurship</a:t>
            </a:r>
            <a:endParaRPr lang="en-GB" altLang="en-US" sz="1400" dirty="0"/>
          </a:p>
          <a:p>
            <a:pPr eaLnBrk="1"/>
            <a:r>
              <a:rPr lang="en-GB" altLang="en-US" sz="1400" dirty="0" smtClean="0"/>
              <a:t>• Need for openness  to overcome weak </a:t>
            </a:r>
            <a:r>
              <a:rPr lang="en-GB" altLang="en-US" sz="1400" dirty="0"/>
              <a:t>integration in EU </a:t>
            </a:r>
            <a:r>
              <a:rPr lang="en-GB" altLang="en-US" sz="1400" dirty="0" smtClean="0"/>
              <a:t>networks</a:t>
            </a:r>
          </a:p>
          <a:p>
            <a:pPr eaLnBrk="1"/>
            <a:r>
              <a:rPr lang="en-GB" altLang="en-US" sz="1400" dirty="0"/>
              <a:t>• </a:t>
            </a:r>
            <a:r>
              <a:rPr lang="en-GB" altLang="en-US" sz="1400" dirty="0" smtClean="0"/>
              <a:t>Infrastructure</a:t>
            </a:r>
            <a:endParaRPr lang="en-GB" altLang="en-US" sz="1400" dirty="0"/>
          </a:p>
          <a:p>
            <a:pPr eaLnBrk="1"/>
            <a:endParaRPr lang="en-GB" altLang="en-US" dirty="0"/>
          </a:p>
          <a:p>
            <a:pPr algn="ctr" eaLnBrk="1"/>
            <a:r>
              <a:rPr lang="en-GB" altLang="en-US" sz="1600" b="1" dirty="0"/>
              <a:t>Innovation</a:t>
            </a:r>
          </a:p>
          <a:p>
            <a:pPr eaLnBrk="1"/>
            <a:endParaRPr lang="en-GB" altLang="en-US" sz="1400" b="1" dirty="0"/>
          </a:p>
          <a:p>
            <a:pPr eaLnBrk="1"/>
            <a:r>
              <a:rPr lang="en-GB" altLang="en-US" sz="1400" dirty="0"/>
              <a:t>• Weak links between </a:t>
            </a:r>
            <a:r>
              <a:rPr lang="en-GB" altLang="en-US" sz="1400" dirty="0" smtClean="0"/>
              <a:t>academia/PROs/ business</a:t>
            </a:r>
            <a:endParaRPr lang="en-GB" altLang="en-US" sz="1400" dirty="0"/>
          </a:p>
          <a:p>
            <a:pPr eaLnBrk="1"/>
            <a:r>
              <a:rPr lang="en-GB" altLang="en-US" sz="1400" dirty="0"/>
              <a:t>• Limited use of available funding </a:t>
            </a:r>
            <a:r>
              <a:rPr lang="en-GB" altLang="en-US" sz="1400" dirty="0" smtClean="0"/>
              <a:t>for </a:t>
            </a:r>
            <a:r>
              <a:rPr lang="en-GB" altLang="en-US" sz="1400" dirty="0"/>
              <a:t>R&amp;I </a:t>
            </a:r>
          </a:p>
          <a:p>
            <a:pPr eaLnBrk="1"/>
            <a:r>
              <a:rPr lang="en-GB" altLang="en-US" sz="1400" dirty="0"/>
              <a:t>• Limited use of research infrastructures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100204" y="1549979"/>
            <a:ext cx="43227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  <a:sym typeface="Verdana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4572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9144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13716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18288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>
              <a:defRPr/>
            </a:pPr>
            <a:r>
              <a:rPr lang="en-GB" sz="1700" kern="0" dirty="0" smtClean="0">
                <a:solidFill>
                  <a:schemeClr val="tx2"/>
                </a:solidFill>
              </a:rPr>
              <a:t>JRC projects</a:t>
            </a:r>
            <a:endParaRPr lang="en-GB" sz="1700" kern="0" dirty="0">
              <a:solidFill>
                <a:schemeClr val="tx2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288968" y="1874623"/>
            <a:ext cx="5690704" cy="4822825"/>
          </a:xfrm>
          <a:prstGeom prst="rect">
            <a:avLst/>
          </a:prstGeom>
          <a:solidFill>
            <a:srgbClr val="FFE697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square" lIns="45720" rIns="4572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eaLnBrk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72055" y="256175"/>
            <a:ext cx="975577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  <a:sym typeface="Verdana" pitchFamily="34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4572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9144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13716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1828800" algn="l" rtl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32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Targeted Support to Territorial Development in a RIS3 Context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288968" y="1882251"/>
            <a:ext cx="5690704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defRPr>
            </a:lvl9pPr>
          </a:lstStyle>
          <a:p>
            <a:pPr algn="ctr" eaLnBrk="1"/>
            <a:endParaRPr lang="en-GB" altLang="en-US" sz="1800" b="1" dirty="0" smtClean="0"/>
          </a:p>
          <a:p>
            <a:pPr algn="ctr" eaLnBrk="1"/>
            <a:r>
              <a:rPr lang="en-GB" altLang="en-US" sz="1600" b="1" dirty="0"/>
              <a:t>Enhance capacity - </a:t>
            </a:r>
            <a:r>
              <a:rPr lang="en-GB" altLang="en-US" sz="1600" b="1" i="1" dirty="0"/>
              <a:t>Lagging Regions</a:t>
            </a:r>
          </a:p>
          <a:p>
            <a:pPr algn="ctr" eaLnBrk="1"/>
            <a:endParaRPr lang="en-GB" altLang="en-US" sz="1600" b="1" dirty="0"/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Support implementation of RIS3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Support EDP capacity and RIS3 governance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Develop human resources and mobility</a:t>
            </a:r>
            <a:endParaRPr lang="en-GB" altLang="en-US" sz="1400" dirty="0"/>
          </a:p>
          <a:p>
            <a:pPr eaLnBrk="1"/>
            <a:endParaRPr lang="en-GB" altLang="en-US" sz="1050" dirty="0"/>
          </a:p>
          <a:p>
            <a:pPr algn="ctr" eaLnBrk="1"/>
            <a:r>
              <a:rPr lang="en-GB" altLang="en-US" sz="1600" b="1" dirty="0" smtClean="0"/>
              <a:t>Enhance role of universities </a:t>
            </a:r>
            <a:r>
              <a:rPr lang="en-GB" altLang="en-US" sz="1600" b="1" dirty="0"/>
              <a:t>– </a:t>
            </a:r>
            <a:r>
              <a:rPr lang="en-GB" altLang="en-US" sz="1600" b="1" i="1" dirty="0"/>
              <a:t>HESS Project</a:t>
            </a:r>
          </a:p>
          <a:p>
            <a:pPr algn="ctr" eaLnBrk="1"/>
            <a:endParaRPr lang="en-GB" altLang="en-US" sz="1600" b="1" dirty="0"/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Align higher education with regional economy 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Strengthen role of education in </a:t>
            </a:r>
            <a:r>
              <a:rPr lang="en-GB" altLang="en-US" sz="1400" dirty="0" smtClean="0"/>
              <a:t>RIS3 and regional </a:t>
            </a:r>
            <a:r>
              <a:rPr lang="en-GB" altLang="en-US" sz="1400" dirty="0"/>
              <a:t>innovation systems 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algn="ctr" eaLnBrk="1"/>
            <a:r>
              <a:rPr lang="en-GB" altLang="en-US" sz="1600" b="1" dirty="0"/>
              <a:t>Access funds  - </a:t>
            </a:r>
            <a:r>
              <a:rPr lang="en-GB" altLang="en-US" sz="1600" b="1" i="1" dirty="0"/>
              <a:t>Stairway to Excellence Project</a:t>
            </a:r>
          </a:p>
          <a:p>
            <a:pPr algn="ctr" eaLnBrk="1"/>
            <a:endParaRPr lang="en-GB" altLang="en-US" sz="1050" b="1" dirty="0"/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Analytical support: Policy Insights; Joints Statements; Country Reports; </a:t>
            </a:r>
            <a:r>
              <a:rPr lang="en-GB" altLang="en-US" sz="1400" dirty="0" smtClean="0"/>
              <a:t>Facts </a:t>
            </a:r>
            <a:r>
              <a:rPr lang="en-GB" altLang="en-US" sz="1400" dirty="0"/>
              <a:t>&amp; Figures; Synergy Examples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MA training to build capacities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Collaboration between regions and EIT KICs (Regional Innovation Scheme)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GB" altLang="en-US" sz="1400" dirty="0"/>
              <a:t>Collaboration between MSs/regions &amp; Joint Undertakings</a:t>
            </a:r>
          </a:p>
          <a:p>
            <a:pPr eaLnBrk="1"/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91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Support to </a:t>
            </a:r>
            <a:br>
              <a:rPr lang="en-US" dirty="0" smtClean="0"/>
            </a:br>
            <a:r>
              <a:rPr lang="en-US" dirty="0" smtClean="0"/>
              <a:t>RIS3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45383"/>
            <a:ext cx="12192000" cy="878048"/>
          </a:xfrm>
        </p:spPr>
        <p:txBody>
          <a:bodyPr/>
          <a:lstStyle/>
          <a:p>
            <a:r>
              <a:rPr lang="en-US" dirty="0" smtClean="0"/>
              <a:t>Mark BODEN</a:t>
            </a:r>
          </a:p>
          <a:p>
            <a:r>
              <a:rPr lang="en-US" dirty="0" smtClean="0"/>
              <a:t>JRC.B3 Territorial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286290"/>
            <a:ext cx="12192000" cy="451323"/>
          </a:xfrm>
        </p:spPr>
        <p:txBody>
          <a:bodyPr/>
          <a:lstStyle/>
          <a:p>
            <a:r>
              <a:rPr lang="en-US" dirty="0" smtClean="0"/>
              <a:t>Madrid, 12</a:t>
            </a:r>
            <a:r>
              <a:rPr lang="en-US" baseline="30000" dirty="0" smtClean="0"/>
              <a:t>th</a:t>
            </a:r>
            <a:r>
              <a:rPr lang="en-US" dirty="0" smtClean="0"/>
              <a:t> December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5976" y="4560147"/>
            <a:ext cx="335642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white"/>
                </a:solidFill>
                <a:latin typeface="Verdana"/>
                <a:cs typeface="Verdana"/>
              </a:rPr>
              <a:t>mark.boden@ec.europa.eu </a:t>
            </a:r>
            <a:endParaRPr lang="en-US" dirty="0">
              <a:solidFill>
                <a:prstClr val="white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905"/>
            <a:ext cx="12192000" cy="1015663"/>
          </a:xfrm>
          <a:prstGeom prst="rect">
            <a:avLst/>
          </a:prstGeom>
          <a:solidFill>
            <a:srgbClr val="093B37"/>
          </a:solidFill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defRPr/>
            </a:pPr>
            <a:endParaRPr lang="en-US" sz="10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Lagging Regions Toolbox</a:t>
            </a:r>
          </a:p>
          <a:p>
            <a:pPr algn="ctr">
              <a:defRPr/>
            </a:pPr>
            <a:endParaRPr lang="en-GB" sz="2800" kern="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1900" y="2248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8542" y="1595887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EDP focus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6096" y="1595887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stakeholder engagement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09719" y="1601991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support WGs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84300" y="3119821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81854" y="3119821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Horizontal WGs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15477" y="3125925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guide</a:t>
            </a:r>
            <a:endParaRPr lang="en-GB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4532790" y="4620787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review and peer learning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30344" y="4620787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 of critical friends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8302" y="4626545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Interviews and analysis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Targeted support to S3 implementation</a:t>
            </a: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645920"/>
            <a:ext cx="10896600" cy="37341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Five closely complementary JRC activities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40158" y="2228787"/>
            <a:ext cx="9184817" cy="772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STRIVE -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upport to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ransitions in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egional </a:t>
            </a:r>
            <a:r>
              <a:rPr lang="en-GB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nno</a:t>
            </a:r>
            <a:r>
              <a:rPr lang="en-GB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ation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co-systems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899" y="3267454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RIS3 Support to Lagging Regions</a:t>
            </a:r>
            <a:endParaRPr lang="en-GB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967" y="3267454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RIS3 Support to Romania</a:t>
            </a:r>
            <a:endParaRPr lang="en-GB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5364" y="3280864"/>
            <a:ext cx="2060652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Higher Education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+VET</a:t>
            </a:r>
            <a:r>
              <a:rPr lang="en-GB" sz="2000" dirty="0" smtClean="0">
                <a:latin typeface="+mj-lt"/>
              </a:rPr>
              <a:t> in Smart Specialisation</a:t>
            </a:r>
            <a:endParaRPr lang="en-GB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6716" y="3259276"/>
            <a:ext cx="1978965" cy="122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Stairway to Excellence</a:t>
            </a:r>
            <a:endParaRPr lang="en-GB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899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4968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 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1694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EAC</a:t>
            </a:r>
            <a:b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DG EMPL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75696" y="4791454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 Parliament </a:t>
            </a: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DG REGIO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981" y="6078931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2016 - 2020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0049" y="6091214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2016 - 2019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6208" y="6122730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HESS3 - 2018-20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74100" y="6106742"/>
            <a:ext cx="1980559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S2E-4 2018-20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8081" y="3268264"/>
            <a:ext cx="2060652" cy="1228953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</a:rPr>
              <a:t>Coal and industrial transition regions</a:t>
            </a:r>
            <a:endParaRPr lang="en-GB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8925" y="4785937"/>
            <a:ext cx="1978964" cy="106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DG ENER</a:t>
            </a:r>
            <a:br>
              <a:rPr lang="en-GB" sz="1600" dirty="0" smtClean="0">
                <a:solidFill>
                  <a:schemeClr val="tx1"/>
                </a:solidFill>
                <a:latin typeface="+mj-lt"/>
              </a:rPr>
            </a:b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DG REGIO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64007" y="6122730"/>
            <a:ext cx="1828800" cy="50474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2018+</a:t>
            </a:r>
          </a:p>
        </p:txBody>
      </p:sp>
    </p:spTree>
    <p:extLst>
      <p:ext uri="{BB962C8B-B14F-4D97-AF65-F5344CB8AC3E}">
        <p14:creationId xmlns:p14="http://schemas.microsoft.com/office/powerpoint/2010/main" val="20281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407220" y="3039437"/>
            <a:ext cx="2063673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Észak-Alföld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15584" y="3029252"/>
            <a:ext cx="1422400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Nord-</a:t>
            </a:r>
            <a:r>
              <a:rPr lang="es-ES" sz="1600" b="1" dirty="0" err="1" smtClean="0"/>
              <a:t>Vest</a:t>
            </a:r>
            <a:r>
              <a:rPr lang="es-ES" sz="1600" b="1" dirty="0" smtClean="0"/>
              <a:t> 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48555" y="3431868"/>
            <a:ext cx="1422400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/>
              <a:t>Nord-Est </a:t>
            </a:r>
            <a:endParaRPr lang="en-GB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15665" y="5440573"/>
            <a:ext cx="2032000" cy="58477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Eastern Macedonia </a:t>
            </a:r>
            <a:endParaRPr lang="es-ES" sz="1600" b="1" dirty="0" smtClean="0"/>
          </a:p>
          <a:p>
            <a:pPr algn="ctr"/>
            <a:r>
              <a:rPr lang="es-ES" sz="1600" b="1" dirty="0" smtClean="0"/>
              <a:t>and </a:t>
            </a:r>
            <a:r>
              <a:rPr lang="es-ES" sz="1600" b="1" dirty="0"/>
              <a:t>Thrace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83200" y="5440572"/>
            <a:ext cx="1155856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Puglia</a:t>
            </a:r>
            <a:endParaRPr lang="en-GB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1336" y="2254998"/>
            <a:ext cx="1626264" cy="58477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Warminsko</a:t>
            </a:r>
            <a:r>
              <a:rPr lang="en-GB" sz="1600" b="1" dirty="0"/>
              <a:t> </a:t>
            </a:r>
            <a:r>
              <a:rPr lang="en-GB" sz="1600" b="1" dirty="0" err="1"/>
              <a:t>Masurskie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48683" y="116632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Targeted support to RIS3 implementation in selected regions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843710" y="4996639"/>
            <a:ext cx="957613" cy="4363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465040" y="5131311"/>
            <a:ext cx="1" cy="2999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603691" y="4677861"/>
            <a:ext cx="1392059" cy="292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038826" y="3377991"/>
            <a:ext cx="687959" cy="568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437984" y="2507870"/>
            <a:ext cx="621141" cy="3556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2" idx="3"/>
          </p:cNvCxnSpPr>
          <p:nvPr/>
        </p:nvCxnSpPr>
        <p:spPr>
          <a:xfrm flipH="1">
            <a:off x="6197600" y="2332965"/>
            <a:ext cx="1492808" cy="2144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590909" y="3375096"/>
            <a:ext cx="1333891" cy="3953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1"/>
          </p:cNvCxnSpPr>
          <p:nvPr/>
        </p:nvCxnSpPr>
        <p:spPr>
          <a:xfrm flipH="1">
            <a:off x="8725635" y="3601145"/>
            <a:ext cx="1022920" cy="323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9" y="1071179"/>
            <a:ext cx="9456372" cy="5592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03096" y="2277881"/>
            <a:ext cx="3290561" cy="1080120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003399"/>
                </a:solidFill>
              </a:rPr>
              <a:t>Support </a:t>
            </a:r>
            <a:r>
              <a:rPr lang="en-GB" altLang="en-US" sz="1400" dirty="0">
                <a:solidFill>
                  <a:srgbClr val="003399"/>
                </a:solidFill>
              </a:rPr>
              <a:t>the refinement and implementation of the RIS3 of selected EU </a:t>
            </a:r>
            <a:r>
              <a:rPr lang="en-GB" altLang="en-US" sz="1400" dirty="0" smtClean="0">
                <a:solidFill>
                  <a:srgbClr val="003399"/>
                </a:solidFill>
              </a:rPr>
              <a:t>regions</a:t>
            </a:r>
            <a:endParaRPr lang="en-GB" altLang="en-US" sz="1400" dirty="0">
              <a:solidFill>
                <a:srgbClr val="003399"/>
              </a:solidFill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03097" y="3631558"/>
            <a:ext cx="3290561" cy="1025498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003399"/>
                </a:solidFill>
              </a:rPr>
              <a:t>Generate </a:t>
            </a:r>
            <a:r>
              <a:rPr lang="en-GB" altLang="en-US" sz="1400" dirty="0">
                <a:solidFill>
                  <a:srgbClr val="003399"/>
                </a:solidFill>
              </a:rPr>
              <a:t>lessons and a model for other regions 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725635" y="3857464"/>
            <a:ext cx="3290561" cy="1011696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003399"/>
                </a:solidFill>
              </a:rPr>
              <a:t>Test-bed </a:t>
            </a:r>
            <a:r>
              <a:rPr lang="en-GB" altLang="en-US" sz="1400" dirty="0">
                <a:solidFill>
                  <a:srgbClr val="003399"/>
                </a:solidFill>
              </a:rPr>
              <a:t>for theories on </a:t>
            </a:r>
            <a:r>
              <a:rPr lang="en-GB" altLang="en-US" sz="1400" dirty="0" smtClean="0">
                <a:solidFill>
                  <a:srgbClr val="003399"/>
                </a:solidFill>
              </a:rPr>
              <a:t>S3 and for </a:t>
            </a:r>
            <a:r>
              <a:rPr lang="en-GB" altLang="en-US" sz="1400" dirty="0">
                <a:solidFill>
                  <a:srgbClr val="003399"/>
                </a:solidFill>
              </a:rPr>
              <a:t>understanding </a:t>
            </a:r>
            <a:r>
              <a:rPr lang="en-GB" altLang="en-US" sz="1400" dirty="0" smtClean="0">
                <a:solidFill>
                  <a:srgbClr val="003399"/>
                </a:solidFill>
              </a:rPr>
              <a:t>RIS3</a:t>
            </a:r>
            <a:endParaRPr lang="en-GB" altLang="en-US" sz="1400" dirty="0">
              <a:solidFill>
                <a:srgbClr val="003399"/>
              </a:solidFill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8726785" y="5131311"/>
            <a:ext cx="3290561" cy="1011696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003399"/>
                </a:solidFill>
              </a:rPr>
              <a:t>S3 as entry-point to address wider issues</a:t>
            </a:r>
            <a:endParaRPr lang="en-GB" altLang="en-US" sz="1400" dirty="0">
              <a:solidFill>
                <a:srgbClr val="00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181819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Lagging </a:t>
            </a: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Regions 1 &amp; 2: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common aims </a:t>
            </a: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and </a:t>
            </a: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evolving coverage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62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Lagging Regions 1: Objectives &amp; Outcomes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299"/>
            <a:ext cx="10896600" cy="416104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Trust building and developing working relationships </a:t>
            </a:r>
          </a:p>
          <a:p>
            <a:r>
              <a:rPr lang="en-GB" dirty="0" smtClean="0"/>
              <a:t>Enhanced understanding of RIS3</a:t>
            </a:r>
          </a:p>
          <a:p>
            <a:r>
              <a:rPr lang="en-GB" dirty="0" smtClean="0"/>
              <a:t>Catalysing the EDP</a:t>
            </a:r>
          </a:p>
          <a:p>
            <a:r>
              <a:rPr lang="en-GB" dirty="0"/>
              <a:t>Developing RIS3 </a:t>
            </a:r>
            <a:r>
              <a:rPr lang="en-GB" dirty="0" smtClean="0"/>
              <a:t>Monitoring </a:t>
            </a:r>
            <a:endParaRPr lang="en-GB" dirty="0"/>
          </a:p>
          <a:p>
            <a:r>
              <a:rPr lang="en-GB" dirty="0"/>
              <a:t>Enhance Governance of RIS3</a:t>
            </a:r>
          </a:p>
          <a:p>
            <a:r>
              <a:rPr lang="en-GB" dirty="0"/>
              <a:t>Capacity building for RIS3 implementation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84524" y="316349"/>
            <a:ext cx="10896600" cy="993310"/>
          </a:xfrm>
        </p:spPr>
        <p:txBody>
          <a:bodyPr/>
          <a:lstStyle/>
          <a:p>
            <a:pPr algn="ctr"/>
            <a:r>
              <a:rPr lang="en-GB" b="1" dirty="0" smtClean="0"/>
              <a:t>Lagging Regions: </a:t>
            </a:r>
            <a:r>
              <a:rPr lang="en-GB" b="1" dirty="0" smtClean="0"/>
              <a:t>objectives – specific support and horizontal approaches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44910" y="1901538"/>
            <a:ext cx="10896600" cy="4213555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develop and provide appropriate and </a:t>
            </a:r>
            <a:r>
              <a:rPr lang="en-GB" b="1" dirty="0">
                <a:solidFill>
                  <a:srgbClr val="FF0000"/>
                </a:solidFill>
                <a:latin typeface="Verdana "/>
                <a:cs typeface="Arial" panose="020B0604020202020204" pitchFamily="34" charset="0"/>
              </a:rPr>
              <a:t>specific support</a:t>
            </a:r>
            <a:r>
              <a:rPr lang="en-GB" dirty="0">
                <a:solidFill>
                  <a:srgbClr val="FF0000"/>
                </a:solidFill>
                <a:latin typeface="Verdana 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selected regions in RIS3 implementation, building on EDP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develop and enhance linkages between RIS3 at </a:t>
            </a:r>
            <a:r>
              <a:rPr lang="en-GB" b="1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regional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national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levels</a:t>
            </a:r>
            <a:endParaRPr lang="en-GB" dirty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develop and implement </a:t>
            </a:r>
            <a:r>
              <a:rPr lang="en-GB" b="1" dirty="0">
                <a:solidFill>
                  <a:srgbClr val="0070C0"/>
                </a:solidFill>
                <a:latin typeface="Verdana "/>
                <a:cs typeface="Arial" panose="020B0604020202020204" pitchFamily="34" charset="0"/>
              </a:rPr>
              <a:t>horizontal approaches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key issues in the growth and governance of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RIS3 (e.g. monitoring) </a:t>
            </a:r>
            <a:endParaRPr lang="en-GB" dirty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 develop and disseminate lessons and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tools for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other EU regions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>
              <a:latin typeface="Verdana 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meeting the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2021-7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enabling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condition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of </a:t>
            </a:r>
            <a:r>
              <a:rPr lang="en-GB" b="1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good </a:t>
            </a:r>
            <a:r>
              <a:rPr lang="en-GB" b="1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governance of national or regional smart specialisation strategy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with seven </a:t>
            </a:r>
            <a:r>
              <a:rPr lang="en-GB" dirty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fulfilment </a:t>
            </a:r>
            <a:r>
              <a:rPr lang="en-GB" dirty="0" smtClean="0">
                <a:solidFill>
                  <a:srgbClr val="15210D"/>
                </a:solidFill>
                <a:latin typeface="Verdana "/>
                <a:cs typeface="Arial" panose="020B0604020202020204" pitchFamily="34" charset="0"/>
              </a:rPr>
              <a:t>criteria</a:t>
            </a:r>
            <a:endParaRPr lang="en-GB" dirty="0" smtClean="0">
              <a:solidFill>
                <a:srgbClr val="15210D"/>
              </a:solidFill>
              <a:latin typeface="Verdana 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2400" dirty="0">
              <a:solidFill>
                <a:srgbClr val="152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8409" y="445746"/>
            <a:ext cx="11895826" cy="993310"/>
          </a:xfrm>
        </p:spPr>
        <p:txBody>
          <a:bodyPr/>
          <a:lstStyle/>
          <a:p>
            <a:pPr algn="ctr"/>
            <a:r>
              <a:rPr lang="en-GB" sz="3400" b="1" dirty="0"/>
              <a:t>Alignment with 5 policy </a:t>
            </a:r>
            <a:r>
              <a:rPr lang="en-GB" sz="3400" b="1" dirty="0" smtClean="0"/>
              <a:t>objectives for 2021-7</a:t>
            </a:r>
            <a:endParaRPr lang="en-GB" sz="3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842937"/>
            <a:ext cx="10896600" cy="36147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A </a:t>
            </a:r>
            <a:r>
              <a:rPr lang="en-GB" b="1" dirty="0"/>
              <a:t>smarter Europe (innovative &amp; smart economic transformation)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 greener, low-carbon Europe (including energy transition, the circular economy, climate adaptation and risk management)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 more connected Europe (mobility and ICT connectivity)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 more social Europe </a:t>
            </a:r>
            <a:r>
              <a:rPr lang="en-GB" dirty="0" smtClean="0"/>
              <a:t>(European </a:t>
            </a:r>
            <a:r>
              <a:rPr lang="en-GB" dirty="0"/>
              <a:t>Pillar of Social Rights)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 Europe closer to citizens (sustainable development of urban, rural and coastal areas and local initiatives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6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Policy Objective </a:t>
            </a:r>
            <a:r>
              <a:rPr lang="en-GB" b="1" dirty="0" smtClean="0"/>
              <a:t>1: 4 specific objectives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4838" y="1765299"/>
            <a:ext cx="11559396" cy="4040277"/>
          </a:xfrm>
        </p:spPr>
        <p:txBody>
          <a:bodyPr/>
          <a:lstStyle/>
          <a:p>
            <a:r>
              <a:rPr lang="en-GB" dirty="0" smtClean="0"/>
              <a:t>Enhancing </a:t>
            </a:r>
            <a:r>
              <a:rPr lang="en-GB" dirty="0"/>
              <a:t>research and innovation capacities and the uptake of advanced </a:t>
            </a:r>
            <a:r>
              <a:rPr lang="en-GB" dirty="0" smtClean="0"/>
              <a:t>technologies</a:t>
            </a:r>
            <a:endParaRPr lang="en-GB" dirty="0"/>
          </a:p>
          <a:p>
            <a:pPr lvl="0"/>
            <a:r>
              <a:rPr lang="en-GB" dirty="0" smtClean="0"/>
              <a:t>Reaping </a:t>
            </a:r>
            <a:r>
              <a:rPr lang="en-GB" dirty="0"/>
              <a:t>the benefits of digitisation for citizens, companies and </a:t>
            </a:r>
            <a:r>
              <a:rPr lang="en-GB" dirty="0" smtClean="0"/>
              <a:t>governments</a:t>
            </a:r>
            <a:endParaRPr lang="en-GB" dirty="0"/>
          </a:p>
          <a:p>
            <a:pPr lvl="0"/>
            <a:r>
              <a:rPr lang="en-GB" dirty="0" smtClean="0"/>
              <a:t>Enhancing </a:t>
            </a:r>
            <a:r>
              <a:rPr lang="en-GB" dirty="0"/>
              <a:t>growth and competitiveness of </a:t>
            </a:r>
            <a:r>
              <a:rPr lang="en-GB" dirty="0" smtClean="0"/>
              <a:t>SMEs </a:t>
            </a:r>
            <a:r>
              <a:rPr lang="en-GB" dirty="0"/>
              <a:t>and</a:t>
            </a:r>
          </a:p>
          <a:p>
            <a:pPr lvl="0"/>
            <a:r>
              <a:rPr lang="en-GB" dirty="0" smtClean="0"/>
              <a:t>Developing </a:t>
            </a:r>
            <a:r>
              <a:rPr lang="en-GB" dirty="0"/>
              <a:t>skills for smart specialisation, industrial transition and </a:t>
            </a:r>
            <a:r>
              <a:rPr lang="en-GB" dirty="0" smtClean="0"/>
              <a:t>entrepreneurship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Enabling </a:t>
            </a:r>
            <a:r>
              <a:rPr lang="en-GB" b="1" dirty="0"/>
              <a:t>condition </a:t>
            </a:r>
            <a:r>
              <a:rPr lang="en-GB" b="1" dirty="0" smtClean="0"/>
              <a:t>PO1: </a:t>
            </a:r>
            <a:r>
              <a:rPr lang="en-GB" b="1" dirty="0" smtClean="0"/>
              <a:t>good </a:t>
            </a:r>
            <a:r>
              <a:rPr lang="en-GB" b="1" dirty="0"/>
              <a:t>governance of national or regional smart specialisation strategy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63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6211" y="445746"/>
            <a:ext cx="11499012" cy="993310"/>
          </a:xfrm>
        </p:spPr>
        <p:txBody>
          <a:bodyPr/>
          <a:lstStyle/>
          <a:p>
            <a:r>
              <a:rPr lang="en-GB" b="1" dirty="0" smtClean="0"/>
              <a:t>Good </a:t>
            </a:r>
            <a:r>
              <a:rPr lang="en-GB" b="1" dirty="0"/>
              <a:t>governance of </a:t>
            </a:r>
            <a:r>
              <a:rPr lang="en-GB" b="1" dirty="0" smtClean="0"/>
              <a:t>S3: 7 </a:t>
            </a:r>
            <a:r>
              <a:rPr lang="en-GB" b="1" dirty="0" smtClean="0"/>
              <a:t>fulfilment criteria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6211" y="1765300"/>
            <a:ext cx="11310189" cy="36147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Up-to-date </a:t>
            </a:r>
            <a:r>
              <a:rPr lang="en-GB" sz="2400" dirty="0"/>
              <a:t>analysis of bottlenecks for innovation diffusion, including digitalisation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Existence of competent regional/national institution or body, responsible for the management of the smart specialisation strategy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Monitoring and evaluation tools to measure performance towards the objectives of the strategy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Effective functioning of entrepreneurial discovery process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Actions necessary to improve national or regional research and innovation systems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Actions to manage industrial transition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Measures for international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051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3167</TotalTime>
  <Words>1235</Words>
  <Application>Microsoft Office PowerPoint</Application>
  <PresentationFormat>Custom</PresentationFormat>
  <Paragraphs>235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JRC-presentation_new-style_template</vt:lpstr>
      <vt:lpstr>PowerPoint Presentation</vt:lpstr>
      <vt:lpstr>Targeted Support to  RIS3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website – major update in progress!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MB</cp:lastModifiedBy>
  <cp:revision>341</cp:revision>
  <cp:lastPrinted>2018-02-05T09:59:03Z</cp:lastPrinted>
  <dcterms:created xsi:type="dcterms:W3CDTF">2017-04-24T08:06:23Z</dcterms:created>
  <dcterms:modified xsi:type="dcterms:W3CDTF">2018-11-28T12:50:40Z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UniqueId">
    <vt:lpwstr>127154</vt:lpwstr>
  </property>
  <property fmtid="{D5CDD505-2E9C-101B-9397-08002B2CF9AE}" pid="4" name="Offisync_ServerID">
    <vt:lpwstr>0d3b22a6-6203-4efc-8e8e-b5279256493b</vt:lpwstr>
  </property>
  <property fmtid="{D5CDD505-2E9C-101B-9397-08002B2CF9AE}" pid="5" name="Jive_VersionGuid">
    <vt:lpwstr>36265980-45bd-40e5-8730-d7221ba88297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Jive_LatestUserAccountName">
    <vt:lpwstr>bodenjk</vt:lpwstr>
  </property>
</Properties>
</file>