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71" r:id="rId6"/>
    <p:sldId id="266" r:id="rId7"/>
    <p:sldId id="268" r:id="rId8"/>
    <p:sldId id="269" r:id="rId9"/>
    <p:sldId id="272" r:id="rId10"/>
    <p:sldId id="275" r:id="rId11"/>
    <p:sldId id="273" r:id="rId12"/>
    <p:sldId id="258" r:id="rId13"/>
    <p:sldId id="259" r:id="rId14"/>
    <p:sldId id="260" r:id="rId15"/>
    <p:sldId id="257" r:id="rId16"/>
    <p:sldId id="26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913"/>
  </p:normalViewPr>
  <p:slideViewPr>
    <p:cSldViewPr snapToGrid="0" snapToObjects="1">
      <p:cViewPr varScale="1">
        <p:scale>
          <a:sx n="53" d="100"/>
          <a:sy n="53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7FC6-BFE0-0D4D-8F82-24B232E4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4A419-0088-6F40-A2C0-267231396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6E5DC-4EA8-4544-96C2-DA53E4AF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1F1DC-DEAC-9146-9967-F3E36978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A4768-9B18-B74F-9D7B-EB284B85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2B5F-9BB6-794B-8F84-956E75F2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2EB6F-8545-784C-953B-1796E62A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736ED-4090-6443-B657-99FCF0F4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7CFF-2549-6E40-B03D-420C61E9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08551-567E-8F4F-B6B7-829E9F39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5A112-EF32-2B42-8625-15F53735F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9E9B3-1524-9D42-BBDF-4508D5C42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6E830-1714-9841-8DC7-446114F8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35E3D-4B97-0B40-AAD4-5F90BBDD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9ADD4-9070-0C46-96DF-A7EB6B6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0CE2-C2D4-0C4E-839C-C9782D27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5249-71DE-AB4D-A69A-D3BF75B14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C323D-DBF8-FE43-81D9-BEC813AC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21094-3131-034B-8AD7-9594E865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6DEFB-2D64-724D-A5C4-EDFA7660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2C8D-FB37-F041-A729-D6AB7851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A6808-30A2-8046-B8F2-6D805610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C7EE0-B4CC-0940-920D-FBCD3A58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B75C-AC7F-7549-AC41-6EDA901B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B1DE2-3316-E944-A15D-34290C06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FC7E-6394-D04B-8AE3-0527160A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32FB-E335-E443-A847-70A4FEBE3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FD525-3B3F-9244-8D14-3B46C73FB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BEE19-E6A9-0E44-BAF0-6E3DD4DE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60EAD-54A2-E841-AA32-F81AFE30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1965E-FA0C-C846-8E7C-15218663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0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504F-4EF9-7A47-9279-90F78C4F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56598-D96A-6E45-A09D-D2B68588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8DC2B-9008-044E-BB39-55D209179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7CA8B-4950-4645-9776-3DC98FBAB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9EFD87-D9C4-7847-8E44-79E8D279F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24F68-63FA-914D-8F08-5CB0C3F8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2CD0C-76DC-7643-86FD-00E13F5F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AC94E-C890-C64F-800E-91527893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6700-0C4B-8D44-A63A-4511D1A0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185CF-EFAA-094B-B90D-9E0094FF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EF075-5772-9443-8CF8-04D5A9FF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17B9-C438-2F46-B3C0-E69B0B38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49F99-0C28-B24C-9BEF-2891E432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60406-06A7-3746-B54B-3BB7A6F1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AF4E0-61BC-D349-AD33-6F2FAF33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6C08-2B6C-B04B-A140-3BF76ECE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0BB7-F113-DD4D-921D-7CE383F5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7D0BC-B8B2-C74D-9D4E-AABF3CDFF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FF151-B0B3-F449-A635-C1141254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806BD-E025-1844-9B7E-9E916825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BF19E-7FE3-1E4D-A26F-A4DA3989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DFF3-6430-894B-92DC-72A29AAE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5E37A-AD95-DF43-B32C-644C44815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B2782-D207-BE43-96AD-4E13435C6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2E0A5-09EB-3245-AC2D-EB9277C5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9DE80-FD78-B841-8D90-BE250B1A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A3B4B-A53D-0149-AC77-C0C8485B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305D6-4AFE-0F47-9714-8FC59F74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6424A-ABB7-8F48-B67B-E43463F8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1C53-542D-4F4F-8F51-E91AB888B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45EF-0EE8-AE47-B168-384709ABBF95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BD93-653A-DF43-8AD8-585ADECF6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CCD8F-9440-104B-9BEF-C83D25432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7464-3AD6-4346-BB42-138B92CF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37CA-D96F-C54D-8332-777149296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We should review our S3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A4E56-C34B-9040-ACD9-59A44183D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48981"/>
            <a:ext cx="9144000" cy="109487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S3 Targeted Support – Horizontal Activities</a:t>
            </a:r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12 December 2018</a:t>
            </a:r>
            <a:endParaRPr lang="en-US" dirty="0"/>
          </a:p>
        </p:txBody>
      </p:sp>
      <p:pic>
        <p:nvPicPr>
          <p:cNvPr id="4" name="Picture 3" descr="D:\OTHER\logos\ARC Fund logo.png">
            <a:extLst>
              <a:ext uri="{FF2B5EF4-FFF2-40B4-BE49-F238E27FC236}">
                <a16:creationId xmlns:a16="http://schemas.microsoft.com/office/drawing/2014/main" id="{C6296720-AE36-A547-A743-BC1E83DD70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49556"/>
            <a:ext cx="2676525" cy="55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OTHER\logos\ARCC logo.jpg">
            <a:extLst>
              <a:ext uri="{FF2B5EF4-FFF2-40B4-BE49-F238E27FC236}">
                <a16:creationId xmlns:a16="http://schemas.microsoft.com/office/drawing/2014/main" id="{4AE54F44-7B3F-3E4A-A164-E9317D0092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2" y="249556"/>
            <a:ext cx="2619375" cy="551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319DC83-DE4B-F944-A6E0-774A90626189}"/>
              </a:ext>
            </a:extLst>
          </p:cNvPr>
          <p:cNvSpPr txBox="1">
            <a:spLocks/>
          </p:cNvSpPr>
          <p:nvPr/>
        </p:nvSpPr>
        <p:spPr>
          <a:xfrm>
            <a:off x="1523999" y="5082874"/>
            <a:ext cx="9144000" cy="1094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Ruslan Stefanov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Applied Research and Communications Fund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Sofia</a:t>
            </a:r>
          </a:p>
        </p:txBody>
      </p:sp>
    </p:spTree>
    <p:extLst>
      <p:ext uri="{BB962C8B-B14F-4D97-AF65-F5344CB8AC3E}">
        <p14:creationId xmlns:p14="http://schemas.microsoft.com/office/powerpoint/2010/main" val="54281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1E08-FF98-B240-AC94-1A84C71B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more specific questions you might find interesting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E75F0-499F-0C40-9AF7-379B2143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was your specific experience with RIS3; what went best and what worse? What needs to change? </a:t>
            </a:r>
          </a:p>
          <a:p>
            <a:r>
              <a:rPr lang="en-US" dirty="0"/>
              <a:t>What have we actually achieved from our grand goals, and how has RIS3 contributed to it?</a:t>
            </a:r>
          </a:p>
          <a:p>
            <a:r>
              <a:rPr lang="en-US" dirty="0"/>
              <a:t>How has the business, research and intermediary communities changed in the meantime? </a:t>
            </a:r>
          </a:p>
          <a:p>
            <a:r>
              <a:rPr lang="en-US" dirty="0"/>
              <a:t>Has it really been mostly same old, same old or you have seen the sprouts of new developments, which you can use in the next strategy?</a:t>
            </a:r>
          </a:p>
          <a:p>
            <a:r>
              <a:rPr lang="en-US" dirty="0"/>
              <a:t>How has the EDP worked out? Have businesses been more engaged? Or less? </a:t>
            </a:r>
          </a:p>
          <a:p>
            <a:r>
              <a:rPr lang="en-US"/>
              <a:t>Which funding instruments did well, and which did just as bad?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6AF2-D66C-5543-AA31-E873FB05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 supports the review,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8CF86-C240-C94B-A8BE-4DF67E3B3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fine words of </a:t>
            </a:r>
            <a:r>
              <a:rPr lang="en-US" i="1" dirty="0"/>
              <a:t>A Handbook of Implementing Smart </a:t>
            </a:r>
            <a:r>
              <a:rPr lang="en-US" i="1" dirty="0" err="1"/>
              <a:t>Specialisation</a:t>
            </a:r>
            <a:r>
              <a:rPr lang="en-US" i="1" dirty="0"/>
              <a:t> Strategies</a:t>
            </a:r>
            <a:r>
              <a:rPr lang="en-US" dirty="0"/>
              <a:t>, the review should answer two questions: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Are we doing it right </a:t>
            </a:r>
            <a:r>
              <a:rPr lang="en-US" dirty="0"/>
              <a:t>= are we achieving the goals of our strategy?</a:t>
            </a:r>
          </a:p>
          <a:p>
            <a:r>
              <a:rPr lang="en-US" b="1" dirty="0"/>
              <a:t>Are we doing the right things </a:t>
            </a:r>
            <a:r>
              <a:rPr lang="en-US" dirty="0"/>
              <a:t>= is our strategy still appropriate?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3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391C-9D3D-074F-AE1E-99440190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evaluation exercises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8BA249-467C-3A41-9C20-9472B0CCE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507" y="1825625"/>
            <a:ext cx="6358985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1D0B9-469A-E445-A764-1A716056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507206"/>
            <a:ext cx="9398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B031C-E914-7D42-8306-FE3CE536A81C}"/>
              </a:ext>
            </a:extLst>
          </p:cNvPr>
          <p:cNvSpPr txBox="1"/>
          <p:nvPr/>
        </p:nvSpPr>
        <p:spPr>
          <a:xfrm>
            <a:off x="838200" y="648866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Implementing Smart </a:t>
            </a:r>
            <a:r>
              <a:rPr lang="en-US" i="1" dirty="0" err="1"/>
              <a:t>Specialisation</a:t>
            </a:r>
            <a:r>
              <a:rPr lang="en-US" i="1" dirty="0"/>
              <a:t> Strategies: A Handbook, European Commission, 2016</a:t>
            </a:r>
          </a:p>
        </p:txBody>
      </p:sp>
    </p:spTree>
    <p:extLst>
      <p:ext uri="{BB962C8B-B14F-4D97-AF65-F5344CB8AC3E}">
        <p14:creationId xmlns:p14="http://schemas.microsoft.com/office/powerpoint/2010/main" val="366346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D594-1E62-394B-A6A2-D6D5F91E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cycle of EDP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469C00-6A51-2340-9D82-EF047855F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9891" y="1825625"/>
            <a:ext cx="425221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76582-7416-4043-9423-78C7CDC8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507206"/>
            <a:ext cx="9398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14C73-F7BB-E74F-8C7F-1D79DC3A4B1A}"/>
              </a:ext>
            </a:extLst>
          </p:cNvPr>
          <p:cNvSpPr txBox="1"/>
          <p:nvPr/>
        </p:nvSpPr>
        <p:spPr>
          <a:xfrm>
            <a:off x="838200" y="648866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Implementing Smart </a:t>
            </a:r>
            <a:r>
              <a:rPr lang="en-US" i="1" dirty="0" err="1"/>
              <a:t>Specialisation</a:t>
            </a:r>
            <a:r>
              <a:rPr lang="en-US" i="1" dirty="0"/>
              <a:t> Strategies: A Handbook, European Commission, 2016</a:t>
            </a:r>
          </a:p>
        </p:txBody>
      </p:sp>
    </p:spTree>
    <p:extLst>
      <p:ext uri="{BB962C8B-B14F-4D97-AF65-F5344CB8AC3E}">
        <p14:creationId xmlns:p14="http://schemas.microsoft.com/office/powerpoint/2010/main" val="105372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43BB-D6CE-C442-8373-853C0B1A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principles of governance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428B26-6FCE-0342-AC69-51636A372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0" y="1861344"/>
            <a:ext cx="5562600" cy="427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3102C-CAD6-594A-BF5D-EF2710690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507206"/>
            <a:ext cx="9398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EC3EB7-B533-9E41-BB20-1C865D6404C0}"/>
              </a:ext>
            </a:extLst>
          </p:cNvPr>
          <p:cNvSpPr txBox="1"/>
          <p:nvPr/>
        </p:nvSpPr>
        <p:spPr>
          <a:xfrm>
            <a:off x="838200" y="648866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Implementing Smart </a:t>
            </a:r>
            <a:r>
              <a:rPr lang="en-US" i="1" dirty="0" err="1"/>
              <a:t>Specialisation</a:t>
            </a:r>
            <a:r>
              <a:rPr lang="en-US" i="1" dirty="0"/>
              <a:t> Strategies: A Handbook, European Commission, 2016</a:t>
            </a:r>
          </a:p>
        </p:txBody>
      </p:sp>
    </p:spTree>
    <p:extLst>
      <p:ext uri="{BB962C8B-B14F-4D97-AF65-F5344CB8AC3E}">
        <p14:creationId xmlns:p14="http://schemas.microsoft.com/office/powerpoint/2010/main" val="337761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85D0-56E1-FF47-B362-C5754D6B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steps to implementing a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B15D-C731-1746-B497-16C35E68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where you are</a:t>
            </a:r>
          </a:p>
          <a:p>
            <a:r>
              <a:rPr lang="en-US" dirty="0"/>
              <a:t>Identify what is important</a:t>
            </a:r>
          </a:p>
          <a:p>
            <a:r>
              <a:rPr lang="en-US" dirty="0"/>
              <a:t>Define what you must achieve</a:t>
            </a:r>
          </a:p>
          <a:p>
            <a:r>
              <a:rPr lang="en-US" dirty="0"/>
              <a:t>Determine who is accountable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REVIEW, REVIEW,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87D74-C25B-CE4D-B65B-D7D825C9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190" y="1119188"/>
            <a:ext cx="1574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5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04DF90-6B57-6949-9554-17421DEBB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20B1-4783-9D41-9506-493AD460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you, and do not forget the force (JRC) is going to be with you… always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6C0D5D-54C1-9543-A2A2-08253FF4D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3629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4A78-8C64-B84F-9904-CE43B72B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the ”in </a:t>
            </a:r>
            <a:r>
              <a:rPr lang="en-US" dirty="0" err="1"/>
              <a:t>favour</a:t>
            </a:r>
            <a:r>
              <a:rPr lang="en-US" dirty="0"/>
              <a:t> </a:t>
            </a:r>
            <a:r>
              <a:rPr lang="en-US" dirty="0" err="1"/>
              <a:t>of”motion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FB21E-A448-1540-808D-B4AB8EB0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generally accepted wisdom and ideas about reviews and S3</a:t>
            </a:r>
          </a:p>
          <a:p>
            <a:r>
              <a:rPr lang="en-US" dirty="0"/>
              <a:t>The </a:t>
            </a:r>
            <a:r>
              <a:rPr lang="en-US" dirty="0" err="1"/>
              <a:t>specialised</a:t>
            </a:r>
            <a:r>
              <a:rPr lang="en-US" dirty="0"/>
              <a:t> book on S3</a:t>
            </a:r>
          </a:p>
          <a:p>
            <a:r>
              <a:rPr lang="en-US" dirty="0"/>
              <a:t>The independent professionals’ view on reviews</a:t>
            </a:r>
          </a:p>
          <a:p>
            <a:endParaRPr lang="en-US" dirty="0"/>
          </a:p>
          <a:p>
            <a:r>
              <a:rPr lang="en-US" dirty="0"/>
              <a:t>So what are we waiting for?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9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7E86B-E7CF-434D-8DB3-083A06A83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300" y="365125"/>
            <a:ext cx="10207399" cy="58118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3C596-B09E-B842-8A02-2DCDB64D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300" y="365125"/>
            <a:ext cx="5721321" cy="2498391"/>
          </a:xfrm>
        </p:spPr>
        <p:txBody>
          <a:bodyPr/>
          <a:lstStyle/>
          <a:p>
            <a:r>
              <a:rPr lang="en-US" dirty="0"/>
              <a:t>Yes, it is true, people review their cats’ performance</a:t>
            </a:r>
          </a:p>
        </p:txBody>
      </p:sp>
    </p:spTree>
    <p:extLst>
      <p:ext uri="{BB962C8B-B14F-4D97-AF65-F5344CB8AC3E}">
        <p14:creationId xmlns:p14="http://schemas.microsoft.com/office/powerpoint/2010/main" val="179146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0E04-8747-EF49-B059-B49D6001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832"/>
            <a:ext cx="10515600" cy="1325563"/>
          </a:xfrm>
        </p:spPr>
        <p:txBody>
          <a:bodyPr/>
          <a:lstStyle/>
          <a:p>
            <a:r>
              <a:rPr lang="en-US" dirty="0"/>
              <a:t>… and yet there is genuine fear of reviews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A74763-47CC-C64F-9ACF-50EDF85B7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101" y="1430395"/>
            <a:ext cx="9411797" cy="4994468"/>
          </a:xfrm>
        </p:spPr>
      </p:pic>
    </p:spTree>
    <p:extLst>
      <p:ext uri="{BB962C8B-B14F-4D97-AF65-F5344CB8AC3E}">
        <p14:creationId xmlns:p14="http://schemas.microsoft.com/office/powerpoint/2010/main" val="365245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BC36-159D-6047-8C09-9C78A1EF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400818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… and people have called the indicators drive “</a:t>
            </a:r>
            <a:r>
              <a:rPr lang="en-US" sz="4000" i="1" dirty="0"/>
              <a:t>economics imperialism on the shores of (law and) development” 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809286-7AC5-4444-A031-70E33E733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446" y="987425"/>
            <a:ext cx="3233684" cy="4873625"/>
          </a:xfrm>
        </p:spPr>
      </p:pic>
    </p:spTree>
    <p:extLst>
      <p:ext uri="{BB962C8B-B14F-4D97-AF65-F5344CB8AC3E}">
        <p14:creationId xmlns:p14="http://schemas.microsoft.com/office/powerpoint/2010/main" val="176398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264D-3A25-E841-BD83-6A656C3D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remember the force (JRC) is always going to be with you…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7FE993-3E41-5B4F-90D4-8D4C9F5DC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950" y="1825625"/>
            <a:ext cx="8282100" cy="4351338"/>
          </a:xfrm>
        </p:spPr>
      </p:pic>
    </p:spTree>
    <p:extLst>
      <p:ext uri="{BB962C8B-B14F-4D97-AF65-F5344CB8AC3E}">
        <p14:creationId xmlns:p14="http://schemas.microsoft.com/office/powerpoint/2010/main" val="32382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3EF6-9425-B54A-BB73-F0561D47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I, the layman, say go for the review because…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238E-CE20-344C-A915-7973F32D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gets measured gets done</a:t>
            </a:r>
          </a:p>
          <a:p>
            <a:r>
              <a:rPr lang="en-US" dirty="0"/>
              <a:t>It is another opportunity for stakeholders to get together and share their views</a:t>
            </a:r>
          </a:p>
          <a:p>
            <a:r>
              <a:rPr lang="en-US" dirty="0"/>
              <a:t>It creates jobs and growth for the review community</a:t>
            </a:r>
          </a:p>
          <a:p>
            <a:r>
              <a:rPr lang="en-US" dirty="0"/>
              <a:t>It is a critical component of forming coherent practices, which can then be leveraged by the power of the EU (… more than 160 regions have done it)</a:t>
            </a:r>
          </a:p>
          <a:p>
            <a:r>
              <a:rPr lang="en-US" dirty="0"/>
              <a:t>It will make the region look better but might also make it do better</a:t>
            </a:r>
          </a:p>
          <a:p>
            <a:r>
              <a:rPr lang="en-US" dirty="0"/>
              <a:t>Chances are you already created a situation of irreversibility by promising it to partners and stakeholders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7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7DB2-E94E-A442-952E-9517A4A6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measured (and reviewed) gets 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1DEBE-4EEA-BD49-AC4E-8A90E9EE2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everyone the great things the region has done and achieved</a:t>
            </a:r>
            <a:endParaRPr lang="en-US" dirty="0">
              <a:effectLst/>
            </a:endParaRPr>
          </a:p>
          <a:p>
            <a:r>
              <a:rPr lang="en-US" dirty="0"/>
              <a:t>Influence regional, national and European policy-making</a:t>
            </a:r>
            <a:endParaRPr lang="en-US" dirty="0">
              <a:effectLst/>
            </a:endParaRPr>
          </a:p>
          <a:p>
            <a:r>
              <a:rPr lang="en-US" dirty="0"/>
              <a:t>Gather popular support for the strategy and prove it is much more than some Brussels wizardry</a:t>
            </a:r>
            <a:endParaRPr lang="en-US" dirty="0">
              <a:effectLst/>
            </a:endParaRPr>
          </a:p>
          <a:p>
            <a:r>
              <a:rPr lang="en-US" dirty="0"/>
              <a:t>Prepare for the next planning period</a:t>
            </a:r>
            <a:endParaRPr lang="en-US" dirty="0">
              <a:effectLst/>
            </a:endParaRPr>
          </a:p>
          <a:p>
            <a:r>
              <a:rPr lang="en-US" dirty="0"/>
              <a:t>Get the next baseline and agree on achievable goals</a:t>
            </a:r>
          </a:p>
          <a:p>
            <a:r>
              <a:rPr lang="en-US" dirty="0">
                <a:effectLst/>
              </a:rPr>
              <a:t>Challenge and change the system: people will try to rig indicators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6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4DC-6529-1942-8FD5-031223C9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review is an essential process of stakeholders getting together to share achievements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9DB1-7B70-E84A-B6BA-CC57DE6B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macrolevel: we need to know if we have made tangible progress and get policy-makers focus on the way forward</a:t>
            </a:r>
            <a:endParaRPr lang="en-US" dirty="0">
              <a:effectLst/>
            </a:endParaRPr>
          </a:p>
          <a:p>
            <a:r>
              <a:rPr lang="en-US" dirty="0"/>
              <a:t>On business level: we need to check whether what we have been implementing is still in line with “entrepreneurial discovery”, intermediaries, and the research community</a:t>
            </a:r>
            <a:endParaRPr lang="en-US" dirty="0">
              <a:effectLst/>
            </a:endParaRPr>
          </a:p>
          <a:p>
            <a:r>
              <a:rPr lang="en-US" dirty="0"/>
              <a:t>The review will provide precious, non-monopoly, joint intelligence on the baseline and potential goals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{4E85BF4D-1CD1-1C41-BB16-E65114EE078C}tf16401369</Template>
  <TotalTime>387</TotalTime>
  <Words>647</Words>
  <Application>Microsoft Macintosh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We should review our S3 NOW</vt:lpstr>
      <vt:lpstr>Arguing the ”in favour of”motion</vt:lpstr>
      <vt:lpstr>Yes, it is true, people review their cats’ performance</vt:lpstr>
      <vt:lpstr>… and yet there is genuine fear of reviews</vt:lpstr>
      <vt:lpstr>… and people have called the indicators drive “economics imperialism on the shores of (law and) development” </vt:lpstr>
      <vt:lpstr>…but remember the force (JRC) is always going to be with you…</vt:lpstr>
      <vt:lpstr>I, the layman, say go for the review because…</vt:lpstr>
      <vt:lpstr>What gets measured (and reviewed) gets done!</vt:lpstr>
      <vt:lpstr>The review is an essential process of stakeholders getting together to share achievements </vt:lpstr>
      <vt:lpstr>Some of the more specific questions you might find interesting to answer</vt:lpstr>
      <vt:lpstr>The EC supports the review, too</vt:lpstr>
      <vt:lpstr>Monitoring and evaluation exercises</vt:lpstr>
      <vt:lpstr>The cycle of EDP</vt:lpstr>
      <vt:lpstr>Seven principles of governance</vt:lpstr>
      <vt:lpstr>The five steps to implementing a strategic plan</vt:lpstr>
      <vt:lpstr>PowerPoint Presentation</vt:lpstr>
      <vt:lpstr>Thank you, and do not forget the force (JRC) is going to be with you… always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should review our S3 NOW</dc:title>
  <dc:creator>Ruslan Stefanov</dc:creator>
  <cp:lastModifiedBy>Ruslan Stefanov</cp:lastModifiedBy>
  <cp:revision>31</cp:revision>
  <dcterms:created xsi:type="dcterms:W3CDTF">2018-12-12T00:50:06Z</dcterms:created>
  <dcterms:modified xsi:type="dcterms:W3CDTF">2018-12-12T07:56:51Z</dcterms:modified>
</cp:coreProperties>
</file>