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A7D8-2325-4A5C-B24D-D12559E314A9}" type="datetimeFigureOut">
              <a:rPr lang="hu-HU" smtClean="0"/>
              <a:t>2018.12.10.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11AF8-FB09-47EA-B182-2F182B4FA1A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A7D8-2325-4A5C-B24D-D12559E314A9}" type="datetimeFigureOut">
              <a:rPr lang="hu-HU" smtClean="0"/>
              <a:t>2018.12.10.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11AF8-FB09-47EA-B182-2F182B4FA1A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A7D8-2325-4A5C-B24D-D12559E314A9}" type="datetimeFigureOut">
              <a:rPr lang="hu-HU" smtClean="0"/>
              <a:t>2018.12.10.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11AF8-FB09-47EA-B182-2F182B4FA1A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A7D8-2325-4A5C-B24D-D12559E314A9}" type="datetimeFigureOut">
              <a:rPr lang="hu-HU" smtClean="0"/>
              <a:t>2018.12.10.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11AF8-FB09-47EA-B182-2F182B4FA1A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A7D8-2325-4A5C-B24D-D12559E314A9}" type="datetimeFigureOut">
              <a:rPr lang="hu-HU" smtClean="0"/>
              <a:t>2018.12.10.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11AF8-FB09-47EA-B182-2F182B4FA1A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A7D8-2325-4A5C-B24D-D12559E314A9}" type="datetimeFigureOut">
              <a:rPr lang="hu-HU" smtClean="0"/>
              <a:t>2018.12.10.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11AF8-FB09-47EA-B182-2F182B4FA1A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A7D8-2325-4A5C-B24D-D12559E314A9}" type="datetimeFigureOut">
              <a:rPr lang="hu-HU" smtClean="0"/>
              <a:t>2018.12.10.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11AF8-FB09-47EA-B182-2F182B4FA1A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A7D8-2325-4A5C-B24D-D12559E314A9}" type="datetimeFigureOut">
              <a:rPr lang="hu-HU" smtClean="0"/>
              <a:t>2018.12.10.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11AF8-FB09-47EA-B182-2F182B4FA1A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A7D8-2325-4A5C-B24D-D12559E314A9}" type="datetimeFigureOut">
              <a:rPr lang="hu-HU" smtClean="0"/>
              <a:t>2018.12.10.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11AF8-FB09-47EA-B182-2F182B4FA1A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A7D8-2325-4A5C-B24D-D12559E314A9}" type="datetimeFigureOut">
              <a:rPr lang="hu-HU" smtClean="0"/>
              <a:t>2018.12.10.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11AF8-FB09-47EA-B182-2F182B4FA1A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A7D8-2325-4A5C-B24D-D12559E314A9}" type="datetimeFigureOut">
              <a:rPr lang="hu-HU" smtClean="0"/>
              <a:t>2018.12.10.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11AF8-FB09-47EA-B182-2F182B4FA1A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7A7D8-2325-4A5C-B24D-D12559E314A9}" type="datetimeFigureOut">
              <a:rPr lang="hu-HU" smtClean="0"/>
              <a:t>2018.12.10.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11AF8-FB09-47EA-B182-2F182B4FA1A3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827584" y="1196752"/>
            <a:ext cx="763914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2400"/>
              </a:spcAft>
            </a:pPr>
            <a:r>
              <a:rPr lang="en-GB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Roadmap</a:t>
            </a:r>
            <a:r>
              <a:rPr lang="en-GB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</a:t>
            </a:r>
            <a:endParaRPr lang="en-GB" sz="4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Aft>
                <a:spcPts val="2400"/>
              </a:spcAft>
            </a:pPr>
            <a:r>
              <a:rPr lang="en-GB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en-GB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review S3 to get ready for </a:t>
            </a:r>
            <a:endParaRPr lang="en-GB" sz="4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Aft>
                <a:spcPts val="2400"/>
              </a:spcAft>
            </a:pPr>
            <a:r>
              <a:rPr lang="en-GB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2021-2027</a:t>
            </a:r>
            <a:endParaRPr lang="en-GB"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539552" y="620688"/>
            <a:ext cx="6336704" cy="16312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63525" indent="-263525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000" b="1" dirty="0" smtClean="0"/>
              <a:t>S3 → not </a:t>
            </a:r>
            <a:r>
              <a:rPr lang="en-GB" sz="2000" b="1" dirty="0"/>
              <a:t>a one-stop </a:t>
            </a:r>
            <a:r>
              <a:rPr lang="en-GB" sz="2000" b="1" dirty="0" smtClean="0"/>
              <a:t>exercise</a:t>
            </a:r>
          </a:p>
          <a:p>
            <a:pPr marL="263525" indent="-263525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000" b="1" dirty="0" smtClean="0"/>
              <a:t>Strong </a:t>
            </a:r>
            <a:r>
              <a:rPr lang="hu-HU" sz="2000" b="1" dirty="0" smtClean="0"/>
              <a:t>„</a:t>
            </a:r>
            <a:r>
              <a:rPr lang="en-US" sz="2000" b="1" dirty="0" smtClean="0"/>
              <a:t>invitation</a:t>
            </a:r>
            <a:r>
              <a:rPr lang="hu-HU" sz="2000" b="1" dirty="0" smtClean="0"/>
              <a:t>” </a:t>
            </a:r>
            <a:r>
              <a:rPr lang="en-US" sz="2000" b="1" dirty="0" smtClean="0"/>
              <a:t>from</a:t>
            </a:r>
            <a:r>
              <a:rPr lang="hu-HU" sz="2000" b="1" dirty="0" smtClean="0"/>
              <a:t> </a:t>
            </a:r>
            <a:r>
              <a:rPr lang="en-GB" sz="2000" b="1" dirty="0" smtClean="0"/>
              <a:t>the </a:t>
            </a:r>
            <a:r>
              <a:rPr lang="en-GB" sz="2000" b="1" dirty="0"/>
              <a:t>EU </a:t>
            </a:r>
            <a:endParaRPr lang="en-GB" sz="2000" b="1" dirty="0" smtClean="0"/>
          </a:p>
          <a:p>
            <a:pPr marL="263525" indent="-263525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000" b="1" dirty="0" smtClean="0"/>
              <a:t>S3 → part </a:t>
            </a:r>
            <a:r>
              <a:rPr lang="en-GB" sz="2000" b="1" dirty="0"/>
              <a:t>of policy learning and </a:t>
            </a:r>
            <a:r>
              <a:rPr lang="en-GB" sz="2000" b="1" dirty="0" smtClean="0"/>
              <a:t>stimulating this process</a:t>
            </a:r>
            <a:endParaRPr lang="en-GB" sz="2000" b="1" dirty="0"/>
          </a:p>
        </p:txBody>
      </p:sp>
      <p:sp>
        <p:nvSpPr>
          <p:cNvPr id="6" name="Szaggatott nyíl jobbra 5"/>
          <p:cNvSpPr/>
          <p:nvPr/>
        </p:nvSpPr>
        <p:spPr>
          <a:xfrm rot="5400000">
            <a:off x="1804832" y="2523760"/>
            <a:ext cx="978408" cy="484632"/>
          </a:xfrm>
          <a:prstGeom prst="strip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>
            <a:off x="395536" y="3284984"/>
            <a:ext cx="4440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solidFill>
                  <a:srgbClr val="FF0000"/>
                </a:solidFill>
              </a:rPr>
              <a:t>NEED </a:t>
            </a:r>
            <a:r>
              <a:rPr lang="en-US" sz="2400" b="1" dirty="0" smtClean="0">
                <a:solidFill>
                  <a:srgbClr val="FF0000"/>
                </a:solidFill>
              </a:rPr>
              <a:t>for</a:t>
            </a:r>
            <a:r>
              <a:rPr lang="hu-HU" sz="2400" b="1" dirty="0" smtClean="0">
                <a:solidFill>
                  <a:srgbClr val="FF0000"/>
                </a:solidFill>
              </a:rPr>
              <a:t> S3 PLANNING &amp; DESIGN</a:t>
            </a:r>
            <a:endParaRPr lang="hu-HU" sz="2400" b="1" dirty="0">
              <a:solidFill>
                <a:srgbClr val="FF0000"/>
              </a:solidFill>
            </a:endParaRPr>
          </a:p>
        </p:txBody>
      </p:sp>
      <p:sp>
        <p:nvSpPr>
          <p:cNvPr id="8" name="Szaggatott nyíl jobbra 7"/>
          <p:cNvSpPr/>
          <p:nvPr/>
        </p:nvSpPr>
        <p:spPr>
          <a:xfrm rot="16200000">
            <a:off x="1727684" y="3969060"/>
            <a:ext cx="1152128" cy="648072"/>
          </a:xfrm>
          <a:prstGeom prst="striped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>
            <a:off x="179512" y="5157192"/>
            <a:ext cx="56142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Experiences from the past &amp; present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Jobbra nyíl 9"/>
          <p:cNvSpPr/>
          <p:nvPr/>
        </p:nvSpPr>
        <p:spPr>
          <a:xfrm>
            <a:off x="5796136" y="5229200"/>
            <a:ext cx="720080" cy="484632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Szövegdoboz 10"/>
          <p:cNvSpPr txBox="1"/>
          <p:nvPr/>
        </p:nvSpPr>
        <p:spPr>
          <a:xfrm>
            <a:off x="6732240" y="4797152"/>
            <a:ext cx="1872208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Review</a:t>
            </a:r>
            <a:r>
              <a:rPr lang="hu-HU" sz="2400" b="1" dirty="0" smtClean="0"/>
              <a:t> &amp; monitoring of S3</a:t>
            </a:r>
            <a:endParaRPr lang="hu-HU" sz="2400" b="1" dirty="0"/>
          </a:p>
        </p:txBody>
      </p:sp>
      <p:sp>
        <p:nvSpPr>
          <p:cNvPr id="12" name="Jobbra nyíl 11"/>
          <p:cNvSpPr/>
          <p:nvPr/>
        </p:nvSpPr>
        <p:spPr>
          <a:xfrm rot="12715977">
            <a:off x="4557415" y="4046752"/>
            <a:ext cx="2145540" cy="286439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5" name="Egyenes összekötő nyíllal 14"/>
          <p:cNvCxnSpPr>
            <a:stCxn id="11" idx="0"/>
          </p:cNvCxnSpPr>
          <p:nvPr/>
        </p:nvCxnSpPr>
        <p:spPr>
          <a:xfrm flipH="1" flipV="1">
            <a:off x="3851920" y="1916832"/>
            <a:ext cx="3816424" cy="2880320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899592" y="836712"/>
            <a:ext cx="6912768" cy="150810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4625" indent="-174625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400" b="1" smtClean="0"/>
              <a:t>Task </a:t>
            </a:r>
            <a:r>
              <a:rPr lang="en-GB" sz="2400" b="1" smtClean="0"/>
              <a:t>→ prepare the new S3 strategy for </a:t>
            </a:r>
            <a:r>
              <a:rPr lang="en-GB" sz="2400" b="1" smtClean="0"/>
              <a:t>2021-27</a:t>
            </a:r>
            <a:endParaRPr lang="en-GB" sz="2400" b="1" smtClean="0"/>
          </a:p>
          <a:p>
            <a:pPr marL="174625" indent="-174625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400" b="1" smtClean="0"/>
              <a:t> by the end of </a:t>
            </a:r>
            <a:r>
              <a:rPr lang="en-GB" sz="2400" b="1" smtClean="0"/>
              <a:t>2020</a:t>
            </a:r>
            <a:endParaRPr lang="en-GB" sz="2400" b="1" smtClean="0"/>
          </a:p>
          <a:p>
            <a:pPr marL="174625" indent="-174625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400" b="1" smtClean="0"/>
              <a:t>S3 Guidebook → 6 steps of S3 </a:t>
            </a:r>
            <a:r>
              <a:rPr lang="en-GB" sz="2400" b="1" smtClean="0"/>
              <a:t>planning</a:t>
            </a:r>
            <a:endParaRPr lang="en-GB" sz="2400" b="1"/>
          </a:p>
        </p:txBody>
      </p:sp>
      <p:sp>
        <p:nvSpPr>
          <p:cNvPr id="5" name="Szövegdoboz 4"/>
          <p:cNvSpPr txBox="1"/>
          <p:nvPr/>
        </p:nvSpPr>
        <p:spPr>
          <a:xfrm>
            <a:off x="971600" y="2996952"/>
            <a:ext cx="60486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16075" indent="-1616075"/>
            <a:r>
              <a:rPr lang="en-GB" sz="2800" b="1" dirty="0" smtClean="0"/>
              <a:t>Bad news: </a:t>
            </a:r>
            <a:r>
              <a:rPr lang="en-GB" sz="2800" b="1" dirty="0" smtClean="0">
                <a:solidFill>
                  <a:srgbClr val="C00000"/>
                </a:solidFill>
              </a:rPr>
              <a:t>the </a:t>
            </a:r>
            <a:r>
              <a:rPr lang="en-GB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</a:t>
            </a:r>
            <a:r>
              <a:rPr lang="en-GB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b="1" dirty="0" smtClean="0">
                <a:solidFill>
                  <a:srgbClr val="C00000"/>
                </a:solidFill>
              </a:rPr>
              <a:t>is only one of the inputs for the planning process!!!!</a:t>
            </a:r>
            <a:endParaRPr lang="en-GB" sz="2800" b="1" dirty="0">
              <a:solidFill>
                <a:srgbClr val="C0000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1115616" y="4941168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0700" indent="-1790700"/>
            <a:r>
              <a:rPr lang="en-GB" sz="2800" b="1" dirty="0" smtClean="0"/>
              <a:t>Good news: </a:t>
            </a:r>
            <a:r>
              <a:rPr lang="en-GB" sz="2800" b="1" dirty="0" smtClean="0">
                <a:solidFill>
                  <a:schemeClr val="accent3">
                    <a:lumMod val="50000"/>
                  </a:schemeClr>
                </a:solidFill>
              </a:rPr>
              <a:t>possible to harmonise planning steps and review actions</a:t>
            </a:r>
            <a:endParaRPr lang="en-GB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755576" y="1196752"/>
            <a:ext cx="7095532" cy="53707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[A] Objective of the </a:t>
            </a:r>
            <a:r>
              <a:rPr lang="en-GB" sz="2000" b="1" dirty="0" smtClean="0"/>
              <a:t>review</a:t>
            </a:r>
          </a:p>
          <a:p>
            <a:r>
              <a:rPr lang="en-GB" sz="2000" dirty="0" smtClean="0"/>
              <a:t> </a:t>
            </a:r>
          </a:p>
          <a:p>
            <a:r>
              <a:rPr lang="en-GB" sz="2000" b="1" dirty="0" smtClean="0"/>
              <a:t>[</a:t>
            </a:r>
            <a:r>
              <a:rPr lang="en-GB" sz="2000" b="1" dirty="0"/>
              <a:t>B] Focuses of the </a:t>
            </a:r>
            <a:r>
              <a:rPr lang="en-GB" sz="2000" b="1" dirty="0" smtClean="0"/>
              <a:t>review</a:t>
            </a:r>
          </a:p>
          <a:p>
            <a:r>
              <a:rPr lang="en-GB" sz="2000" dirty="0"/>
              <a:t> </a:t>
            </a:r>
            <a:endParaRPr lang="en-GB" sz="2000" dirty="0" smtClean="0"/>
          </a:p>
          <a:p>
            <a:r>
              <a:rPr lang="en-GB" sz="2000" b="1" dirty="0" smtClean="0"/>
              <a:t>[</a:t>
            </a:r>
            <a:r>
              <a:rPr lang="en-GB" sz="2000" b="1" dirty="0"/>
              <a:t>C] Timing (demand for the outcome + optimal use of the results</a:t>
            </a:r>
            <a:r>
              <a:rPr lang="en-GB" sz="2000" b="1" dirty="0" smtClean="0"/>
              <a:t>)</a:t>
            </a:r>
          </a:p>
          <a:p>
            <a:endParaRPr lang="en-GB" sz="2000" b="1" dirty="0" smtClean="0"/>
          </a:p>
          <a:p>
            <a:r>
              <a:rPr lang="en-GB" sz="2000" b="1" dirty="0" smtClean="0"/>
              <a:t>[</a:t>
            </a:r>
            <a:r>
              <a:rPr lang="en-GB" sz="2000" b="1" dirty="0"/>
              <a:t>D] Methods &amp; tools to be </a:t>
            </a:r>
            <a:r>
              <a:rPr lang="en-GB" sz="2000" b="1" dirty="0" smtClean="0"/>
              <a:t>applied</a:t>
            </a:r>
          </a:p>
          <a:p>
            <a:endParaRPr lang="en-GB" sz="2000" b="1" dirty="0" smtClean="0"/>
          </a:p>
          <a:p>
            <a:r>
              <a:rPr lang="en-GB" sz="2000" b="1" dirty="0" smtClean="0"/>
              <a:t>[</a:t>
            </a:r>
            <a:r>
              <a:rPr lang="en-GB" sz="2000" b="1" dirty="0"/>
              <a:t>E] Preconditions and their </a:t>
            </a:r>
            <a:r>
              <a:rPr lang="en-GB" sz="2000" b="1" dirty="0" smtClean="0"/>
              <a:t>availability</a:t>
            </a:r>
          </a:p>
          <a:p>
            <a:endParaRPr lang="en-GB" sz="2000" b="1" dirty="0" smtClean="0"/>
          </a:p>
          <a:p>
            <a:pPr marL="901700" indent="-274638"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b="1" dirty="0" smtClean="0"/>
              <a:t>Resources</a:t>
            </a:r>
          </a:p>
          <a:p>
            <a:pPr marL="901700" indent="-274638"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b="1" dirty="0" smtClean="0"/>
              <a:t>Skills, competencies, expertise</a:t>
            </a:r>
          </a:p>
          <a:p>
            <a:pPr marL="901700" indent="-274638"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b="1" dirty="0" smtClean="0"/>
              <a:t>Financing</a:t>
            </a:r>
          </a:p>
          <a:p>
            <a:pPr marL="901700" indent="-274638"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b="1" dirty="0" smtClean="0"/>
              <a:t>Ownership</a:t>
            </a:r>
          </a:p>
          <a:p>
            <a:pPr marL="901700" indent="-274638"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b="1" dirty="0" smtClean="0"/>
              <a:t>Governance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5" name="Szövegdoboz 4"/>
          <p:cNvSpPr txBox="1"/>
          <p:nvPr/>
        </p:nvSpPr>
        <p:spPr>
          <a:xfrm>
            <a:off x="395536" y="332656"/>
            <a:ext cx="78744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smtClean="0">
                <a:solidFill>
                  <a:schemeClr val="accent6">
                    <a:lumMod val="50000"/>
                  </a:schemeClr>
                </a:solidFill>
              </a:rPr>
              <a:t>Key</a:t>
            </a:r>
            <a:r>
              <a:rPr lang="en-GB" sz="3200" b="1" smtClean="0">
                <a:solidFill>
                  <a:schemeClr val="accent6">
                    <a:lumMod val="50000"/>
                  </a:schemeClr>
                </a:solidFill>
              </a:rPr>
              <a:t>: smart planning of the preparation </a:t>
            </a:r>
            <a:r>
              <a:rPr lang="en-GB" sz="3200" b="1" smtClean="0">
                <a:solidFill>
                  <a:schemeClr val="accent6">
                    <a:lumMod val="50000"/>
                  </a:schemeClr>
                </a:solidFill>
              </a:rPr>
              <a:t>phase</a:t>
            </a:r>
            <a:endParaRPr lang="en-GB" sz="3200" b="1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117</Words>
  <Application>Microsoft Office PowerPoint</Application>
  <PresentationFormat>Diavetítés a képernyőre (4:3 oldalarány)</PresentationFormat>
  <Paragraphs>30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Office-téma</vt:lpstr>
      <vt:lpstr>1. dia</vt:lpstr>
      <vt:lpstr>2. dia</vt:lpstr>
      <vt:lpstr>3. dia</vt:lpstr>
      <vt:lpstr>4.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LiliaN</dc:creator>
  <cp:lastModifiedBy>LiliaN</cp:lastModifiedBy>
  <cp:revision>5</cp:revision>
  <dcterms:created xsi:type="dcterms:W3CDTF">2018-12-10T17:44:25Z</dcterms:created>
  <dcterms:modified xsi:type="dcterms:W3CDTF">2018-12-10T18:27:22Z</dcterms:modified>
</cp:coreProperties>
</file>