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3" r:id="rId4"/>
    <p:sldId id="262" r:id="rId5"/>
    <p:sldId id="264" r:id="rId6"/>
    <p:sldId id="269" r:id="rId7"/>
    <p:sldId id="268" r:id="rId8"/>
    <p:sldId id="266" r:id="rId9"/>
    <p:sldId id="265" r:id="rId10"/>
    <p:sldId id="267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99CCFF"/>
    <a:srgbClr val="3166CF"/>
    <a:srgbClr val="2D5EC1"/>
    <a:srgbClr val="3E6FD2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3836C-D832-4A8B-B651-2B3F403BE1EC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DFF81B4-DA81-4911-A3BF-4793717062FE}">
      <dgm:prSet/>
      <dgm:spPr/>
      <dgm:t>
        <a:bodyPr/>
        <a:lstStyle/>
        <a:p>
          <a:pPr rtl="0"/>
          <a:r>
            <a:rPr lang="es-ES"/>
            <a:t>1 Workshop on governance:</a:t>
          </a:r>
          <a:endParaRPr lang="en-GB"/>
        </a:p>
      </dgm:t>
    </dgm:pt>
    <dgm:pt modelId="{C3D0066A-C959-4D88-BEB6-E6269C28E659}" type="parTrans" cxnId="{F1F8A9EC-3350-4F90-BA4F-10D4169203BD}">
      <dgm:prSet/>
      <dgm:spPr/>
      <dgm:t>
        <a:bodyPr/>
        <a:lstStyle/>
        <a:p>
          <a:endParaRPr lang="en-GB"/>
        </a:p>
      </dgm:t>
    </dgm:pt>
    <dgm:pt modelId="{719CA3D1-0CF7-4E0B-A2C7-A80682549D5C}" type="sibTrans" cxnId="{F1F8A9EC-3350-4F90-BA4F-10D4169203BD}">
      <dgm:prSet/>
      <dgm:spPr/>
      <dgm:t>
        <a:bodyPr/>
        <a:lstStyle/>
        <a:p>
          <a:endParaRPr lang="en-GB"/>
        </a:p>
      </dgm:t>
    </dgm:pt>
    <dgm:pt modelId="{DF09B9A3-1E70-446C-B822-0E1B2B2C4A65}">
      <dgm:prSet custT="1"/>
      <dgm:spPr/>
      <dgm:t>
        <a:bodyPr/>
        <a:lstStyle/>
        <a:p>
          <a:pPr rtl="0"/>
          <a:r>
            <a:rPr lang="es-ES" sz="1800" dirty="0" err="1"/>
            <a:t>Take</a:t>
          </a:r>
          <a:r>
            <a:rPr lang="es-ES" sz="1800" dirty="0"/>
            <a:t> stock of role-</a:t>
          </a:r>
          <a:r>
            <a:rPr lang="es-ES" sz="1800" dirty="0" err="1"/>
            <a:t>playing</a:t>
          </a:r>
          <a:r>
            <a:rPr lang="es-ES" sz="1800" dirty="0"/>
            <a:t> </a:t>
          </a:r>
          <a:endParaRPr lang="en-GB" sz="1800" dirty="0"/>
        </a:p>
      </dgm:t>
    </dgm:pt>
    <dgm:pt modelId="{42CAAEF6-D20F-48C3-921B-BF875F482CB4}" type="parTrans" cxnId="{630F4A43-FDEB-44B1-8CE9-25C4BE2DB7B8}">
      <dgm:prSet/>
      <dgm:spPr/>
      <dgm:t>
        <a:bodyPr/>
        <a:lstStyle/>
        <a:p>
          <a:endParaRPr lang="en-GB"/>
        </a:p>
      </dgm:t>
    </dgm:pt>
    <dgm:pt modelId="{F6218213-343A-4655-91B0-43478F2BBA00}" type="sibTrans" cxnId="{630F4A43-FDEB-44B1-8CE9-25C4BE2DB7B8}">
      <dgm:prSet/>
      <dgm:spPr/>
      <dgm:t>
        <a:bodyPr/>
        <a:lstStyle/>
        <a:p>
          <a:endParaRPr lang="en-GB"/>
        </a:p>
      </dgm:t>
    </dgm:pt>
    <dgm:pt modelId="{BA9C0066-FB97-48C4-912A-F15CAF2CE3D3}">
      <dgm:prSet/>
      <dgm:spPr/>
      <dgm:t>
        <a:bodyPr/>
        <a:lstStyle/>
        <a:p>
          <a:pPr rtl="0"/>
          <a:r>
            <a:rPr lang="es-ES" dirty="0" err="1"/>
            <a:t>Conclusions</a:t>
          </a:r>
          <a:r>
            <a:rPr lang="es-ES" dirty="0"/>
            <a:t>/</a:t>
          </a:r>
          <a:r>
            <a:rPr lang="es-ES" dirty="0" err="1"/>
            <a:t>guidelines</a:t>
          </a:r>
          <a:r>
            <a:rPr lang="es-ES" dirty="0"/>
            <a:t> </a:t>
          </a:r>
          <a:r>
            <a:rPr lang="es-ES" dirty="0" err="1"/>
            <a:t>for</a:t>
          </a:r>
          <a:r>
            <a:rPr lang="es-ES" dirty="0"/>
            <a:t>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next</a:t>
          </a:r>
          <a:r>
            <a:rPr lang="es-ES" dirty="0"/>
            <a:t> </a:t>
          </a:r>
          <a:r>
            <a:rPr lang="es-ES" dirty="0" err="1"/>
            <a:t>programming</a:t>
          </a:r>
          <a:r>
            <a:rPr lang="es-ES" dirty="0"/>
            <a:t> </a:t>
          </a:r>
          <a:r>
            <a:rPr lang="es-ES" dirty="0" err="1"/>
            <a:t>period</a:t>
          </a:r>
          <a:endParaRPr lang="en-GB" dirty="0"/>
        </a:p>
      </dgm:t>
    </dgm:pt>
    <dgm:pt modelId="{AD554ED1-1437-492B-9BA2-EF1427C084A5}" type="parTrans" cxnId="{FEB46B05-5D2E-45A4-9412-9952A37A3B42}">
      <dgm:prSet/>
      <dgm:spPr/>
      <dgm:t>
        <a:bodyPr/>
        <a:lstStyle/>
        <a:p>
          <a:endParaRPr lang="en-GB"/>
        </a:p>
      </dgm:t>
    </dgm:pt>
    <dgm:pt modelId="{77E6BCE4-0A38-4763-84F0-9D5FA6EB4C4F}" type="sibTrans" cxnId="{FEB46B05-5D2E-45A4-9412-9952A37A3B42}">
      <dgm:prSet/>
      <dgm:spPr/>
      <dgm:t>
        <a:bodyPr/>
        <a:lstStyle/>
        <a:p>
          <a:endParaRPr lang="en-GB"/>
        </a:p>
      </dgm:t>
    </dgm:pt>
    <dgm:pt modelId="{98CDEDBD-D097-4522-BF29-0679F39B8E1F}">
      <dgm:prSet/>
      <dgm:spPr/>
      <dgm:t>
        <a:bodyPr/>
        <a:lstStyle/>
        <a:p>
          <a:pPr rtl="0"/>
          <a:r>
            <a:rPr lang="es-ES"/>
            <a:t>3 to 5 Workshops on monitoring and evaluation </a:t>
          </a:r>
          <a:endParaRPr lang="en-GB"/>
        </a:p>
      </dgm:t>
    </dgm:pt>
    <dgm:pt modelId="{6D36BDB2-5099-4762-A51C-985EEAA01D6B}" type="parTrans" cxnId="{BC927FEA-9251-45BE-9787-34314EB6C2BB}">
      <dgm:prSet/>
      <dgm:spPr/>
      <dgm:t>
        <a:bodyPr/>
        <a:lstStyle/>
        <a:p>
          <a:endParaRPr lang="en-GB"/>
        </a:p>
      </dgm:t>
    </dgm:pt>
    <dgm:pt modelId="{0D46D186-9417-42CB-85B8-EAE6CF3D282E}" type="sibTrans" cxnId="{BC927FEA-9251-45BE-9787-34314EB6C2BB}">
      <dgm:prSet/>
      <dgm:spPr/>
      <dgm:t>
        <a:bodyPr/>
        <a:lstStyle/>
        <a:p>
          <a:endParaRPr lang="en-GB"/>
        </a:p>
      </dgm:t>
    </dgm:pt>
    <dgm:pt modelId="{3295F7BF-550D-4815-9248-41DAF63C1F39}">
      <dgm:prSet/>
      <dgm:spPr/>
      <dgm:t>
        <a:bodyPr/>
        <a:lstStyle/>
        <a:p>
          <a:pPr rtl="0"/>
          <a:r>
            <a:rPr lang="en-GB" dirty="0"/>
            <a:t>Open data infrastructure: state of the art and way forward (case studies)</a:t>
          </a:r>
        </a:p>
      </dgm:t>
    </dgm:pt>
    <dgm:pt modelId="{A792ED17-83D6-4C50-B531-8A8E311B58DC}" type="parTrans" cxnId="{C14C2A99-166B-47BE-8425-AFE427228B9D}">
      <dgm:prSet/>
      <dgm:spPr/>
      <dgm:t>
        <a:bodyPr/>
        <a:lstStyle/>
        <a:p>
          <a:endParaRPr lang="en-GB"/>
        </a:p>
      </dgm:t>
    </dgm:pt>
    <dgm:pt modelId="{C4898FBC-2803-4658-BA2F-489B103E6FA7}" type="sibTrans" cxnId="{C14C2A99-166B-47BE-8425-AFE427228B9D}">
      <dgm:prSet/>
      <dgm:spPr/>
      <dgm:t>
        <a:bodyPr/>
        <a:lstStyle/>
        <a:p>
          <a:endParaRPr lang="en-GB"/>
        </a:p>
      </dgm:t>
    </dgm:pt>
    <dgm:pt modelId="{72D9C811-94B2-4578-90AC-3C708C660D39}">
      <dgm:prSet/>
      <dgm:spPr/>
      <dgm:t>
        <a:bodyPr/>
        <a:lstStyle/>
        <a:p>
          <a:pPr rtl="0"/>
          <a:r>
            <a:rPr lang="en-GB" dirty="0"/>
            <a:t>Coordination of S3 national-regional S3 monitoring </a:t>
          </a:r>
        </a:p>
      </dgm:t>
    </dgm:pt>
    <dgm:pt modelId="{EE95AE09-7D7D-47DC-9A78-6CFBC29F6F9F}" type="parTrans" cxnId="{39DBBC84-300D-4F12-B200-703F57364E06}">
      <dgm:prSet/>
      <dgm:spPr/>
      <dgm:t>
        <a:bodyPr/>
        <a:lstStyle/>
        <a:p>
          <a:endParaRPr lang="en-GB"/>
        </a:p>
      </dgm:t>
    </dgm:pt>
    <dgm:pt modelId="{B573AF8B-F01D-42A3-9FB0-5095173C1FF4}" type="sibTrans" cxnId="{39DBBC84-300D-4F12-B200-703F57364E06}">
      <dgm:prSet/>
      <dgm:spPr/>
      <dgm:t>
        <a:bodyPr/>
        <a:lstStyle/>
        <a:p>
          <a:endParaRPr lang="en-GB"/>
        </a:p>
      </dgm:t>
    </dgm:pt>
    <dgm:pt modelId="{2575D97C-2A49-41B5-A124-1477882EA713}">
      <dgm:prSet/>
      <dgm:spPr/>
      <dgm:t>
        <a:bodyPr/>
        <a:lstStyle/>
        <a:p>
          <a:pPr rtl="0"/>
          <a:r>
            <a:rPr lang="en-GB" dirty="0"/>
            <a:t>Development of guidelines for S3 evaluation</a:t>
          </a:r>
        </a:p>
      </dgm:t>
    </dgm:pt>
    <dgm:pt modelId="{F091E173-4D5B-4140-B005-AF7376269BCD}" type="parTrans" cxnId="{1A1C68D9-30F3-4A2F-8555-5CD4AD950980}">
      <dgm:prSet/>
      <dgm:spPr/>
      <dgm:t>
        <a:bodyPr/>
        <a:lstStyle/>
        <a:p>
          <a:endParaRPr lang="en-GB"/>
        </a:p>
      </dgm:t>
    </dgm:pt>
    <dgm:pt modelId="{F94CC007-6684-4513-8E1A-3EC877EF65D1}" type="sibTrans" cxnId="{1A1C68D9-30F3-4A2F-8555-5CD4AD950980}">
      <dgm:prSet/>
      <dgm:spPr/>
      <dgm:t>
        <a:bodyPr/>
        <a:lstStyle/>
        <a:p>
          <a:endParaRPr lang="en-GB"/>
        </a:p>
      </dgm:t>
    </dgm:pt>
    <dgm:pt modelId="{E47B56E6-760D-41DA-ACDC-65E2CA08CEA0}" type="pres">
      <dgm:prSet presAssocID="{58F3836C-D832-4A8B-B651-2B3F403BE1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A56BAA-62BA-4655-8C56-085516A6E66C}" type="pres">
      <dgm:prSet presAssocID="{98CDEDBD-D097-4522-BF29-0679F39B8E1F}" presName="boxAndChildren" presStyleCnt="0"/>
      <dgm:spPr/>
    </dgm:pt>
    <dgm:pt modelId="{8B1F83F6-B704-4002-A3AE-12A9C18E4024}" type="pres">
      <dgm:prSet presAssocID="{98CDEDBD-D097-4522-BF29-0679F39B8E1F}" presName="parentTextBox" presStyleLbl="node1" presStyleIdx="0" presStyleCnt="2"/>
      <dgm:spPr/>
      <dgm:t>
        <a:bodyPr/>
        <a:lstStyle/>
        <a:p>
          <a:endParaRPr lang="en-GB"/>
        </a:p>
      </dgm:t>
    </dgm:pt>
    <dgm:pt modelId="{0FA2C782-8DDB-4B70-B3ED-AC6EAF27DC54}" type="pres">
      <dgm:prSet presAssocID="{98CDEDBD-D097-4522-BF29-0679F39B8E1F}" presName="entireBox" presStyleLbl="node1" presStyleIdx="0" presStyleCnt="2"/>
      <dgm:spPr/>
      <dgm:t>
        <a:bodyPr/>
        <a:lstStyle/>
        <a:p>
          <a:endParaRPr lang="en-GB"/>
        </a:p>
      </dgm:t>
    </dgm:pt>
    <dgm:pt modelId="{46624725-389F-4044-B456-8DF6C8C1666C}" type="pres">
      <dgm:prSet presAssocID="{98CDEDBD-D097-4522-BF29-0679F39B8E1F}" presName="descendantBox" presStyleCnt="0"/>
      <dgm:spPr/>
    </dgm:pt>
    <dgm:pt modelId="{DBD00FA0-9F50-42C8-A5A9-B0239572857A}" type="pres">
      <dgm:prSet presAssocID="{3295F7BF-550D-4815-9248-41DAF63C1F39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D34400-84A7-492A-AA8F-BF84D53A2F23}" type="pres">
      <dgm:prSet presAssocID="{72D9C811-94B2-4578-90AC-3C708C660D39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7E362-F3CE-41B2-BFE3-7E233BD9D0F1}" type="pres">
      <dgm:prSet presAssocID="{2575D97C-2A49-41B5-A124-1477882EA713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23810-8B5C-4C4A-A1C0-BD27858D7636}" type="pres">
      <dgm:prSet presAssocID="{719CA3D1-0CF7-4E0B-A2C7-A80682549D5C}" presName="sp" presStyleCnt="0"/>
      <dgm:spPr/>
    </dgm:pt>
    <dgm:pt modelId="{E8D5FC1F-0B85-4842-9CC8-A64B1259341C}" type="pres">
      <dgm:prSet presAssocID="{EDFF81B4-DA81-4911-A3BF-4793717062FE}" presName="arrowAndChildren" presStyleCnt="0"/>
      <dgm:spPr/>
    </dgm:pt>
    <dgm:pt modelId="{F32F1CE2-805F-4835-90E0-379A8E61A354}" type="pres">
      <dgm:prSet presAssocID="{EDFF81B4-DA81-4911-A3BF-4793717062FE}" presName="parentTextArrow" presStyleLbl="node1" presStyleIdx="0" presStyleCnt="2"/>
      <dgm:spPr/>
      <dgm:t>
        <a:bodyPr/>
        <a:lstStyle/>
        <a:p>
          <a:endParaRPr lang="en-GB"/>
        </a:p>
      </dgm:t>
    </dgm:pt>
    <dgm:pt modelId="{C393AEBB-C1DC-421C-B41B-2B40750C6622}" type="pres">
      <dgm:prSet presAssocID="{EDFF81B4-DA81-4911-A3BF-4793717062FE}" presName="arrow" presStyleLbl="node1" presStyleIdx="1" presStyleCnt="2"/>
      <dgm:spPr/>
      <dgm:t>
        <a:bodyPr/>
        <a:lstStyle/>
        <a:p>
          <a:endParaRPr lang="en-GB"/>
        </a:p>
      </dgm:t>
    </dgm:pt>
    <dgm:pt modelId="{80CFAE94-0DAC-4334-87CC-63401F9E8279}" type="pres">
      <dgm:prSet presAssocID="{EDFF81B4-DA81-4911-A3BF-4793717062FE}" presName="descendantArrow" presStyleCnt="0"/>
      <dgm:spPr/>
    </dgm:pt>
    <dgm:pt modelId="{31D27F59-CF1E-4742-9EAB-CE3B3E6BC7C2}" type="pres">
      <dgm:prSet presAssocID="{DF09B9A3-1E70-446C-B822-0E1B2B2C4A65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BDAFC5-02E9-4BFA-8763-0AA19A0AF436}" type="pres">
      <dgm:prSet presAssocID="{BA9C0066-FB97-48C4-912A-F15CAF2CE3D3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9E34B9-FF95-43A2-8E13-37C1860A7B42}" type="presOf" srcId="{3295F7BF-550D-4815-9248-41DAF63C1F39}" destId="{DBD00FA0-9F50-42C8-A5A9-B0239572857A}" srcOrd="0" destOrd="0" presId="urn:microsoft.com/office/officeart/2005/8/layout/process4"/>
    <dgm:cxn modelId="{1CE4300D-270D-4EC3-BED3-2334A2F62BAC}" type="presOf" srcId="{BA9C0066-FB97-48C4-912A-F15CAF2CE3D3}" destId="{F1BDAFC5-02E9-4BFA-8763-0AA19A0AF436}" srcOrd="0" destOrd="0" presId="urn:microsoft.com/office/officeart/2005/8/layout/process4"/>
    <dgm:cxn modelId="{38F3CAE4-B2DC-4C93-BF14-F70390221D49}" type="presOf" srcId="{2575D97C-2A49-41B5-A124-1477882EA713}" destId="{33A7E362-F3CE-41B2-BFE3-7E233BD9D0F1}" srcOrd="0" destOrd="0" presId="urn:microsoft.com/office/officeart/2005/8/layout/process4"/>
    <dgm:cxn modelId="{630F4A43-FDEB-44B1-8CE9-25C4BE2DB7B8}" srcId="{EDFF81B4-DA81-4911-A3BF-4793717062FE}" destId="{DF09B9A3-1E70-446C-B822-0E1B2B2C4A65}" srcOrd="0" destOrd="0" parTransId="{42CAAEF6-D20F-48C3-921B-BF875F482CB4}" sibTransId="{F6218213-343A-4655-91B0-43478F2BBA00}"/>
    <dgm:cxn modelId="{39DBBC84-300D-4F12-B200-703F57364E06}" srcId="{98CDEDBD-D097-4522-BF29-0679F39B8E1F}" destId="{72D9C811-94B2-4578-90AC-3C708C660D39}" srcOrd="1" destOrd="0" parTransId="{EE95AE09-7D7D-47DC-9A78-6CFBC29F6F9F}" sibTransId="{B573AF8B-F01D-42A3-9FB0-5095173C1FF4}"/>
    <dgm:cxn modelId="{BC927FEA-9251-45BE-9787-34314EB6C2BB}" srcId="{58F3836C-D832-4A8B-B651-2B3F403BE1EC}" destId="{98CDEDBD-D097-4522-BF29-0679F39B8E1F}" srcOrd="1" destOrd="0" parTransId="{6D36BDB2-5099-4762-A51C-985EEAA01D6B}" sibTransId="{0D46D186-9417-42CB-85B8-EAE6CF3D282E}"/>
    <dgm:cxn modelId="{04C9410A-DEAC-4827-BE87-03611B34D157}" type="presOf" srcId="{EDFF81B4-DA81-4911-A3BF-4793717062FE}" destId="{C393AEBB-C1DC-421C-B41B-2B40750C6622}" srcOrd="1" destOrd="0" presId="urn:microsoft.com/office/officeart/2005/8/layout/process4"/>
    <dgm:cxn modelId="{9883F722-BCB2-4A13-BC69-C0695ED74BFA}" type="presOf" srcId="{72D9C811-94B2-4578-90AC-3C708C660D39}" destId="{0ED34400-84A7-492A-AA8F-BF84D53A2F23}" srcOrd="0" destOrd="0" presId="urn:microsoft.com/office/officeart/2005/8/layout/process4"/>
    <dgm:cxn modelId="{6FE2E311-90EB-4562-BAED-362CEB824434}" type="presOf" srcId="{DF09B9A3-1E70-446C-B822-0E1B2B2C4A65}" destId="{31D27F59-CF1E-4742-9EAB-CE3B3E6BC7C2}" srcOrd="0" destOrd="0" presId="urn:microsoft.com/office/officeart/2005/8/layout/process4"/>
    <dgm:cxn modelId="{CB5790F8-9380-4599-830E-374E3F6F874A}" type="presOf" srcId="{98CDEDBD-D097-4522-BF29-0679F39B8E1F}" destId="{8B1F83F6-B704-4002-A3AE-12A9C18E4024}" srcOrd="0" destOrd="0" presId="urn:microsoft.com/office/officeart/2005/8/layout/process4"/>
    <dgm:cxn modelId="{FEB46B05-5D2E-45A4-9412-9952A37A3B42}" srcId="{EDFF81B4-DA81-4911-A3BF-4793717062FE}" destId="{BA9C0066-FB97-48C4-912A-F15CAF2CE3D3}" srcOrd="1" destOrd="0" parTransId="{AD554ED1-1437-492B-9BA2-EF1427C084A5}" sibTransId="{77E6BCE4-0A38-4763-84F0-9D5FA6EB4C4F}"/>
    <dgm:cxn modelId="{9D0318CE-6F31-4F44-B205-8CF082FDDA2E}" type="presOf" srcId="{EDFF81B4-DA81-4911-A3BF-4793717062FE}" destId="{F32F1CE2-805F-4835-90E0-379A8E61A354}" srcOrd="0" destOrd="0" presId="urn:microsoft.com/office/officeart/2005/8/layout/process4"/>
    <dgm:cxn modelId="{C14C2A99-166B-47BE-8425-AFE427228B9D}" srcId="{98CDEDBD-D097-4522-BF29-0679F39B8E1F}" destId="{3295F7BF-550D-4815-9248-41DAF63C1F39}" srcOrd="0" destOrd="0" parTransId="{A792ED17-83D6-4C50-B531-8A8E311B58DC}" sibTransId="{C4898FBC-2803-4658-BA2F-489B103E6FA7}"/>
    <dgm:cxn modelId="{61580EB9-FDE2-4FAF-941F-5153B0D06FF7}" type="presOf" srcId="{98CDEDBD-D097-4522-BF29-0679F39B8E1F}" destId="{0FA2C782-8DDB-4B70-B3ED-AC6EAF27DC54}" srcOrd="1" destOrd="0" presId="urn:microsoft.com/office/officeart/2005/8/layout/process4"/>
    <dgm:cxn modelId="{F1F8A9EC-3350-4F90-BA4F-10D4169203BD}" srcId="{58F3836C-D832-4A8B-B651-2B3F403BE1EC}" destId="{EDFF81B4-DA81-4911-A3BF-4793717062FE}" srcOrd="0" destOrd="0" parTransId="{C3D0066A-C959-4D88-BEB6-E6269C28E659}" sibTransId="{719CA3D1-0CF7-4E0B-A2C7-A80682549D5C}"/>
    <dgm:cxn modelId="{1A1C68D9-30F3-4A2F-8555-5CD4AD950980}" srcId="{98CDEDBD-D097-4522-BF29-0679F39B8E1F}" destId="{2575D97C-2A49-41B5-A124-1477882EA713}" srcOrd="2" destOrd="0" parTransId="{F091E173-4D5B-4140-B005-AF7376269BCD}" sibTransId="{F94CC007-6684-4513-8E1A-3EC877EF65D1}"/>
    <dgm:cxn modelId="{EEFCA20F-91DD-400F-B022-9A8ED6A809BC}" type="presOf" srcId="{58F3836C-D832-4A8B-B651-2B3F403BE1EC}" destId="{E47B56E6-760D-41DA-ACDC-65E2CA08CEA0}" srcOrd="0" destOrd="0" presId="urn:microsoft.com/office/officeart/2005/8/layout/process4"/>
    <dgm:cxn modelId="{CAAE272D-9549-456E-8069-1522D4F8956D}" type="presParOf" srcId="{E47B56E6-760D-41DA-ACDC-65E2CA08CEA0}" destId="{10A56BAA-62BA-4655-8C56-085516A6E66C}" srcOrd="0" destOrd="0" presId="urn:microsoft.com/office/officeart/2005/8/layout/process4"/>
    <dgm:cxn modelId="{3999D6CF-623A-4532-AB6C-57660D280F18}" type="presParOf" srcId="{10A56BAA-62BA-4655-8C56-085516A6E66C}" destId="{8B1F83F6-B704-4002-A3AE-12A9C18E4024}" srcOrd="0" destOrd="0" presId="urn:microsoft.com/office/officeart/2005/8/layout/process4"/>
    <dgm:cxn modelId="{741C286C-3800-41F8-B882-19C3846C45E2}" type="presParOf" srcId="{10A56BAA-62BA-4655-8C56-085516A6E66C}" destId="{0FA2C782-8DDB-4B70-B3ED-AC6EAF27DC54}" srcOrd="1" destOrd="0" presId="urn:microsoft.com/office/officeart/2005/8/layout/process4"/>
    <dgm:cxn modelId="{2FF674DD-7DF0-47C4-B635-4208045BAC42}" type="presParOf" srcId="{10A56BAA-62BA-4655-8C56-085516A6E66C}" destId="{46624725-389F-4044-B456-8DF6C8C1666C}" srcOrd="2" destOrd="0" presId="urn:microsoft.com/office/officeart/2005/8/layout/process4"/>
    <dgm:cxn modelId="{57A1640B-C545-4862-A568-26329AE81B4E}" type="presParOf" srcId="{46624725-389F-4044-B456-8DF6C8C1666C}" destId="{DBD00FA0-9F50-42C8-A5A9-B0239572857A}" srcOrd="0" destOrd="0" presId="urn:microsoft.com/office/officeart/2005/8/layout/process4"/>
    <dgm:cxn modelId="{8903B8E8-D18B-4C3A-8E2F-FA29939C50EA}" type="presParOf" srcId="{46624725-389F-4044-B456-8DF6C8C1666C}" destId="{0ED34400-84A7-492A-AA8F-BF84D53A2F23}" srcOrd="1" destOrd="0" presId="urn:microsoft.com/office/officeart/2005/8/layout/process4"/>
    <dgm:cxn modelId="{A14FB5B3-26B3-417A-A39E-50934553CD23}" type="presParOf" srcId="{46624725-389F-4044-B456-8DF6C8C1666C}" destId="{33A7E362-F3CE-41B2-BFE3-7E233BD9D0F1}" srcOrd="2" destOrd="0" presId="urn:microsoft.com/office/officeart/2005/8/layout/process4"/>
    <dgm:cxn modelId="{4588C2B8-7CCF-4178-95CA-7F34E01183A9}" type="presParOf" srcId="{E47B56E6-760D-41DA-ACDC-65E2CA08CEA0}" destId="{41423810-8B5C-4C4A-A1C0-BD27858D7636}" srcOrd="1" destOrd="0" presId="urn:microsoft.com/office/officeart/2005/8/layout/process4"/>
    <dgm:cxn modelId="{5F95F2B9-5C8C-42E2-869E-91B08075E4D6}" type="presParOf" srcId="{E47B56E6-760D-41DA-ACDC-65E2CA08CEA0}" destId="{E8D5FC1F-0B85-4842-9CC8-A64B1259341C}" srcOrd="2" destOrd="0" presId="urn:microsoft.com/office/officeart/2005/8/layout/process4"/>
    <dgm:cxn modelId="{55048E49-2EC1-45AA-86D0-036EF3B91B5C}" type="presParOf" srcId="{E8D5FC1F-0B85-4842-9CC8-A64B1259341C}" destId="{F32F1CE2-805F-4835-90E0-379A8E61A354}" srcOrd="0" destOrd="0" presId="urn:microsoft.com/office/officeart/2005/8/layout/process4"/>
    <dgm:cxn modelId="{AB77DEAD-8947-4F1A-AC30-176468D07FCD}" type="presParOf" srcId="{E8D5FC1F-0B85-4842-9CC8-A64B1259341C}" destId="{C393AEBB-C1DC-421C-B41B-2B40750C6622}" srcOrd="1" destOrd="0" presId="urn:microsoft.com/office/officeart/2005/8/layout/process4"/>
    <dgm:cxn modelId="{F2F4FEB8-6FEC-4614-9544-8287AFCEF6BD}" type="presParOf" srcId="{E8D5FC1F-0B85-4842-9CC8-A64B1259341C}" destId="{80CFAE94-0DAC-4334-87CC-63401F9E8279}" srcOrd="2" destOrd="0" presId="urn:microsoft.com/office/officeart/2005/8/layout/process4"/>
    <dgm:cxn modelId="{2C5C4523-0A90-4F70-BAC8-F7C865E0646E}" type="presParOf" srcId="{80CFAE94-0DAC-4334-87CC-63401F9E8279}" destId="{31D27F59-CF1E-4742-9EAB-CE3B3E6BC7C2}" srcOrd="0" destOrd="0" presId="urn:microsoft.com/office/officeart/2005/8/layout/process4"/>
    <dgm:cxn modelId="{A0D14CA2-B43F-46CF-AD4A-20CB6671C123}" type="presParOf" srcId="{80CFAE94-0DAC-4334-87CC-63401F9E8279}" destId="{F1BDAFC5-02E9-4BFA-8763-0AA19A0AF43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474B8-4A98-48DC-8FF9-54BFA77B20F1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482A81FE-4793-473D-847E-0A14F27BEA45}">
      <dgm:prSet custT="1"/>
      <dgm:spPr/>
      <dgm:t>
        <a:bodyPr/>
        <a:lstStyle/>
        <a:p>
          <a:pPr rtl="0"/>
          <a:r>
            <a:rPr lang="es-ES" sz="1800" dirty="0" err="1"/>
            <a:t>Governance</a:t>
          </a:r>
          <a:r>
            <a:rPr lang="es-ES" sz="1800" dirty="0"/>
            <a:t> </a:t>
          </a:r>
        </a:p>
        <a:p>
          <a:pPr rtl="0"/>
          <a:r>
            <a:rPr lang="es-ES" sz="1300" dirty="0"/>
            <a:t>(11-15 Feb;</a:t>
          </a:r>
          <a:r>
            <a:rPr lang="es-ES" sz="1300" dirty="0">
              <a:highlight>
                <a:srgbClr val="FFFF00"/>
              </a:highlight>
            </a:rPr>
            <a:t> 18-22 Feb</a:t>
          </a:r>
          <a:r>
            <a:rPr lang="es-ES" sz="1300" dirty="0" smtClean="0">
              <a:highlight>
                <a:srgbClr val="FFFF00"/>
              </a:highlight>
            </a:rPr>
            <a:t>)</a:t>
          </a:r>
        </a:p>
        <a:p>
          <a:pPr rtl="0"/>
          <a:r>
            <a:rPr lang="es-ES" sz="1300" dirty="0" smtClean="0">
              <a:highlight>
                <a:srgbClr val="FFFF00"/>
              </a:highlight>
            </a:rPr>
            <a:t>Madrid</a:t>
          </a:r>
          <a:endParaRPr lang="es-ES" sz="1300" dirty="0">
            <a:highlight>
              <a:srgbClr val="FFFF00"/>
            </a:highlight>
          </a:endParaRPr>
        </a:p>
      </dgm:t>
    </dgm:pt>
    <dgm:pt modelId="{89FD094B-BC93-40BD-9CAA-BF084CC6C797}" type="parTrans" cxnId="{C9828AB9-0030-420E-A0B9-AE9115FC640A}">
      <dgm:prSet/>
      <dgm:spPr/>
      <dgm:t>
        <a:bodyPr/>
        <a:lstStyle/>
        <a:p>
          <a:endParaRPr lang="es-ES"/>
        </a:p>
      </dgm:t>
    </dgm:pt>
    <dgm:pt modelId="{55E37B8C-D89E-4CCD-90A7-1630F6FAB21D}" type="sibTrans" cxnId="{C9828AB9-0030-420E-A0B9-AE9115FC640A}">
      <dgm:prSet/>
      <dgm:spPr/>
      <dgm:t>
        <a:bodyPr/>
        <a:lstStyle/>
        <a:p>
          <a:endParaRPr lang="es-ES"/>
        </a:p>
      </dgm:t>
    </dgm:pt>
    <dgm:pt modelId="{3D8B8AF8-C310-4DFB-B3BD-6AEDB30E333B}">
      <dgm:prSet custT="1"/>
      <dgm:spPr/>
      <dgm:t>
        <a:bodyPr/>
        <a:lstStyle/>
        <a:p>
          <a:pPr rtl="0"/>
          <a:r>
            <a:rPr lang="en-GB" sz="1700" dirty="0"/>
            <a:t>Mon &amp; </a:t>
          </a:r>
          <a:r>
            <a:rPr lang="en-GB" sz="1700" dirty="0" err="1"/>
            <a:t>Eval</a:t>
          </a:r>
          <a:r>
            <a:rPr lang="en-GB" sz="1700" dirty="0"/>
            <a:t>. </a:t>
          </a:r>
        </a:p>
        <a:p>
          <a:pPr rtl="0"/>
          <a:r>
            <a:rPr lang="en-GB" sz="1300" dirty="0"/>
            <a:t>(18-22 March- </a:t>
          </a:r>
          <a:r>
            <a:rPr lang="en-GB" sz="1300" dirty="0">
              <a:highlight>
                <a:srgbClr val="FFFF00"/>
              </a:highlight>
            </a:rPr>
            <a:t>27-29 March</a:t>
          </a:r>
          <a:r>
            <a:rPr lang="en-GB" sz="1300" dirty="0" smtClean="0">
              <a:highlight>
                <a:srgbClr val="FFFF00"/>
              </a:highlight>
            </a:rPr>
            <a:t>)</a:t>
          </a:r>
        </a:p>
        <a:p>
          <a:pPr rtl="0"/>
          <a:r>
            <a:rPr lang="es-ES" sz="1300" dirty="0" err="1" smtClean="0">
              <a:highlight>
                <a:srgbClr val="FFFF00"/>
              </a:highlight>
            </a:rPr>
            <a:t>Vienna</a:t>
          </a:r>
          <a:endParaRPr lang="es-ES" sz="1300" dirty="0">
            <a:highlight>
              <a:srgbClr val="FFFF00"/>
            </a:highlight>
          </a:endParaRPr>
        </a:p>
      </dgm:t>
    </dgm:pt>
    <dgm:pt modelId="{8987AC77-AACB-4AC9-AB9D-02C4E330AA61}" type="parTrans" cxnId="{6676605E-4778-49EC-8C3A-B11A4AE8E69A}">
      <dgm:prSet/>
      <dgm:spPr/>
      <dgm:t>
        <a:bodyPr/>
        <a:lstStyle/>
        <a:p>
          <a:endParaRPr lang="es-ES"/>
        </a:p>
      </dgm:t>
    </dgm:pt>
    <dgm:pt modelId="{DE6C9317-F4EA-4096-A9F8-7F6F85647926}" type="sibTrans" cxnId="{6676605E-4778-49EC-8C3A-B11A4AE8E69A}">
      <dgm:prSet/>
      <dgm:spPr/>
      <dgm:t>
        <a:bodyPr/>
        <a:lstStyle/>
        <a:p>
          <a:endParaRPr lang="es-ES"/>
        </a:p>
      </dgm:t>
    </dgm:pt>
    <dgm:pt modelId="{FB0AAD04-BA53-4EE2-B90E-F1024DEE9DA3}">
      <dgm:prSet custT="1"/>
      <dgm:spPr/>
      <dgm:t>
        <a:bodyPr/>
        <a:lstStyle/>
        <a:p>
          <a:pPr rtl="0"/>
          <a:endParaRPr lang="en-GB" sz="1800" dirty="0"/>
        </a:p>
        <a:p>
          <a:pPr rtl="0"/>
          <a:r>
            <a:rPr lang="en-GB" sz="1800" dirty="0"/>
            <a:t>Mon &amp; </a:t>
          </a:r>
          <a:r>
            <a:rPr lang="en-GB" sz="1800" dirty="0" err="1"/>
            <a:t>Eval</a:t>
          </a:r>
          <a:r>
            <a:rPr lang="en-GB" sz="1800" dirty="0"/>
            <a:t>.</a:t>
          </a:r>
        </a:p>
        <a:p>
          <a:pPr rtl="0"/>
          <a:r>
            <a:rPr lang="en-GB" sz="1300" dirty="0"/>
            <a:t>(</a:t>
          </a:r>
          <a:r>
            <a:rPr lang="en-GB" sz="1300" dirty="0">
              <a:highlight>
                <a:srgbClr val="FFFF00"/>
              </a:highlight>
            </a:rPr>
            <a:t>13-17 May </a:t>
          </a:r>
          <a:r>
            <a:rPr lang="en-GB" sz="1300" dirty="0"/>
            <a:t>- 20-24 May</a:t>
          </a:r>
          <a:r>
            <a:rPr lang="en-GB" sz="1300" dirty="0" smtClean="0"/>
            <a:t>)</a:t>
          </a:r>
        </a:p>
        <a:p>
          <a:pPr rtl="0"/>
          <a:r>
            <a:rPr lang="es-ES" sz="1300" dirty="0" smtClean="0"/>
            <a:t>Barcelona</a:t>
          </a:r>
          <a:endParaRPr lang="es-ES" sz="1300" dirty="0"/>
        </a:p>
      </dgm:t>
    </dgm:pt>
    <dgm:pt modelId="{0EDFBE25-4FAD-43B9-9602-C6330095EE15}" type="parTrans" cxnId="{6D57EB9F-929E-4A61-B173-F270D580407B}">
      <dgm:prSet/>
      <dgm:spPr/>
      <dgm:t>
        <a:bodyPr/>
        <a:lstStyle/>
        <a:p>
          <a:endParaRPr lang="es-ES"/>
        </a:p>
      </dgm:t>
    </dgm:pt>
    <dgm:pt modelId="{D3638EB4-9410-41BB-8E26-51702F4F392A}" type="sibTrans" cxnId="{6D57EB9F-929E-4A61-B173-F270D580407B}">
      <dgm:prSet/>
      <dgm:spPr/>
      <dgm:t>
        <a:bodyPr/>
        <a:lstStyle/>
        <a:p>
          <a:endParaRPr lang="es-ES"/>
        </a:p>
      </dgm:t>
    </dgm:pt>
    <dgm:pt modelId="{41F4F449-9B9A-4D17-8C36-A2C83D891968}">
      <dgm:prSet custT="1"/>
      <dgm:spPr/>
      <dgm:t>
        <a:bodyPr/>
        <a:lstStyle/>
        <a:p>
          <a:pPr rtl="0"/>
          <a:r>
            <a:rPr lang="en-GB" sz="1800" dirty="0"/>
            <a:t>Mon &amp; </a:t>
          </a:r>
          <a:r>
            <a:rPr lang="en-GB" sz="1800" dirty="0" err="1"/>
            <a:t>Eval</a:t>
          </a:r>
          <a:r>
            <a:rPr lang="en-GB" sz="1800" dirty="0"/>
            <a:t>.</a:t>
          </a:r>
        </a:p>
        <a:p>
          <a:pPr rtl="0"/>
          <a:r>
            <a:rPr lang="en-GB" sz="1300" dirty="0"/>
            <a:t>(</a:t>
          </a:r>
          <a:r>
            <a:rPr lang="en-GB" sz="1300" dirty="0">
              <a:highlight>
                <a:srgbClr val="FFFF00"/>
              </a:highlight>
            </a:rPr>
            <a:t>1-5 July</a:t>
          </a:r>
          <a:r>
            <a:rPr lang="en-GB" sz="1300" dirty="0"/>
            <a:t>; 8-12 July</a:t>
          </a:r>
          <a:r>
            <a:rPr lang="en-GB" sz="1300" dirty="0" smtClean="0"/>
            <a:t>)</a:t>
          </a:r>
        </a:p>
        <a:p>
          <a:pPr rtl="0"/>
          <a:r>
            <a:rPr lang="es-ES" sz="1300" dirty="0" err="1" smtClean="0"/>
            <a:t>Vienna</a:t>
          </a:r>
          <a:endParaRPr lang="es-ES" sz="1300" dirty="0"/>
        </a:p>
      </dgm:t>
    </dgm:pt>
    <dgm:pt modelId="{593A5A14-4459-41D8-947C-5D52854149F4}" type="parTrans" cxnId="{EFBFAB3E-71CB-474F-8C9D-772511B8A841}">
      <dgm:prSet/>
      <dgm:spPr/>
      <dgm:t>
        <a:bodyPr/>
        <a:lstStyle/>
        <a:p>
          <a:endParaRPr lang="es-ES"/>
        </a:p>
      </dgm:t>
    </dgm:pt>
    <dgm:pt modelId="{9CFF4D0F-2B86-46EF-86FE-BB63E4B0D258}" type="sibTrans" cxnId="{EFBFAB3E-71CB-474F-8C9D-772511B8A841}">
      <dgm:prSet/>
      <dgm:spPr/>
      <dgm:t>
        <a:bodyPr/>
        <a:lstStyle/>
        <a:p>
          <a:endParaRPr lang="es-ES"/>
        </a:p>
      </dgm:t>
    </dgm:pt>
    <dgm:pt modelId="{2847DED9-377F-43FA-B6E2-89BB6CDB3627}">
      <dgm:prSet custT="1"/>
      <dgm:spPr/>
      <dgm:t>
        <a:bodyPr/>
        <a:lstStyle/>
        <a:p>
          <a:pPr rtl="0"/>
          <a:endParaRPr lang="en-GB" sz="1800" dirty="0"/>
        </a:p>
        <a:p>
          <a:pPr rtl="0"/>
          <a:endParaRPr lang="en-GB" sz="1800" dirty="0"/>
        </a:p>
        <a:p>
          <a:pPr rtl="0"/>
          <a:r>
            <a:rPr lang="en-GB" sz="1800" dirty="0"/>
            <a:t>Mon &amp; Eval &amp; al. </a:t>
          </a:r>
        </a:p>
        <a:p>
          <a:pPr rtl="0"/>
          <a:r>
            <a:rPr lang="en-GB" sz="1300" dirty="0"/>
            <a:t>(23-27 Sept;</a:t>
          </a:r>
          <a:r>
            <a:rPr lang="en-GB" sz="1300" dirty="0">
              <a:highlight>
                <a:srgbClr val="FFFF00"/>
              </a:highlight>
            </a:rPr>
            <a:t> 30 Sept-4 Oct</a:t>
          </a:r>
          <a:r>
            <a:rPr lang="en-GB" sz="1300" dirty="0" smtClean="0">
              <a:highlight>
                <a:srgbClr val="FFFF00"/>
              </a:highlight>
            </a:rPr>
            <a:t>.</a:t>
          </a:r>
          <a:r>
            <a:rPr lang="en-GB" sz="1300" dirty="0" smtClean="0"/>
            <a:t>)</a:t>
          </a:r>
        </a:p>
        <a:p>
          <a:pPr rtl="0"/>
          <a:r>
            <a:rPr lang="es-ES" sz="1300" dirty="0" smtClean="0"/>
            <a:t>Madrid/Barcelona</a:t>
          </a:r>
          <a:endParaRPr lang="es-ES" sz="1300" dirty="0"/>
        </a:p>
      </dgm:t>
    </dgm:pt>
    <dgm:pt modelId="{8CB1A7B0-D094-4645-B1BD-F2A5B11853E0}" type="parTrans" cxnId="{46BDB3F6-5DE7-407A-8AFC-018B303D7566}">
      <dgm:prSet/>
      <dgm:spPr/>
      <dgm:t>
        <a:bodyPr/>
        <a:lstStyle/>
        <a:p>
          <a:endParaRPr lang="es-ES"/>
        </a:p>
      </dgm:t>
    </dgm:pt>
    <dgm:pt modelId="{38D74FBC-0286-4984-805A-03ADDA81CC8B}" type="sibTrans" cxnId="{46BDB3F6-5DE7-407A-8AFC-018B303D7566}">
      <dgm:prSet/>
      <dgm:spPr/>
      <dgm:t>
        <a:bodyPr/>
        <a:lstStyle/>
        <a:p>
          <a:endParaRPr lang="es-ES"/>
        </a:p>
      </dgm:t>
    </dgm:pt>
    <dgm:pt modelId="{07FF5F97-E22C-4A5A-AE44-974FC538BF56}" type="pres">
      <dgm:prSet presAssocID="{EE3474B8-4A98-48DC-8FF9-54BFA77B20F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14C6CA-54A3-4061-97A1-DBDE39465B6F}" type="pres">
      <dgm:prSet presAssocID="{EE3474B8-4A98-48DC-8FF9-54BFA77B20F1}" presName="arrow" presStyleLbl="bgShp" presStyleIdx="0" presStyleCnt="1"/>
      <dgm:spPr/>
    </dgm:pt>
    <dgm:pt modelId="{CA2BE2A0-C8C1-4DE8-9AC1-F36300874E1D}" type="pres">
      <dgm:prSet presAssocID="{EE3474B8-4A98-48DC-8FF9-54BFA77B20F1}" presName="arrowDiagram5" presStyleCnt="0"/>
      <dgm:spPr/>
    </dgm:pt>
    <dgm:pt modelId="{FA416B5B-0FCF-48B6-BAF9-9A4DEB6CFA16}" type="pres">
      <dgm:prSet presAssocID="{482A81FE-4793-473D-847E-0A14F27BEA45}" presName="bullet5a" presStyleLbl="node1" presStyleIdx="0" presStyleCnt="5"/>
      <dgm:spPr/>
    </dgm:pt>
    <dgm:pt modelId="{2CB073EC-2B71-4278-B77B-5FDF2FC85F46}" type="pres">
      <dgm:prSet presAssocID="{482A81FE-4793-473D-847E-0A14F27BEA45}" presName="textBox5a" presStyleLbl="revTx" presStyleIdx="0" presStyleCnt="5" custScaleX="141730" custLinFactNeighborX="-20356" custLinFactNeighborY="219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43C1FE-A26B-4159-8FB6-67DC12EF9AD3}" type="pres">
      <dgm:prSet presAssocID="{3D8B8AF8-C310-4DFB-B3BD-6AEDB30E333B}" presName="bullet5b" presStyleLbl="node1" presStyleIdx="1" presStyleCnt="5"/>
      <dgm:spPr/>
    </dgm:pt>
    <dgm:pt modelId="{F282D553-70C2-4180-BD71-466D6488E7CC}" type="pres">
      <dgm:prSet presAssocID="{3D8B8AF8-C310-4DFB-B3BD-6AEDB30E333B}" presName="textBox5b" presStyleLbl="revTx" presStyleIdx="1" presStyleCnt="5" custLinFactNeighborX="-59839" custLinFactNeighborY="-652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214AC6-E9C1-4A8F-BF38-E7F97F2F0B7B}" type="pres">
      <dgm:prSet presAssocID="{FB0AAD04-BA53-4EE2-B90E-F1024DEE9DA3}" presName="bullet5c" presStyleLbl="node1" presStyleIdx="2" presStyleCnt="5"/>
      <dgm:spPr/>
    </dgm:pt>
    <dgm:pt modelId="{48325509-3BC9-4AFE-B97C-5406789EBF51}" type="pres">
      <dgm:prSet presAssocID="{FB0AAD04-BA53-4EE2-B90E-F1024DEE9DA3}" presName="textBox5c" presStyleLbl="revTx" presStyleIdx="2" presStyleCnt="5" custLinFactNeighborX="5009" custLinFactNeighborY="123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646A82-85BE-4061-B5E3-06C00C01817E}" type="pres">
      <dgm:prSet presAssocID="{41F4F449-9B9A-4D17-8C36-A2C83D891968}" presName="bullet5d" presStyleLbl="node1" presStyleIdx="3" presStyleCnt="5"/>
      <dgm:spPr/>
    </dgm:pt>
    <dgm:pt modelId="{89A8EEDC-BF24-47AA-A55E-1A79AB91E596}" type="pres">
      <dgm:prSet presAssocID="{41F4F449-9B9A-4D17-8C36-A2C83D891968}" presName="textBox5d" presStyleLbl="revTx" presStyleIdx="3" presStyleCnt="5" custLinFactNeighborX="-25000" custLinFactNeighborY="-431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1B8B06-C090-494E-B219-9CDFBFEAB61C}" type="pres">
      <dgm:prSet presAssocID="{2847DED9-377F-43FA-B6E2-89BB6CDB3627}" presName="bullet5e" presStyleLbl="node1" presStyleIdx="4" presStyleCnt="5" custLinFactNeighborX="-2743" custLinFactNeighborY="22"/>
      <dgm:spPr/>
    </dgm:pt>
    <dgm:pt modelId="{57AD4CFB-56B1-43A2-BB2F-CD28D8EAAA1C}" type="pres">
      <dgm:prSet presAssocID="{2847DED9-377F-43FA-B6E2-89BB6CDB3627}" presName="textBox5e" presStyleLbl="revTx" presStyleIdx="4" presStyleCnt="5" custScaleX="125000" custLinFactNeighborX="-12500" custLinFactNeighborY="240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0CC4B7-3E3F-46FE-9853-DACF48ACA0EC}" type="presOf" srcId="{3D8B8AF8-C310-4DFB-B3BD-6AEDB30E333B}" destId="{F282D553-70C2-4180-BD71-466D6488E7CC}" srcOrd="0" destOrd="0" presId="urn:microsoft.com/office/officeart/2005/8/layout/arrow2"/>
    <dgm:cxn modelId="{96C3C800-B04E-4756-A3A6-4F63602FDB53}" type="presOf" srcId="{FB0AAD04-BA53-4EE2-B90E-F1024DEE9DA3}" destId="{48325509-3BC9-4AFE-B97C-5406789EBF51}" srcOrd="0" destOrd="0" presId="urn:microsoft.com/office/officeart/2005/8/layout/arrow2"/>
    <dgm:cxn modelId="{EFBFAB3E-71CB-474F-8C9D-772511B8A841}" srcId="{EE3474B8-4A98-48DC-8FF9-54BFA77B20F1}" destId="{41F4F449-9B9A-4D17-8C36-A2C83D891968}" srcOrd="3" destOrd="0" parTransId="{593A5A14-4459-41D8-947C-5D52854149F4}" sibTransId="{9CFF4D0F-2B86-46EF-86FE-BB63E4B0D258}"/>
    <dgm:cxn modelId="{6D57EB9F-929E-4A61-B173-F270D580407B}" srcId="{EE3474B8-4A98-48DC-8FF9-54BFA77B20F1}" destId="{FB0AAD04-BA53-4EE2-B90E-F1024DEE9DA3}" srcOrd="2" destOrd="0" parTransId="{0EDFBE25-4FAD-43B9-9602-C6330095EE15}" sibTransId="{D3638EB4-9410-41BB-8E26-51702F4F392A}"/>
    <dgm:cxn modelId="{C9828AB9-0030-420E-A0B9-AE9115FC640A}" srcId="{EE3474B8-4A98-48DC-8FF9-54BFA77B20F1}" destId="{482A81FE-4793-473D-847E-0A14F27BEA45}" srcOrd="0" destOrd="0" parTransId="{89FD094B-BC93-40BD-9CAA-BF084CC6C797}" sibTransId="{55E37B8C-D89E-4CCD-90A7-1630F6FAB21D}"/>
    <dgm:cxn modelId="{A08A5050-E2F4-4407-B37D-64C286F3D151}" type="presOf" srcId="{482A81FE-4793-473D-847E-0A14F27BEA45}" destId="{2CB073EC-2B71-4278-B77B-5FDF2FC85F46}" srcOrd="0" destOrd="0" presId="urn:microsoft.com/office/officeart/2005/8/layout/arrow2"/>
    <dgm:cxn modelId="{CD117AA5-022E-466E-BF26-27A2BF04ECBC}" type="presOf" srcId="{2847DED9-377F-43FA-B6E2-89BB6CDB3627}" destId="{57AD4CFB-56B1-43A2-BB2F-CD28D8EAAA1C}" srcOrd="0" destOrd="0" presId="urn:microsoft.com/office/officeart/2005/8/layout/arrow2"/>
    <dgm:cxn modelId="{37890293-D45D-4CA1-935C-F1D136B20FC2}" type="presOf" srcId="{41F4F449-9B9A-4D17-8C36-A2C83D891968}" destId="{89A8EEDC-BF24-47AA-A55E-1A79AB91E596}" srcOrd="0" destOrd="0" presId="urn:microsoft.com/office/officeart/2005/8/layout/arrow2"/>
    <dgm:cxn modelId="{6676605E-4778-49EC-8C3A-B11A4AE8E69A}" srcId="{EE3474B8-4A98-48DC-8FF9-54BFA77B20F1}" destId="{3D8B8AF8-C310-4DFB-B3BD-6AEDB30E333B}" srcOrd="1" destOrd="0" parTransId="{8987AC77-AACB-4AC9-AB9D-02C4E330AA61}" sibTransId="{DE6C9317-F4EA-4096-A9F8-7F6F85647926}"/>
    <dgm:cxn modelId="{5ED4ABC3-E6AE-451B-80C9-1F4F66218118}" type="presOf" srcId="{EE3474B8-4A98-48DC-8FF9-54BFA77B20F1}" destId="{07FF5F97-E22C-4A5A-AE44-974FC538BF56}" srcOrd="0" destOrd="0" presId="urn:microsoft.com/office/officeart/2005/8/layout/arrow2"/>
    <dgm:cxn modelId="{46BDB3F6-5DE7-407A-8AFC-018B303D7566}" srcId="{EE3474B8-4A98-48DC-8FF9-54BFA77B20F1}" destId="{2847DED9-377F-43FA-B6E2-89BB6CDB3627}" srcOrd="4" destOrd="0" parTransId="{8CB1A7B0-D094-4645-B1BD-F2A5B11853E0}" sibTransId="{38D74FBC-0286-4984-805A-03ADDA81CC8B}"/>
    <dgm:cxn modelId="{97BE4405-1317-458D-A620-6AC98792BD6B}" type="presParOf" srcId="{07FF5F97-E22C-4A5A-AE44-974FC538BF56}" destId="{6214C6CA-54A3-4061-97A1-DBDE39465B6F}" srcOrd="0" destOrd="0" presId="urn:microsoft.com/office/officeart/2005/8/layout/arrow2"/>
    <dgm:cxn modelId="{E2BA4CFB-3568-48CF-A8B7-C2BEC93764B4}" type="presParOf" srcId="{07FF5F97-E22C-4A5A-AE44-974FC538BF56}" destId="{CA2BE2A0-C8C1-4DE8-9AC1-F36300874E1D}" srcOrd="1" destOrd="0" presId="urn:microsoft.com/office/officeart/2005/8/layout/arrow2"/>
    <dgm:cxn modelId="{B1F73251-3F13-4C51-8FA6-5EBB75C46197}" type="presParOf" srcId="{CA2BE2A0-C8C1-4DE8-9AC1-F36300874E1D}" destId="{FA416B5B-0FCF-48B6-BAF9-9A4DEB6CFA16}" srcOrd="0" destOrd="0" presId="urn:microsoft.com/office/officeart/2005/8/layout/arrow2"/>
    <dgm:cxn modelId="{9F91CDA6-960E-4F62-AE56-D05E8731C3B0}" type="presParOf" srcId="{CA2BE2A0-C8C1-4DE8-9AC1-F36300874E1D}" destId="{2CB073EC-2B71-4278-B77B-5FDF2FC85F46}" srcOrd="1" destOrd="0" presId="urn:microsoft.com/office/officeart/2005/8/layout/arrow2"/>
    <dgm:cxn modelId="{9F1332B3-E598-4633-B9BF-E2BC46B3D34C}" type="presParOf" srcId="{CA2BE2A0-C8C1-4DE8-9AC1-F36300874E1D}" destId="{E843C1FE-A26B-4159-8FB6-67DC12EF9AD3}" srcOrd="2" destOrd="0" presId="urn:microsoft.com/office/officeart/2005/8/layout/arrow2"/>
    <dgm:cxn modelId="{6DB0D5EA-125C-4961-9EF0-587947091CB9}" type="presParOf" srcId="{CA2BE2A0-C8C1-4DE8-9AC1-F36300874E1D}" destId="{F282D553-70C2-4180-BD71-466D6488E7CC}" srcOrd="3" destOrd="0" presId="urn:microsoft.com/office/officeart/2005/8/layout/arrow2"/>
    <dgm:cxn modelId="{11EDBA4D-874B-4706-8565-9A290CE5E2F0}" type="presParOf" srcId="{CA2BE2A0-C8C1-4DE8-9AC1-F36300874E1D}" destId="{51214AC6-E9C1-4A8F-BF38-E7F97F2F0B7B}" srcOrd="4" destOrd="0" presId="urn:microsoft.com/office/officeart/2005/8/layout/arrow2"/>
    <dgm:cxn modelId="{E2048003-60FE-4F5E-8A7F-CED311466466}" type="presParOf" srcId="{CA2BE2A0-C8C1-4DE8-9AC1-F36300874E1D}" destId="{48325509-3BC9-4AFE-B97C-5406789EBF51}" srcOrd="5" destOrd="0" presId="urn:microsoft.com/office/officeart/2005/8/layout/arrow2"/>
    <dgm:cxn modelId="{C32FD4A7-1F34-4043-A945-64AB69D56955}" type="presParOf" srcId="{CA2BE2A0-C8C1-4DE8-9AC1-F36300874E1D}" destId="{08646A82-85BE-4061-B5E3-06C00C01817E}" srcOrd="6" destOrd="0" presId="urn:microsoft.com/office/officeart/2005/8/layout/arrow2"/>
    <dgm:cxn modelId="{87D904E3-1D44-4347-874A-683BDDCD1B38}" type="presParOf" srcId="{CA2BE2A0-C8C1-4DE8-9AC1-F36300874E1D}" destId="{89A8EEDC-BF24-47AA-A55E-1A79AB91E596}" srcOrd="7" destOrd="0" presId="urn:microsoft.com/office/officeart/2005/8/layout/arrow2"/>
    <dgm:cxn modelId="{64339026-D497-4698-A3D9-0BDCE4394D62}" type="presParOf" srcId="{CA2BE2A0-C8C1-4DE8-9AC1-F36300874E1D}" destId="{C01B8B06-C090-494E-B219-9CDFBFEAB61C}" srcOrd="8" destOrd="0" presId="urn:microsoft.com/office/officeart/2005/8/layout/arrow2"/>
    <dgm:cxn modelId="{CC631232-B7F2-4C8F-A56E-8E4E106CAD5E}" type="presParOf" srcId="{CA2BE2A0-C8C1-4DE8-9AC1-F36300874E1D}" destId="{57AD4CFB-56B1-43A2-BB2F-CD28D8EAAA1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2C782-8DDB-4B70-B3ED-AC6EAF27DC54}">
      <dsp:nvSpPr>
        <dsp:cNvPr id="0" name=""/>
        <dsp:cNvSpPr/>
      </dsp:nvSpPr>
      <dsp:spPr>
        <a:xfrm>
          <a:off x="0" y="3129166"/>
          <a:ext cx="8640960" cy="2053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/>
            <a:t>3 to 5 Workshops on monitoring and evaluation </a:t>
          </a:r>
          <a:endParaRPr lang="en-GB" sz="2700" kern="1200"/>
        </a:p>
      </dsp:txBody>
      <dsp:txXfrm>
        <a:off x="0" y="3129166"/>
        <a:ext cx="8640960" cy="1108658"/>
      </dsp:txXfrm>
    </dsp:sp>
    <dsp:sp modelId="{DBD00FA0-9F50-42C8-A5A9-B0239572857A}">
      <dsp:nvSpPr>
        <dsp:cNvPr id="0" name=""/>
        <dsp:cNvSpPr/>
      </dsp:nvSpPr>
      <dsp:spPr>
        <a:xfrm>
          <a:off x="4219" y="4196763"/>
          <a:ext cx="2877507" cy="9444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Open data infrastructure: state of the art and way forward (case studies)</a:t>
          </a:r>
        </a:p>
      </dsp:txBody>
      <dsp:txXfrm>
        <a:off x="4219" y="4196763"/>
        <a:ext cx="2877507" cy="944413"/>
      </dsp:txXfrm>
    </dsp:sp>
    <dsp:sp modelId="{0ED34400-84A7-492A-AA8F-BF84D53A2F23}">
      <dsp:nvSpPr>
        <dsp:cNvPr id="0" name=""/>
        <dsp:cNvSpPr/>
      </dsp:nvSpPr>
      <dsp:spPr>
        <a:xfrm>
          <a:off x="2881726" y="4196763"/>
          <a:ext cx="2877507" cy="9444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Coordination of S3 national-regional S3 monitoring </a:t>
          </a:r>
        </a:p>
      </dsp:txBody>
      <dsp:txXfrm>
        <a:off x="2881726" y="4196763"/>
        <a:ext cx="2877507" cy="944413"/>
      </dsp:txXfrm>
    </dsp:sp>
    <dsp:sp modelId="{33A7E362-F3CE-41B2-BFE3-7E233BD9D0F1}">
      <dsp:nvSpPr>
        <dsp:cNvPr id="0" name=""/>
        <dsp:cNvSpPr/>
      </dsp:nvSpPr>
      <dsp:spPr>
        <a:xfrm>
          <a:off x="5759233" y="4196763"/>
          <a:ext cx="2877507" cy="9444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Development of guidelines for S3 evaluation</a:t>
          </a:r>
        </a:p>
      </dsp:txBody>
      <dsp:txXfrm>
        <a:off x="5759233" y="4196763"/>
        <a:ext cx="2877507" cy="944413"/>
      </dsp:txXfrm>
    </dsp:sp>
    <dsp:sp modelId="{C393AEBB-C1DC-421C-B41B-2B40750C6622}">
      <dsp:nvSpPr>
        <dsp:cNvPr id="0" name=""/>
        <dsp:cNvSpPr/>
      </dsp:nvSpPr>
      <dsp:spPr>
        <a:xfrm rot="10800000">
          <a:off x="0" y="2337"/>
          <a:ext cx="8640960" cy="315762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/>
            <a:t>1 Workshop on governance:</a:t>
          </a:r>
          <a:endParaRPr lang="en-GB" sz="2700" kern="1200"/>
        </a:p>
      </dsp:txBody>
      <dsp:txXfrm rot="-10800000">
        <a:off x="0" y="2337"/>
        <a:ext cx="8640960" cy="1108326"/>
      </dsp:txXfrm>
    </dsp:sp>
    <dsp:sp modelId="{31D27F59-CF1E-4742-9EAB-CE3B3E6BC7C2}">
      <dsp:nvSpPr>
        <dsp:cNvPr id="0" name=""/>
        <dsp:cNvSpPr/>
      </dsp:nvSpPr>
      <dsp:spPr>
        <a:xfrm>
          <a:off x="0" y="1110664"/>
          <a:ext cx="4320480" cy="9441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Take</a:t>
          </a:r>
          <a:r>
            <a:rPr lang="es-ES" sz="1800" kern="1200" dirty="0"/>
            <a:t> stock of role-</a:t>
          </a:r>
          <a:r>
            <a:rPr lang="es-ES" sz="1800" kern="1200" dirty="0" err="1"/>
            <a:t>playing</a:t>
          </a:r>
          <a:r>
            <a:rPr lang="es-ES" sz="1800" kern="1200" dirty="0"/>
            <a:t> </a:t>
          </a:r>
          <a:endParaRPr lang="en-GB" sz="1800" kern="1200" dirty="0"/>
        </a:p>
      </dsp:txBody>
      <dsp:txXfrm>
        <a:off x="0" y="1110664"/>
        <a:ext cx="4320480" cy="944129"/>
      </dsp:txXfrm>
    </dsp:sp>
    <dsp:sp modelId="{F1BDAFC5-02E9-4BFA-8763-0AA19A0AF436}">
      <dsp:nvSpPr>
        <dsp:cNvPr id="0" name=""/>
        <dsp:cNvSpPr/>
      </dsp:nvSpPr>
      <dsp:spPr>
        <a:xfrm>
          <a:off x="4320480" y="1110664"/>
          <a:ext cx="4320480" cy="9441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/>
            <a:t>Conclusions</a:t>
          </a:r>
          <a:r>
            <a:rPr lang="es-ES" sz="1600" kern="1200" dirty="0"/>
            <a:t>/</a:t>
          </a:r>
          <a:r>
            <a:rPr lang="es-ES" sz="1600" kern="1200" dirty="0" err="1"/>
            <a:t>guidelines</a:t>
          </a:r>
          <a:r>
            <a:rPr lang="es-ES" sz="1600" kern="1200" dirty="0"/>
            <a:t> </a:t>
          </a:r>
          <a:r>
            <a:rPr lang="es-ES" sz="1600" kern="1200" dirty="0" err="1"/>
            <a:t>for</a:t>
          </a:r>
          <a:r>
            <a:rPr lang="es-ES" sz="1600" kern="1200" dirty="0"/>
            <a:t> </a:t>
          </a:r>
          <a:r>
            <a:rPr lang="es-ES" sz="1600" kern="1200" dirty="0" err="1"/>
            <a:t>the</a:t>
          </a:r>
          <a:r>
            <a:rPr lang="es-ES" sz="1600" kern="1200" dirty="0"/>
            <a:t> </a:t>
          </a:r>
          <a:r>
            <a:rPr lang="es-ES" sz="1600" kern="1200" dirty="0" err="1"/>
            <a:t>next</a:t>
          </a:r>
          <a:r>
            <a:rPr lang="es-ES" sz="1600" kern="1200" dirty="0"/>
            <a:t> </a:t>
          </a:r>
          <a:r>
            <a:rPr lang="es-ES" sz="1600" kern="1200" dirty="0" err="1"/>
            <a:t>programming</a:t>
          </a:r>
          <a:r>
            <a:rPr lang="es-ES" sz="1600" kern="1200" dirty="0"/>
            <a:t> </a:t>
          </a:r>
          <a:r>
            <a:rPr lang="es-ES" sz="1600" kern="1200" dirty="0" err="1"/>
            <a:t>period</a:t>
          </a:r>
          <a:endParaRPr lang="en-GB" sz="1600" kern="1200" dirty="0"/>
        </a:p>
      </dsp:txBody>
      <dsp:txXfrm>
        <a:off x="4320480" y="1110664"/>
        <a:ext cx="4320480" cy="944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4C6CA-54A3-4061-97A1-DBDE39465B6F}">
      <dsp:nvSpPr>
        <dsp:cNvPr id="0" name=""/>
        <dsp:cNvSpPr/>
      </dsp:nvSpPr>
      <dsp:spPr>
        <a:xfrm>
          <a:off x="-108012" y="193109"/>
          <a:ext cx="8640960" cy="54005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16B5B-0FCF-48B6-BAF9-9A4DEB6CFA16}">
      <dsp:nvSpPr>
        <dsp:cNvPr id="0" name=""/>
        <dsp:cNvSpPr/>
      </dsp:nvSpPr>
      <dsp:spPr>
        <a:xfrm>
          <a:off x="743122" y="4208996"/>
          <a:ext cx="198742" cy="198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73EC-2B71-4278-B77B-5FDF2FC85F46}">
      <dsp:nvSpPr>
        <dsp:cNvPr id="0" name=""/>
        <dsp:cNvSpPr/>
      </dsp:nvSpPr>
      <dsp:spPr>
        <a:xfrm>
          <a:off x="375885" y="4501477"/>
          <a:ext cx="1604335" cy="128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09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Governance</a:t>
          </a:r>
          <a:r>
            <a:rPr lang="es-ES" sz="1800" kern="1200" dirty="0"/>
            <a:t>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(11-15 Feb;</a:t>
          </a:r>
          <a:r>
            <a:rPr lang="es-ES" sz="1300" kern="1200" dirty="0">
              <a:highlight>
                <a:srgbClr val="FFFF00"/>
              </a:highlight>
            </a:rPr>
            <a:t> 18-22 Feb</a:t>
          </a:r>
          <a:r>
            <a:rPr lang="es-ES" sz="1300" kern="1200" dirty="0" smtClean="0">
              <a:highlight>
                <a:srgbClr val="FFFF00"/>
              </a:highlight>
            </a:rPr>
            <a:t>)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highlight>
                <a:srgbClr val="FFFF00"/>
              </a:highlight>
            </a:rPr>
            <a:t>Madrid</a:t>
          </a:r>
          <a:endParaRPr lang="es-ES" sz="1300" kern="1200" dirty="0">
            <a:highlight>
              <a:srgbClr val="FFFF00"/>
            </a:highlight>
          </a:endParaRPr>
        </a:p>
      </dsp:txBody>
      <dsp:txXfrm>
        <a:off x="375885" y="4501477"/>
        <a:ext cx="1604335" cy="1285342"/>
      </dsp:txXfrm>
    </dsp:sp>
    <dsp:sp modelId="{E843C1FE-A26B-4159-8FB6-67DC12EF9AD3}">
      <dsp:nvSpPr>
        <dsp:cNvPr id="0" name=""/>
        <dsp:cNvSpPr/>
      </dsp:nvSpPr>
      <dsp:spPr>
        <a:xfrm>
          <a:off x="1818922" y="3175321"/>
          <a:ext cx="311074" cy="3110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2D553-70C2-4180-BD71-466D6488E7CC}">
      <dsp:nvSpPr>
        <dsp:cNvPr id="0" name=""/>
        <dsp:cNvSpPr/>
      </dsp:nvSpPr>
      <dsp:spPr>
        <a:xfrm>
          <a:off x="1116129" y="1853759"/>
          <a:ext cx="1434399" cy="2262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32" tIns="0" rIns="0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Mon &amp; </a:t>
          </a:r>
          <a:r>
            <a:rPr lang="en-GB" sz="1700" kern="1200" dirty="0" err="1"/>
            <a:t>Eval</a:t>
          </a:r>
          <a:r>
            <a:rPr lang="en-GB" sz="1700" kern="1200" dirty="0"/>
            <a:t>. 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(18-22 March- </a:t>
          </a:r>
          <a:r>
            <a:rPr lang="en-GB" sz="1300" kern="1200" dirty="0">
              <a:highlight>
                <a:srgbClr val="FFFF00"/>
              </a:highlight>
            </a:rPr>
            <a:t>27-29 March</a:t>
          </a:r>
          <a:r>
            <a:rPr lang="en-GB" sz="1300" kern="1200" dirty="0" smtClean="0">
              <a:highlight>
                <a:srgbClr val="FFFF00"/>
              </a:highlight>
            </a:rPr>
            <a:t>)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>
              <a:highlight>
                <a:srgbClr val="FFFF00"/>
              </a:highlight>
            </a:rPr>
            <a:t>Vienna</a:t>
          </a:r>
          <a:endParaRPr lang="es-ES" sz="1300" kern="1200" dirty="0">
            <a:highlight>
              <a:srgbClr val="FFFF00"/>
            </a:highlight>
          </a:endParaRPr>
        </a:p>
      </dsp:txBody>
      <dsp:txXfrm>
        <a:off x="1116129" y="1853759"/>
        <a:ext cx="1434399" cy="2262851"/>
      </dsp:txXfrm>
    </dsp:sp>
    <dsp:sp modelId="{51214AC6-E9C1-4A8F-BF38-E7F97F2F0B7B}">
      <dsp:nvSpPr>
        <dsp:cNvPr id="0" name=""/>
        <dsp:cNvSpPr/>
      </dsp:nvSpPr>
      <dsp:spPr>
        <a:xfrm>
          <a:off x="3201475" y="2351189"/>
          <a:ext cx="414766" cy="414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25509-3BC9-4AFE-B97C-5406789EBF51}">
      <dsp:nvSpPr>
        <dsp:cNvPr id="0" name=""/>
        <dsp:cNvSpPr/>
      </dsp:nvSpPr>
      <dsp:spPr>
        <a:xfrm>
          <a:off x="3492394" y="2751682"/>
          <a:ext cx="1667705" cy="303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776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 &amp; </a:t>
          </a:r>
          <a:r>
            <a:rPr lang="en-GB" sz="1800" kern="1200" dirty="0" err="1"/>
            <a:t>Eval</a:t>
          </a:r>
          <a:r>
            <a:rPr lang="en-GB" sz="1800" kern="1200" dirty="0"/>
            <a:t>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(</a:t>
          </a:r>
          <a:r>
            <a:rPr lang="en-GB" sz="1300" kern="1200" dirty="0">
              <a:highlight>
                <a:srgbClr val="FFFF00"/>
              </a:highlight>
            </a:rPr>
            <a:t>13-17 May </a:t>
          </a:r>
          <a:r>
            <a:rPr lang="en-GB" sz="1300" kern="1200" dirty="0"/>
            <a:t>- 20-24 May</a:t>
          </a:r>
          <a:r>
            <a:rPr lang="en-GB" sz="1300" kern="1200" dirty="0" smtClean="0"/>
            <a:t>)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Barcelona</a:t>
          </a:r>
          <a:endParaRPr lang="es-ES" sz="1300" kern="1200" dirty="0"/>
        </a:p>
      </dsp:txBody>
      <dsp:txXfrm>
        <a:off x="3492394" y="2751682"/>
        <a:ext cx="1667705" cy="3035137"/>
      </dsp:txXfrm>
    </dsp:sp>
    <dsp:sp modelId="{08646A82-85BE-4061-B5E3-06C00C01817E}">
      <dsp:nvSpPr>
        <dsp:cNvPr id="0" name=""/>
        <dsp:cNvSpPr/>
      </dsp:nvSpPr>
      <dsp:spPr>
        <a:xfrm>
          <a:off x="4808694" y="1707438"/>
          <a:ext cx="535739" cy="5357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8EEDC-BF24-47AA-A55E-1A79AB91E596}">
      <dsp:nvSpPr>
        <dsp:cNvPr id="0" name=""/>
        <dsp:cNvSpPr/>
      </dsp:nvSpPr>
      <dsp:spPr>
        <a:xfrm>
          <a:off x="4644516" y="413605"/>
          <a:ext cx="1728192" cy="36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77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 &amp; </a:t>
          </a:r>
          <a:r>
            <a:rPr lang="en-GB" sz="1800" kern="1200" dirty="0" err="1"/>
            <a:t>Eval</a:t>
          </a:r>
          <a:r>
            <a:rPr lang="en-GB" sz="1800" kern="1200" dirty="0"/>
            <a:t>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(</a:t>
          </a:r>
          <a:r>
            <a:rPr lang="en-GB" sz="1300" kern="1200" dirty="0">
              <a:highlight>
                <a:srgbClr val="FFFF00"/>
              </a:highlight>
            </a:rPr>
            <a:t>1-5 July</a:t>
          </a:r>
          <a:r>
            <a:rPr lang="en-GB" sz="1300" kern="1200" dirty="0"/>
            <a:t>; 8-12 July</a:t>
          </a:r>
          <a:r>
            <a:rPr lang="en-GB" sz="1300" kern="1200" dirty="0" smtClean="0"/>
            <a:t>)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Vienna</a:t>
          </a:r>
          <a:endParaRPr lang="es-ES" sz="1300" kern="1200" dirty="0"/>
        </a:p>
      </dsp:txBody>
      <dsp:txXfrm>
        <a:off x="4644516" y="413605"/>
        <a:ext cx="1728192" cy="3618402"/>
      </dsp:txXfrm>
    </dsp:sp>
    <dsp:sp modelId="{C01B8B06-C090-494E-B219-9CDFBFEAB61C}">
      <dsp:nvSpPr>
        <dsp:cNvPr id="0" name=""/>
        <dsp:cNvSpPr/>
      </dsp:nvSpPr>
      <dsp:spPr>
        <a:xfrm>
          <a:off x="6444713" y="1277700"/>
          <a:ext cx="682635" cy="6826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D4CFB-56B1-43A2-BB2F-CD28D8EAAA1C}">
      <dsp:nvSpPr>
        <dsp:cNvPr id="0" name=""/>
        <dsp:cNvSpPr/>
      </dsp:nvSpPr>
      <dsp:spPr>
        <a:xfrm>
          <a:off x="6372708" y="1811978"/>
          <a:ext cx="2160240" cy="3974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15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 &amp; Eval &amp; al.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(23-27 Sept;</a:t>
          </a:r>
          <a:r>
            <a:rPr lang="en-GB" sz="1300" kern="1200" dirty="0">
              <a:highlight>
                <a:srgbClr val="FFFF00"/>
              </a:highlight>
            </a:rPr>
            <a:t> 30 Sept-4 Oct</a:t>
          </a:r>
          <a:r>
            <a:rPr lang="en-GB" sz="1300" kern="1200" dirty="0" smtClean="0">
              <a:highlight>
                <a:srgbClr val="FFFF00"/>
              </a:highlight>
            </a:rPr>
            <a:t>.</a:t>
          </a:r>
          <a:r>
            <a:rPr lang="en-GB" sz="1300" kern="1200" dirty="0" smtClean="0"/>
            <a:t>)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Madrid/Barcelona</a:t>
          </a:r>
          <a:endParaRPr lang="es-ES" sz="1300" kern="1200" dirty="0"/>
        </a:p>
      </dsp:txBody>
      <dsp:txXfrm>
        <a:off x="6372708" y="1811978"/>
        <a:ext cx="2160240" cy="3974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88107DC-C259-42BA-B942-A44844767E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68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B59EB6F3-40F3-4279-91F5-86EDE214BD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44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27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12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12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12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72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12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12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4C154C8-49CD-4B1D-A5A9-44463D000AB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449E7-B5B7-4600-B5FC-F7C113841E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067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EAC06-B685-4673-8C51-6B6133FFF4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002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9144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6677" y="922715"/>
            <a:ext cx="9137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2817386" y="2581264"/>
            <a:ext cx="468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  <p:extLst>
      <p:ext uri="{BB962C8B-B14F-4D97-AF65-F5344CB8AC3E}">
        <p14:creationId xmlns:p14="http://schemas.microsoft.com/office/powerpoint/2010/main" val="20394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9144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32"/>
            <a:ext cx="9144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88"/>
            <a:ext cx="9144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306"/>
            <a:ext cx="9144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7926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27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5F225-5426-4F70-B523-B6846339AE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612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68E8E-8D12-4472-B6A5-175ADF16F0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8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A64FC-0F02-4D9C-9D6D-4DA55ACE6C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20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F9D34-4F66-4822-9C4C-3A74F307F7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694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75CD6-8F95-4BF8-8E9F-3157292748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723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E2FAF-8864-4156-8D16-E8CFB503AD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95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C324-6B6D-40BC-9276-FAD700A581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3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1F5C8-C1C5-46AE-BE7C-E41708C8A8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533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9896BCE-1FBF-4086-855B-C668EF6F81A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34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42E33B-687F-4F47-9D95-6C1ACDD1BADA}"/>
              </a:ext>
            </a:extLst>
          </p:cNvPr>
          <p:cNvSpPr/>
          <p:nvPr/>
        </p:nvSpPr>
        <p:spPr>
          <a:xfrm>
            <a:off x="0" y="0"/>
            <a:ext cx="9144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Planning</a:t>
            </a:r>
            <a:r>
              <a:rPr lang="es-ES" sz="32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for</a:t>
            </a:r>
            <a:r>
              <a:rPr lang="es-ES" sz="3200" b="1" dirty="0">
                <a:solidFill>
                  <a:schemeClr val="bg1"/>
                </a:solidFill>
                <a:latin typeface="Verdana"/>
                <a:cs typeface="Verdana"/>
              </a:rPr>
              <a:t> 2019: 5 meetings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55774829"/>
              </p:ext>
            </p:extLst>
          </p:nvPr>
        </p:nvGraphicFramePr>
        <p:xfrm>
          <a:off x="323528" y="1071180"/>
          <a:ext cx="8640960" cy="578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20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070F1-C6DC-4249-88C1-24EB21C6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1732"/>
            <a:ext cx="9144000" cy="1518885"/>
          </a:xfrm>
        </p:spPr>
        <p:txBody>
          <a:bodyPr/>
          <a:lstStyle/>
          <a:p>
            <a:r>
              <a:rPr lang="it-IT" b="0" dirty="0"/>
              <a:t> </a:t>
            </a:r>
            <a:br>
              <a:rPr lang="it-IT" b="0" dirty="0"/>
            </a:br>
            <a:r>
              <a:rPr lang="it-IT" dirty="0" err="1"/>
              <a:t>Targeted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 – </a:t>
            </a:r>
            <a:r>
              <a:rPr lang="it-IT" dirty="0" err="1"/>
              <a:t>Horizontal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1° Meeting</a:t>
            </a:r>
            <a:br>
              <a:rPr lang="it-IT" dirty="0"/>
            </a:br>
            <a:r>
              <a:rPr lang="en-GB" i="1" dirty="0"/>
              <a:t>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DAD0EE-8D9F-41A9-935B-A5CD72B21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Elisabetta Marinelli, PhD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233E01-E67F-43EE-B4AC-4D51E5643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Elisabetta.Marinelli@ec.europa.eu</a:t>
            </a:r>
          </a:p>
          <a:p>
            <a:r>
              <a:rPr lang="en-US" dirty="0"/>
              <a:t>Madrid 13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Decemberl</a:t>
            </a:r>
            <a:r>
              <a:rPr lang="en-US" dirty="0"/>
              <a:t>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79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42E33B-687F-4F47-9D95-6C1ACDD1BADA}"/>
              </a:ext>
            </a:extLst>
          </p:cNvPr>
          <p:cNvSpPr/>
          <p:nvPr/>
        </p:nvSpPr>
        <p:spPr>
          <a:xfrm>
            <a:off x="0" y="0"/>
            <a:ext cx="9144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Outline</a:t>
            </a:r>
            <a:r>
              <a:rPr lang="es-ES" sz="3200" b="1" dirty="0">
                <a:solidFill>
                  <a:schemeClr val="bg1"/>
                </a:solidFill>
                <a:latin typeface="Verdana"/>
                <a:cs typeface="Verdana"/>
              </a:rPr>
              <a:t> of </a:t>
            </a: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the</a:t>
            </a:r>
            <a:r>
              <a:rPr lang="es-ES" sz="32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day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850501" y="1773287"/>
            <a:ext cx="3544284" cy="2126570"/>
          </a:xfrm>
          <a:custGeom>
            <a:avLst/>
            <a:gdLst>
              <a:gd name="connsiteX0" fmla="*/ 0 w 3544284"/>
              <a:gd name="connsiteY0" fmla="*/ 0 h 2126570"/>
              <a:gd name="connsiteX1" fmla="*/ 3544284 w 3544284"/>
              <a:gd name="connsiteY1" fmla="*/ 0 h 2126570"/>
              <a:gd name="connsiteX2" fmla="*/ 3544284 w 3544284"/>
              <a:gd name="connsiteY2" fmla="*/ 2126570 h 2126570"/>
              <a:gd name="connsiteX3" fmla="*/ 0 w 3544284"/>
              <a:gd name="connsiteY3" fmla="*/ 2126570 h 2126570"/>
              <a:gd name="connsiteX4" fmla="*/ 0 w 3544284"/>
              <a:gd name="connsiteY4" fmla="*/ 0 h 212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4284" h="2126570">
                <a:moveTo>
                  <a:pt x="0" y="0"/>
                </a:moveTo>
                <a:lnTo>
                  <a:pt x="3544284" y="0"/>
                </a:lnTo>
                <a:lnTo>
                  <a:pt x="3544284" y="2126570"/>
                </a:lnTo>
                <a:lnTo>
                  <a:pt x="0" y="21265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>
                <a:solidFill>
                  <a:schemeClr val="accent2">
                    <a:lumMod val="75000"/>
                  </a:schemeClr>
                </a:solidFill>
              </a:rPr>
              <a:t>S3 </a:t>
            </a: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Hearing</a:t>
            </a:r>
            <a:r>
              <a:rPr lang="es-ES" sz="24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400" b="1" kern="120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/>
              <a:t>"</a:t>
            </a:r>
            <a:r>
              <a:rPr lang="es-ES" sz="2400" i="1" kern="1200" dirty="0" err="1"/>
              <a:t>We</a:t>
            </a:r>
            <a:r>
              <a:rPr lang="es-ES" sz="2400" i="1" kern="1200" dirty="0"/>
              <a:t> </a:t>
            </a:r>
            <a:r>
              <a:rPr lang="es-ES" sz="2400" i="1" kern="1200" dirty="0" err="1"/>
              <a:t>should</a:t>
            </a:r>
            <a:r>
              <a:rPr lang="es-ES" sz="2400" i="1" kern="1200" dirty="0"/>
              <a:t> </a:t>
            </a:r>
            <a:r>
              <a:rPr lang="es-ES" sz="2400" i="1" kern="1200" dirty="0" err="1"/>
              <a:t>review</a:t>
            </a:r>
            <a:r>
              <a:rPr lang="es-ES" sz="2400" i="1" kern="1200" dirty="0"/>
              <a:t>  </a:t>
            </a:r>
            <a:r>
              <a:rPr lang="es-ES" sz="2400" i="1" kern="1200" dirty="0" err="1"/>
              <a:t>the</a:t>
            </a:r>
            <a:r>
              <a:rPr lang="es-ES" sz="2400" i="1" kern="1200" dirty="0"/>
              <a:t> S3"</a:t>
            </a:r>
            <a:endParaRPr lang="en-GB" sz="2400" i="1" kern="1200" dirty="0"/>
          </a:p>
        </p:txBody>
      </p:sp>
      <p:sp>
        <p:nvSpPr>
          <p:cNvPr id="6" name="Forma libre 5"/>
          <p:cNvSpPr/>
          <p:nvPr/>
        </p:nvSpPr>
        <p:spPr>
          <a:xfrm>
            <a:off x="4749214" y="1773287"/>
            <a:ext cx="3544284" cy="2126570"/>
          </a:xfrm>
          <a:custGeom>
            <a:avLst/>
            <a:gdLst>
              <a:gd name="connsiteX0" fmla="*/ 0 w 3544284"/>
              <a:gd name="connsiteY0" fmla="*/ 0 h 2126570"/>
              <a:gd name="connsiteX1" fmla="*/ 3544284 w 3544284"/>
              <a:gd name="connsiteY1" fmla="*/ 0 h 2126570"/>
              <a:gd name="connsiteX2" fmla="*/ 3544284 w 3544284"/>
              <a:gd name="connsiteY2" fmla="*/ 2126570 h 2126570"/>
              <a:gd name="connsiteX3" fmla="*/ 0 w 3544284"/>
              <a:gd name="connsiteY3" fmla="*/ 2126570 h 2126570"/>
              <a:gd name="connsiteX4" fmla="*/ 0 w 3544284"/>
              <a:gd name="connsiteY4" fmla="*/ 0 h 212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4284" h="2126570">
                <a:moveTo>
                  <a:pt x="0" y="0"/>
                </a:moveTo>
                <a:lnTo>
                  <a:pt x="3544284" y="0"/>
                </a:lnTo>
                <a:lnTo>
                  <a:pt x="3544284" y="2126570"/>
                </a:lnTo>
                <a:lnTo>
                  <a:pt x="0" y="21265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Presentations</a:t>
            </a:r>
            <a:endParaRPr lang="en-GB" sz="2400" b="1" kern="12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Catalonia</a:t>
            </a:r>
            <a:endParaRPr lang="en-GB" sz="20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Greater</a:t>
            </a:r>
            <a:r>
              <a:rPr lang="es-ES" sz="2000" kern="1200" dirty="0"/>
              <a:t> Helsinki</a:t>
            </a:r>
            <a:endParaRPr lang="en-GB" sz="20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Italy</a:t>
            </a:r>
            <a:endParaRPr lang="en-GB" sz="2000" kern="1200" dirty="0"/>
          </a:p>
        </p:txBody>
      </p:sp>
      <p:sp>
        <p:nvSpPr>
          <p:cNvPr id="7" name="Forma libre 6"/>
          <p:cNvSpPr/>
          <p:nvPr/>
        </p:nvSpPr>
        <p:spPr>
          <a:xfrm>
            <a:off x="850501" y="4254286"/>
            <a:ext cx="3544284" cy="2126570"/>
          </a:xfrm>
          <a:custGeom>
            <a:avLst/>
            <a:gdLst>
              <a:gd name="connsiteX0" fmla="*/ 0 w 3544284"/>
              <a:gd name="connsiteY0" fmla="*/ 0 h 2126570"/>
              <a:gd name="connsiteX1" fmla="*/ 3544284 w 3544284"/>
              <a:gd name="connsiteY1" fmla="*/ 0 h 2126570"/>
              <a:gd name="connsiteX2" fmla="*/ 3544284 w 3544284"/>
              <a:gd name="connsiteY2" fmla="*/ 2126570 h 2126570"/>
              <a:gd name="connsiteX3" fmla="*/ 0 w 3544284"/>
              <a:gd name="connsiteY3" fmla="*/ 2126570 h 2126570"/>
              <a:gd name="connsiteX4" fmla="*/ 0 w 3544284"/>
              <a:gd name="connsiteY4" fmla="*/ 0 h 212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4284" h="2126570">
                <a:moveTo>
                  <a:pt x="0" y="0"/>
                </a:moveTo>
                <a:lnTo>
                  <a:pt x="3544284" y="0"/>
                </a:lnTo>
                <a:lnTo>
                  <a:pt x="3544284" y="2126570"/>
                </a:lnTo>
                <a:lnTo>
                  <a:pt x="0" y="21265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Group</a:t>
            </a:r>
            <a:r>
              <a:rPr lang="es-ES" sz="24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exercises</a:t>
            </a:r>
            <a:endParaRPr lang="en-GB" sz="2400" b="1" kern="12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/>
              <a:t>S3 </a:t>
            </a:r>
            <a:r>
              <a:rPr lang="es-ES" sz="2000" kern="1200" dirty="0" err="1"/>
              <a:t>Review</a:t>
            </a:r>
            <a:r>
              <a:rPr lang="es-ES" sz="2000" kern="1200" dirty="0"/>
              <a:t>: </a:t>
            </a:r>
            <a:r>
              <a:rPr lang="es-ES" sz="2000" kern="1200" dirty="0" err="1"/>
              <a:t>taking</a:t>
            </a:r>
            <a:r>
              <a:rPr lang="es-ES" sz="2000" kern="1200" dirty="0"/>
              <a:t> stock</a:t>
            </a:r>
            <a:endParaRPr lang="en-GB" sz="20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Learning</a:t>
            </a:r>
            <a:r>
              <a:rPr lang="es-ES" sz="2000" kern="1200" dirty="0"/>
              <a:t> </a:t>
            </a:r>
            <a:r>
              <a:rPr lang="es-ES" sz="2000" kern="1200" dirty="0" err="1"/>
              <a:t>from</a:t>
            </a:r>
            <a:r>
              <a:rPr lang="es-ES" sz="2000" kern="1200" dirty="0"/>
              <a:t> </a:t>
            </a:r>
            <a:r>
              <a:rPr lang="es-ES" sz="2000" kern="1200" dirty="0" err="1"/>
              <a:t>bad-practices</a:t>
            </a:r>
            <a:endParaRPr lang="en-GB" sz="2000" kern="1200" dirty="0"/>
          </a:p>
        </p:txBody>
      </p:sp>
      <p:sp>
        <p:nvSpPr>
          <p:cNvPr id="9" name="Forma libre 8"/>
          <p:cNvSpPr/>
          <p:nvPr/>
        </p:nvSpPr>
        <p:spPr>
          <a:xfrm>
            <a:off x="4749214" y="4254286"/>
            <a:ext cx="3544284" cy="2126570"/>
          </a:xfrm>
          <a:custGeom>
            <a:avLst/>
            <a:gdLst>
              <a:gd name="connsiteX0" fmla="*/ 0 w 3544284"/>
              <a:gd name="connsiteY0" fmla="*/ 0 h 2126570"/>
              <a:gd name="connsiteX1" fmla="*/ 3544284 w 3544284"/>
              <a:gd name="connsiteY1" fmla="*/ 0 h 2126570"/>
              <a:gd name="connsiteX2" fmla="*/ 3544284 w 3544284"/>
              <a:gd name="connsiteY2" fmla="*/ 2126570 h 2126570"/>
              <a:gd name="connsiteX3" fmla="*/ 0 w 3544284"/>
              <a:gd name="connsiteY3" fmla="*/ 2126570 h 2126570"/>
              <a:gd name="connsiteX4" fmla="*/ 0 w 3544284"/>
              <a:gd name="connsiteY4" fmla="*/ 0 h 212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4284" h="2126570">
                <a:moveTo>
                  <a:pt x="0" y="0"/>
                </a:moveTo>
                <a:lnTo>
                  <a:pt x="3544284" y="0"/>
                </a:lnTo>
                <a:lnTo>
                  <a:pt x="3544284" y="2126570"/>
                </a:lnTo>
                <a:lnTo>
                  <a:pt x="0" y="21265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Planning</a:t>
            </a:r>
            <a:r>
              <a:rPr lang="es-ES" sz="24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es-ES" sz="2400" b="1" kern="1200" dirty="0">
                <a:solidFill>
                  <a:schemeClr val="accent2">
                    <a:lumMod val="75000"/>
                  </a:schemeClr>
                </a:solidFill>
              </a:rPr>
              <a:t> 2019</a:t>
            </a:r>
            <a:endParaRPr lang="en-GB" sz="2400" b="1" kern="12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Proposal</a:t>
            </a:r>
            <a:r>
              <a:rPr lang="es-ES" sz="2000" kern="1200" dirty="0"/>
              <a:t> </a:t>
            </a:r>
            <a:r>
              <a:rPr lang="es-ES" sz="2000" kern="1200" dirty="0" err="1"/>
              <a:t>for</a:t>
            </a:r>
            <a:r>
              <a:rPr lang="es-ES" sz="2000" kern="1200" dirty="0"/>
              <a:t> </a:t>
            </a:r>
            <a:r>
              <a:rPr lang="es-ES" sz="2000" kern="1200" dirty="0" err="1"/>
              <a:t>activities</a:t>
            </a:r>
            <a:r>
              <a:rPr lang="es-ES" sz="2000" kern="1200" dirty="0"/>
              <a:t>  </a:t>
            </a:r>
            <a:r>
              <a:rPr lang="es-ES" sz="2000" kern="1200" dirty="0" err="1"/>
              <a:t>for</a:t>
            </a:r>
            <a:r>
              <a:rPr lang="es-ES" sz="2000" kern="1200" dirty="0"/>
              <a:t> </a:t>
            </a:r>
            <a:r>
              <a:rPr lang="es-ES" sz="2000" kern="1200" dirty="0" err="1"/>
              <a:t>next</a:t>
            </a:r>
            <a:r>
              <a:rPr lang="es-ES" sz="2000" kern="1200" dirty="0"/>
              <a:t> </a:t>
            </a:r>
            <a:r>
              <a:rPr lang="es-ES" sz="2000" kern="1200" dirty="0" err="1"/>
              <a:t>year</a:t>
            </a:r>
            <a:r>
              <a:rPr lang="es-ES" sz="2000" kern="1200" dirty="0"/>
              <a:t> </a:t>
            </a:r>
            <a:endParaRPr lang="en-GB" sz="20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Selection</a:t>
            </a:r>
            <a:r>
              <a:rPr lang="es-ES" sz="2000" kern="1200" dirty="0"/>
              <a:t> of dates</a:t>
            </a:r>
            <a:endParaRPr lang="en-GB" sz="2000" kern="1200" dirty="0"/>
          </a:p>
        </p:txBody>
      </p:sp>
    </p:spTree>
    <p:extLst>
      <p:ext uri="{BB962C8B-B14F-4D97-AF65-F5344CB8AC3E}">
        <p14:creationId xmlns:p14="http://schemas.microsoft.com/office/powerpoint/2010/main" val="36003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42E33B-687F-4F47-9D95-6C1ACDD1BADA}"/>
              </a:ext>
            </a:extLst>
          </p:cNvPr>
          <p:cNvSpPr/>
          <p:nvPr/>
        </p:nvSpPr>
        <p:spPr>
          <a:xfrm>
            <a:off x="0" y="0"/>
            <a:ext cx="9144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3200" b="1" dirty="0">
                <a:solidFill>
                  <a:schemeClr val="bg1"/>
                </a:solidFill>
                <a:latin typeface="Verdana"/>
                <a:cs typeface="Verdana"/>
              </a:rPr>
              <a:t>Morning – session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1450623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chemeClr val="tx1"/>
                </a:solidFill>
                <a:latin typeface="Lucida Calligraphy" panose="03010101010101010101" pitchFamily="66" charset="0"/>
              </a:rPr>
              <a:t>S3 Hearing: </a:t>
            </a:r>
          </a:p>
          <a:p>
            <a:pPr algn="ctr"/>
            <a:r>
              <a:rPr lang="en-GB" sz="3200" b="1" i="1" dirty="0">
                <a:solidFill>
                  <a:schemeClr val="tx1"/>
                </a:solidFill>
                <a:latin typeface="Lucida Calligraphy" panose="03010101010101010101" pitchFamily="66" charset="0"/>
              </a:rPr>
              <a:t>We should review our S3</a:t>
            </a:r>
            <a:endParaRPr lang="en-GB" sz="1800" b="1" dirty="0"/>
          </a:p>
        </p:txBody>
      </p:sp>
      <p:pic>
        <p:nvPicPr>
          <p:cNvPr id="90118" name="Picture 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59"/>
          <a:stretch/>
        </p:blipFill>
        <p:spPr bwMode="auto">
          <a:xfrm>
            <a:off x="576888" y="1209400"/>
            <a:ext cx="1762863" cy="17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59576" y="434387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2000" b="1" i="1" dirty="0">
                <a:solidFill>
                  <a:schemeClr val="tx1"/>
                </a:solidFill>
                <a:latin typeface="Lucida Calligraphy" panose="03010101010101010101" pitchFamily="66" charset="0"/>
              </a:rPr>
              <a:t>15 minutes </a:t>
            </a:r>
            <a:r>
              <a:rPr lang="es-ES" sz="2000" b="1" i="1" dirty="0" err="1">
                <a:solidFill>
                  <a:schemeClr val="tx1"/>
                </a:solidFill>
                <a:latin typeface="Lucida Calligraphy" panose="03010101010101010101" pitchFamily="66" charset="0"/>
              </a:rPr>
              <a:t>each</a:t>
            </a:r>
            <a:endParaRPr lang="es-ES" sz="2000" b="1" i="1" dirty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2000" b="1" i="1" dirty="0" err="1">
                <a:solidFill>
                  <a:schemeClr val="tx1"/>
                </a:solidFill>
                <a:latin typeface="Lucida Calligraphy" panose="03010101010101010101" pitchFamily="66" charset="0"/>
              </a:rPr>
              <a:t>Followed</a:t>
            </a:r>
            <a:r>
              <a:rPr lang="es-ES" sz="2000" b="1" i="1" dirty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es-ES" sz="2000" b="1" i="1" dirty="0" err="1">
                <a:solidFill>
                  <a:schemeClr val="tx1"/>
                </a:solidFill>
                <a:latin typeface="Lucida Calligraphy" panose="03010101010101010101" pitchFamily="66" charset="0"/>
              </a:rPr>
              <a:t>by</a:t>
            </a:r>
            <a:r>
              <a:rPr lang="es-ES" sz="2000" b="1" i="1" dirty="0">
                <a:solidFill>
                  <a:schemeClr val="tx1"/>
                </a:solidFill>
                <a:latin typeface="Lucida Calligraphy" panose="03010101010101010101" pitchFamily="66" charset="0"/>
              </a:rPr>
              <a:t> Q&amp;A</a:t>
            </a:r>
            <a:endParaRPr lang="en-GB" sz="2000" b="1" i="1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036524" y="3112273"/>
            <a:ext cx="3747764" cy="3654001"/>
            <a:chOff x="5036524" y="3112273"/>
            <a:chExt cx="3747764" cy="3654001"/>
          </a:xfrm>
        </p:grpSpPr>
        <p:sp>
          <p:nvSpPr>
            <p:cNvPr id="13" name="Oval Callout 12"/>
            <p:cNvSpPr/>
            <p:nvPr/>
          </p:nvSpPr>
          <p:spPr bwMode="auto">
            <a:xfrm>
              <a:off x="5036524" y="3112273"/>
              <a:ext cx="2771800" cy="930649"/>
            </a:xfrm>
            <a:prstGeom prst="wedgeEllipseCallout">
              <a:avLst>
                <a:gd name="adj1" fmla="val 23611"/>
                <a:gd name="adj2" fmla="val 108898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2000" i="1" dirty="0">
                  <a:solidFill>
                    <a:schemeClr val="tx1"/>
                  </a:solidFill>
                  <a:latin typeface="Lucida Calligraphy" panose="03010101010101010101" pitchFamily="66" charset="0"/>
                </a:rPr>
                <a:t>YES! NOW !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1" name="Picture 4"/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2" t="23697" r="32833" b="31966"/>
            <a:stretch/>
          </p:blipFill>
          <p:spPr bwMode="auto">
            <a:xfrm>
              <a:off x="7164288" y="4102274"/>
              <a:ext cx="1620000" cy="26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upo 1"/>
          <p:cNvGrpSpPr/>
          <p:nvPr/>
        </p:nvGrpSpPr>
        <p:grpSpPr>
          <a:xfrm>
            <a:off x="179512" y="3089326"/>
            <a:ext cx="4308351" cy="3676948"/>
            <a:chOff x="179512" y="3089326"/>
            <a:chExt cx="4308351" cy="3676948"/>
          </a:xfrm>
        </p:grpSpPr>
        <p:sp>
          <p:nvSpPr>
            <p:cNvPr id="8" name="Oval Callout 7"/>
            <p:cNvSpPr/>
            <p:nvPr/>
          </p:nvSpPr>
          <p:spPr bwMode="auto">
            <a:xfrm>
              <a:off x="1364218" y="3089326"/>
              <a:ext cx="3123645" cy="953595"/>
            </a:xfrm>
            <a:prstGeom prst="wedgeEllipseCallout">
              <a:avLst>
                <a:gd name="adj1" fmla="val -32217"/>
                <a:gd name="adj2" fmla="val 67827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2000" i="1" dirty="0">
                  <a:solidFill>
                    <a:schemeClr val="tx1"/>
                  </a:solidFill>
                  <a:latin typeface="Lucida Calligraphy" panose="03010101010101010101" pitchFamily="66" charset="0"/>
                </a:rPr>
                <a:t>NO! NEVER!</a:t>
              </a:r>
              <a:endParaRPr lang="en-GB" sz="2000" i="1" dirty="0">
                <a:solidFill>
                  <a:schemeClr val="tx1"/>
                </a:solidFill>
                <a:latin typeface="Lucida Calligraphy" panose="03010101010101010101" pitchFamily="66" charset="0"/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81" r="23341" b="18748"/>
            <a:stretch/>
          </p:blipFill>
          <p:spPr bwMode="auto">
            <a:xfrm>
              <a:off x="179512" y="4160044"/>
              <a:ext cx="1803207" cy="260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24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42E33B-687F-4F47-9D95-6C1ACDD1BADA}"/>
              </a:ext>
            </a:extLst>
          </p:cNvPr>
          <p:cNvSpPr/>
          <p:nvPr/>
        </p:nvSpPr>
        <p:spPr>
          <a:xfrm>
            <a:off x="0" y="0"/>
            <a:ext cx="9144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Morning</a:t>
            </a:r>
            <a:r>
              <a:rPr lang="es-ES" sz="3200" b="1" dirty="0">
                <a:solidFill>
                  <a:schemeClr val="bg1"/>
                </a:solidFill>
                <a:latin typeface="Verdana"/>
                <a:cs typeface="Verdana"/>
              </a:rPr>
              <a:t>: </a:t>
            </a: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Group</a:t>
            </a:r>
            <a:r>
              <a:rPr lang="es-ES" sz="32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exercises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32794" y="1638736"/>
            <a:ext cx="2611514" cy="4732654"/>
            <a:chOff x="132794" y="1638736"/>
            <a:chExt cx="2611514" cy="4732654"/>
          </a:xfrm>
        </p:grpSpPr>
        <p:sp>
          <p:nvSpPr>
            <p:cNvPr id="5" name="Forma libre 4"/>
            <p:cNvSpPr/>
            <p:nvPr/>
          </p:nvSpPr>
          <p:spPr>
            <a:xfrm rot="16200000">
              <a:off x="-1727040" y="4074924"/>
              <a:ext cx="4156301" cy="436630"/>
            </a:xfrm>
            <a:custGeom>
              <a:avLst/>
              <a:gdLst>
                <a:gd name="connsiteX0" fmla="*/ 0 w 4156301"/>
                <a:gd name="connsiteY0" fmla="*/ 0 h 436630"/>
                <a:gd name="connsiteX1" fmla="*/ 4156301 w 4156301"/>
                <a:gd name="connsiteY1" fmla="*/ 0 h 436630"/>
                <a:gd name="connsiteX2" fmla="*/ 4156301 w 4156301"/>
                <a:gd name="connsiteY2" fmla="*/ 436630 h 436630"/>
                <a:gd name="connsiteX3" fmla="*/ 0 w 4156301"/>
                <a:gd name="connsiteY3" fmla="*/ 436630 h 436630"/>
                <a:gd name="connsiteX4" fmla="*/ 0 w 4156301"/>
                <a:gd name="connsiteY4" fmla="*/ 0 h 43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301" h="436630">
                  <a:moveTo>
                    <a:pt x="0" y="0"/>
                  </a:moveTo>
                  <a:lnTo>
                    <a:pt x="4156301" y="0"/>
                  </a:lnTo>
                  <a:lnTo>
                    <a:pt x="4156301" y="436630"/>
                  </a:lnTo>
                  <a:lnTo>
                    <a:pt x="0" y="4366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385084" bIns="-1" numCol="1" spcCol="1270" anchor="t" anchorCtr="0">
              <a:noAutofit/>
            </a:bodyPr>
            <a:lstStyle/>
            <a:p>
              <a:pPr lvl="0" algn="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b="1" kern="1200"/>
                <a:t>Split in 4 groups </a:t>
              </a:r>
              <a:endParaRPr lang="en-GB" sz="2500" kern="1200"/>
            </a:p>
          </p:txBody>
        </p:sp>
        <p:sp>
          <p:nvSpPr>
            <p:cNvPr id="6" name="Forma libre 5"/>
            <p:cNvSpPr/>
            <p:nvPr/>
          </p:nvSpPr>
          <p:spPr>
            <a:xfrm>
              <a:off x="569425" y="2215089"/>
              <a:ext cx="2174883" cy="4156301"/>
            </a:xfrm>
            <a:custGeom>
              <a:avLst/>
              <a:gdLst>
                <a:gd name="connsiteX0" fmla="*/ 0 w 2174883"/>
                <a:gd name="connsiteY0" fmla="*/ 0 h 4156301"/>
                <a:gd name="connsiteX1" fmla="*/ 2174883 w 2174883"/>
                <a:gd name="connsiteY1" fmla="*/ 0 h 4156301"/>
                <a:gd name="connsiteX2" fmla="*/ 2174883 w 2174883"/>
                <a:gd name="connsiteY2" fmla="*/ 4156301 h 4156301"/>
                <a:gd name="connsiteX3" fmla="*/ 0 w 2174883"/>
                <a:gd name="connsiteY3" fmla="*/ 4156301 h 4156301"/>
                <a:gd name="connsiteX4" fmla="*/ 0 w 2174883"/>
                <a:gd name="connsiteY4" fmla="*/ 0 h 415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883" h="4156301">
                  <a:moveTo>
                    <a:pt x="0" y="0"/>
                  </a:moveTo>
                  <a:lnTo>
                    <a:pt x="2174883" y="0"/>
                  </a:lnTo>
                  <a:lnTo>
                    <a:pt x="2174883" y="4156301"/>
                  </a:lnTo>
                  <a:lnTo>
                    <a:pt x="0" y="41563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85084" rIns="170688" bIns="170688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0" kern="1200" dirty="0"/>
                <a:t>Moderator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0" kern="1200" dirty="0"/>
                <a:t>Rapporteur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900" b="0" kern="1200" dirty="0" err="1"/>
                <a:t>Participants</a:t>
              </a:r>
              <a:r>
                <a:rPr lang="es-ES" sz="1900" b="0" kern="1200" dirty="0"/>
                <a:t> </a:t>
              </a:r>
              <a:r>
                <a:rPr lang="es-ES" sz="1900" b="0" kern="1200" dirty="0" err="1"/>
                <a:t>from</a:t>
              </a:r>
              <a:r>
                <a:rPr lang="es-ES" sz="1900" b="0" kern="1200" dirty="0"/>
                <a:t> </a:t>
              </a:r>
              <a:r>
                <a:rPr lang="es-ES" sz="1900" b="0" kern="1200" dirty="0" err="1"/>
                <a:t>the</a:t>
              </a:r>
              <a:r>
                <a:rPr lang="es-ES" sz="1900" b="0" kern="1200" dirty="0"/>
                <a:t> </a:t>
              </a:r>
              <a:r>
                <a:rPr lang="es-ES" sz="1900" b="0" kern="1200" dirty="0" err="1"/>
                <a:t>same</a:t>
              </a:r>
              <a:r>
                <a:rPr lang="es-ES" sz="1900" b="0" kern="1200" dirty="0"/>
                <a:t> </a:t>
              </a:r>
              <a:r>
                <a:rPr lang="es-ES" sz="1900" b="0" kern="1200" dirty="0" err="1"/>
                <a:t>regions</a:t>
              </a:r>
              <a:r>
                <a:rPr lang="es-ES" sz="1900" b="0" kern="1200" dirty="0"/>
                <a:t> in </a:t>
              </a:r>
              <a:r>
                <a:rPr lang="es-ES" sz="1900" b="0" kern="1200" dirty="0" err="1"/>
                <a:t>separate</a:t>
              </a:r>
              <a:r>
                <a:rPr lang="es-ES" sz="1900" b="0" kern="1200" dirty="0"/>
                <a:t> </a:t>
              </a:r>
              <a:r>
                <a:rPr lang="es-ES" sz="1900" b="0" kern="1200" dirty="0" err="1"/>
                <a:t>groups</a:t>
              </a:r>
              <a:endParaRPr lang="en-GB" sz="1900" b="0" kern="1200" dirty="0"/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900" kern="1200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32794" y="1638736"/>
              <a:ext cx="873261" cy="87326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Grupo 14"/>
          <p:cNvGrpSpPr/>
          <p:nvPr/>
        </p:nvGrpSpPr>
        <p:grpSpPr>
          <a:xfrm>
            <a:off x="3303215" y="1638736"/>
            <a:ext cx="2611513" cy="4732654"/>
            <a:chOff x="3303215" y="1638736"/>
            <a:chExt cx="2611513" cy="4732654"/>
          </a:xfrm>
        </p:grpSpPr>
        <p:sp>
          <p:nvSpPr>
            <p:cNvPr id="8" name="Forma libre 7"/>
            <p:cNvSpPr/>
            <p:nvPr/>
          </p:nvSpPr>
          <p:spPr>
            <a:xfrm rot="16200000">
              <a:off x="1443379" y="4074924"/>
              <a:ext cx="4156301" cy="436630"/>
            </a:xfrm>
            <a:custGeom>
              <a:avLst/>
              <a:gdLst>
                <a:gd name="connsiteX0" fmla="*/ 0 w 4156301"/>
                <a:gd name="connsiteY0" fmla="*/ 0 h 436630"/>
                <a:gd name="connsiteX1" fmla="*/ 4156301 w 4156301"/>
                <a:gd name="connsiteY1" fmla="*/ 0 h 436630"/>
                <a:gd name="connsiteX2" fmla="*/ 4156301 w 4156301"/>
                <a:gd name="connsiteY2" fmla="*/ 436630 h 436630"/>
                <a:gd name="connsiteX3" fmla="*/ 0 w 4156301"/>
                <a:gd name="connsiteY3" fmla="*/ 436630 h 436630"/>
                <a:gd name="connsiteX4" fmla="*/ 0 w 4156301"/>
                <a:gd name="connsiteY4" fmla="*/ 0 h 43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301" h="436630">
                  <a:moveTo>
                    <a:pt x="0" y="0"/>
                  </a:moveTo>
                  <a:lnTo>
                    <a:pt x="4156301" y="0"/>
                  </a:lnTo>
                  <a:lnTo>
                    <a:pt x="4156301" y="436630"/>
                  </a:lnTo>
                  <a:lnTo>
                    <a:pt x="0" y="4366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385084" bIns="-1" numCol="1" spcCol="1270" anchor="t" anchorCtr="0">
              <a:noAutofit/>
            </a:bodyPr>
            <a:lstStyle/>
            <a:p>
              <a:pPr lvl="0" algn="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b="1" kern="1200" dirty="0"/>
                <a:t>S3 Review </a:t>
              </a:r>
              <a:endParaRPr lang="en-GB" sz="2500" kern="1200" dirty="0"/>
            </a:p>
          </p:txBody>
        </p:sp>
        <p:sp>
          <p:nvSpPr>
            <p:cNvPr id="9" name="Forma libre 8"/>
            <p:cNvSpPr/>
            <p:nvPr/>
          </p:nvSpPr>
          <p:spPr>
            <a:xfrm>
              <a:off x="3739845" y="2215089"/>
              <a:ext cx="2174883" cy="4156301"/>
            </a:xfrm>
            <a:custGeom>
              <a:avLst/>
              <a:gdLst>
                <a:gd name="connsiteX0" fmla="*/ 0 w 2174883"/>
                <a:gd name="connsiteY0" fmla="*/ 0 h 4156301"/>
                <a:gd name="connsiteX1" fmla="*/ 2174883 w 2174883"/>
                <a:gd name="connsiteY1" fmla="*/ 0 h 4156301"/>
                <a:gd name="connsiteX2" fmla="*/ 2174883 w 2174883"/>
                <a:gd name="connsiteY2" fmla="*/ 4156301 h 4156301"/>
                <a:gd name="connsiteX3" fmla="*/ 0 w 2174883"/>
                <a:gd name="connsiteY3" fmla="*/ 4156301 h 4156301"/>
                <a:gd name="connsiteX4" fmla="*/ 0 w 2174883"/>
                <a:gd name="connsiteY4" fmla="*/ 0 h 415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883" h="4156301">
                  <a:moveTo>
                    <a:pt x="0" y="0"/>
                  </a:moveTo>
                  <a:lnTo>
                    <a:pt x="2174883" y="0"/>
                  </a:lnTo>
                  <a:lnTo>
                    <a:pt x="2174883" y="4156301"/>
                  </a:lnTo>
                  <a:lnTo>
                    <a:pt x="0" y="41563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85084" rIns="170688" bIns="170688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0" kern="1200" dirty="0"/>
                <a:t>Are regions prepared?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0" kern="1200" dirty="0"/>
                <a:t>Why is the review being organised?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0" kern="1200" dirty="0"/>
                <a:t>Do you have what you need?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0" kern="1200" dirty="0"/>
                <a:t>Mid-term review &amp; S3 final evaluation? 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303215" y="1638736"/>
              <a:ext cx="873261" cy="873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Grupo 15"/>
          <p:cNvGrpSpPr/>
          <p:nvPr/>
        </p:nvGrpSpPr>
        <p:grpSpPr>
          <a:xfrm>
            <a:off x="6473635" y="1638736"/>
            <a:ext cx="2611514" cy="4732654"/>
            <a:chOff x="6473635" y="1638736"/>
            <a:chExt cx="2611514" cy="4732654"/>
          </a:xfrm>
        </p:grpSpPr>
        <p:sp>
          <p:nvSpPr>
            <p:cNvPr id="11" name="Forma libre 10"/>
            <p:cNvSpPr/>
            <p:nvPr/>
          </p:nvSpPr>
          <p:spPr>
            <a:xfrm rot="16200000">
              <a:off x="4613799" y="4074924"/>
              <a:ext cx="4156301" cy="436630"/>
            </a:xfrm>
            <a:custGeom>
              <a:avLst/>
              <a:gdLst>
                <a:gd name="connsiteX0" fmla="*/ 0 w 4156301"/>
                <a:gd name="connsiteY0" fmla="*/ 0 h 436630"/>
                <a:gd name="connsiteX1" fmla="*/ 4156301 w 4156301"/>
                <a:gd name="connsiteY1" fmla="*/ 0 h 436630"/>
                <a:gd name="connsiteX2" fmla="*/ 4156301 w 4156301"/>
                <a:gd name="connsiteY2" fmla="*/ 436630 h 436630"/>
                <a:gd name="connsiteX3" fmla="*/ 0 w 4156301"/>
                <a:gd name="connsiteY3" fmla="*/ 436630 h 436630"/>
                <a:gd name="connsiteX4" fmla="*/ 0 w 4156301"/>
                <a:gd name="connsiteY4" fmla="*/ 0 h 43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301" h="436630">
                  <a:moveTo>
                    <a:pt x="0" y="0"/>
                  </a:moveTo>
                  <a:lnTo>
                    <a:pt x="4156301" y="0"/>
                  </a:lnTo>
                  <a:lnTo>
                    <a:pt x="4156301" y="436630"/>
                  </a:lnTo>
                  <a:lnTo>
                    <a:pt x="0" y="4366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385084" bIns="-1" numCol="1" spcCol="1270" anchor="t" anchorCtr="0">
              <a:noAutofit/>
            </a:bodyPr>
            <a:lstStyle/>
            <a:p>
              <a:pPr lvl="0" algn="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b="1" kern="1200" dirty="0"/>
                <a:t>Role of </a:t>
              </a:r>
              <a:r>
                <a:rPr lang="es-ES" sz="2500" b="1" kern="1200" dirty="0" err="1"/>
                <a:t>bad</a:t>
              </a:r>
              <a:r>
                <a:rPr lang="es-ES" sz="2500" b="1" kern="1200" dirty="0"/>
                <a:t> </a:t>
              </a:r>
              <a:r>
                <a:rPr lang="es-ES" sz="2500" b="1" kern="1200" dirty="0" err="1"/>
                <a:t>practices</a:t>
              </a:r>
              <a:endParaRPr lang="en-GB" sz="2500" kern="1200" dirty="0"/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6910266" y="2215089"/>
              <a:ext cx="2174883" cy="4156301"/>
            </a:xfrm>
            <a:custGeom>
              <a:avLst/>
              <a:gdLst>
                <a:gd name="connsiteX0" fmla="*/ 0 w 2174883"/>
                <a:gd name="connsiteY0" fmla="*/ 0 h 4156301"/>
                <a:gd name="connsiteX1" fmla="*/ 2174883 w 2174883"/>
                <a:gd name="connsiteY1" fmla="*/ 0 h 4156301"/>
                <a:gd name="connsiteX2" fmla="*/ 2174883 w 2174883"/>
                <a:gd name="connsiteY2" fmla="*/ 4156301 h 4156301"/>
                <a:gd name="connsiteX3" fmla="*/ 0 w 2174883"/>
                <a:gd name="connsiteY3" fmla="*/ 4156301 h 4156301"/>
                <a:gd name="connsiteX4" fmla="*/ 0 w 2174883"/>
                <a:gd name="connsiteY4" fmla="*/ 0 h 415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883" h="4156301">
                  <a:moveTo>
                    <a:pt x="0" y="0"/>
                  </a:moveTo>
                  <a:lnTo>
                    <a:pt x="2174883" y="0"/>
                  </a:lnTo>
                  <a:lnTo>
                    <a:pt x="2174883" y="4156301"/>
                  </a:lnTo>
                  <a:lnTo>
                    <a:pt x="0" y="41563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85084" rIns="170688" bIns="170688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900" b="0" kern="1200" dirty="0" err="1"/>
                <a:t>Governance</a:t>
              </a:r>
              <a:r>
                <a:rPr lang="es-ES" sz="1900" b="0" kern="1200" dirty="0"/>
                <a:t>  &amp; EDP</a:t>
              </a:r>
              <a:endParaRPr lang="en-GB" sz="1900" b="0" kern="1200" dirty="0"/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900" b="0" kern="1200" dirty="0" err="1"/>
                <a:t>Identify</a:t>
              </a:r>
              <a:r>
                <a:rPr lang="es-ES" sz="1900" b="0" kern="1200" dirty="0"/>
                <a:t> regional </a:t>
              </a:r>
              <a:r>
                <a:rPr lang="es-ES" sz="1900" b="0" kern="1200" dirty="0" err="1"/>
                <a:t>rappourteur</a:t>
              </a:r>
              <a:r>
                <a:rPr lang="es-ES" sz="1900" b="0" kern="1200" dirty="0"/>
                <a:t> (</a:t>
              </a:r>
              <a:r>
                <a:rPr lang="es-ES" sz="1900" b="0" kern="1200" dirty="0" err="1"/>
                <a:t>plenary</a:t>
              </a:r>
              <a:r>
                <a:rPr lang="es-ES" sz="1900" b="0" kern="1200" dirty="0"/>
                <a:t>)</a:t>
              </a:r>
              <a:endParaRPr lang="en-GB" sz="1900" b="0" kern="1200" dirty="0"/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900" b="0" kern="1200" dirty="0"/>
                <a:t>Share </a:t>
              </a:r>
              <a:r>
                <a:rPr lang="es-ES" sz="1900" b="0" kern="1200" dirty="0" err="1"/>
                <a:t>bad</a:t>
              </a:r>
              <a:r>
                <a:rPr lang="es-ES" sz="1900" b="0" kern="1200" dirty="0"/>
                <a:t> </a:t>
              </a:r>
              <a:r>
                <a:rPr lang="es-ES" sz="1900" b="0" kern="1200" dirty="0" err="1"/>
                <a:t>practice</a:t>
              </a:r>
              <a:r>
                <a:rPr lang="es-ES" sz="1900" b="0" kern="1200" dirty="0"/>
                <a:t> </a:t>
              </a:r>
              <a:endParaRPr lang="en-GB" sz="1900" b="0" kern="1200" dirty="0"/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0" kern="1200" dirty="0"/>
                <a:t>Common mistakes 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900" b="0" kern="1200" dirty="0"/>
                <a:t>Lessons learnt 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473635" y="1638736"/>
              <a:ext cx="873261" cy="8732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3702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070F1-C6DC-4249-88C1-24EB21C6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1732"/>
            <a:ext cx="9144000" cy="1518885"/>
          </a:xfrm>
        </p:spPr>
        <p:txBody>
          <a:bodyPr/>
          <a:lstStyle/>
          <a:p>
            <a:r>
              <a:rPr lang="it-IT" b="0" dirty="0"/>
              <a:t> </a:t>
            </a:r>
            <a:br>
              <a:rPr lang="it-IT" b="0" dirty="0"/>
            </a:br>
            <a:r>
              <a:rPr lang="it-IT" dirty="0" err="1"/>
              <a:t>Targeted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 – </a:t>
            </a:r>
            <a:r>
              <a:rPr lang="it-IT" dirty="0" err="1"/>
              <a:t>Horizontal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1° Meeting</a:t>
            </a:r>
            <a:br>
              <a:rPr lang="it-IT" dirty="0"/>
            </a:br>
            <a:r>
              <a:rPr lang="en-GB" i="1" dirty="0"/>
              <a:t>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DAD0EE-8D9F-41A9-935B-A5CD72B21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Elisabetta Marinelli, PhD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233E01-E67F-43EE-B4AC-4D51E5643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Elisabetta.Marinelli@ec.europa.eu</a:t>
            </a:r>
          </a:p>
          <a:p>
            <a:r>
              <a:rPr lang="en-US" dirty="0"/>
              <a:t>Madrid 13</a:t>
            </a:r>
            <a:r>
              <a:rPr lang="en-US" baseline="30000" dirty="0"/>
              <a:t>h</a:t>
            </a:r>
            <a:r>
              <a:rPr lang="en-US" dirty="0"/>
              <a:t> December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76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42E33B-687F-4F47-9D95-6C1ACDD1BADA}"/>
              </a:ext>
            </a:extLst>
          </p:cNvPr>
          <p:cNvSpPr/>
          <p:nvPr/>
        </p:nvSpPr>
        <p:spPr>
          <a:xfrm>
            <a:off x="0" y="0"/>
            <a:ext cx="9144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3200" b="1" dirty="0">
                <a:solidFill>
                  <a:schemeClr val="bg1"/>
                </a:solidFill>
                <a:latin typeface="Verdana"/>
                <a:cs typeface="Verdana"/>
              </a:rPr>
              <a:t>Afternoon – Planning 2019</a:t>
            </a:r>
          </a:p>
        </p:txBody>
      </p:sp>
      <p:sp>
        <p:nvSpPr>
          <p:cNvPr id="5" name="Forma libre 4"/>
          <p:cNvSpPr/>
          <p:nvPr/>
        </p:nvSpPr>
        <p:spPr>
          <a:xfrm>
            <a:off x="850501" y="1773287"/>
            <a:ext cx="3544284" cy="2126570"/>
          </a:xfrm>
          <a:custGeom>
            <a:avLst/>
            <a:gdLst>
              <a:gd name="connsiteX0" fmla="*/ 0 w 3544284"/>
              <a:gd name="connsiteY0" fmla="*/ 0 h 2126570"/>
              <a:gd name="connsiteX1" fmla="*/ 3544284 w 3544284"/>
              <a:gd name="connsiteY1" fmla="*/ 0 h 2126570"/>
              <a:gd name="connsiteX2" fmla="*/ 3544284 w 3544284"/>
              <a:gd name="connsiteY2" fmla="*/ 2126570 h 2126570"/>
              <a:gd name="connsiteX3" fmla="*/ 0 w 3544284"/>
              <a:gd name="connsiteY3" fmla="*/ 2126570 h 2126570"/>
              <a:gd name="connsiteX4" fmla="*/ 0 w 3544284"/>
              <a:gd name="connsiteY4" fmla="*/ 0 h 212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4284" h="2126570">
                <a:moveTo>
                  <a:pt x="0" y="0"/>
                </a:moveTo>
                <a:lnTo>
                  <a:pt x="3544284" y="0"/>
                </a:lnTo>
                <a:lnTo>
                  <a:pt x="3544284" y="2126570"/>
                </a:lnTo>
                <a:lnTo>
                  <a:pt x="0" y="21265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>
                <a:solidFill>
                  <a:schemeClr val="accent2">
                    <a:lumMod val="75000"/>
                  </a:schemeClr>
                </a:solidFill>
              </a:rPr>
              <a:t>S3 </a:t>
            </a: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Hearing</a:t>
            </a:r>
            <a:r>
              <a:rPr lang="es-ES" sz="24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400" b="1" kern="120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/>
              <a:t>"</a:t>
            </a:r>
            <a:r>
              <a:rPr lang="es-ES" sz="2400" i="1" kern="1200" dirty="0" err="1"/>
              <a:t>We</a:t>
            </a:r>
            <a:r>
              <a:rPr lang="es-ES" sz="2400" i="1" kern="1200" dirty="0"/>
              <a:t> </a:t>
            </a:r>
            <a:r>
              <a:rPr lang="es-ES" sz="2400" i="1" kern="1200" dirty="0" err="1"/>
              <a:t>should</a:t>
            </a:r>
            <a:r>
              <a:rPr lang="es-ES" sz="2400" i="1" kern="1200" dirty="0"/>
              <a:t> </a:t>
            </a:r>
            <a:r>
              <a:rPr lang="es-ES" sz="2400" i="1" kern="1200" dirty="0" err="1"/>
              <a:t>review</a:t>
            </a:r>
            <a:r>
              <a:rPr lang="es-ES" sz="2400" i="1" kern="1200" dirty="0"/>
              <a:t>  </a:t>
            </a:r>
            <a:r>
              <a:rPr lang="es-ES" sz="2400" i="1" kern="1200" dirty="0" err="1"/>
              <a:t>the</a:t>
            </a:r>
            <a:r>
              <a:rPr lang="es-ES" sz="2400" i="1" kern="1200" dirty="0"/>
              <a:t> S3"</a:t>
            </a:r>
            <a:endParaRPr lang="en-GB" sz="2400" i="1" kern="1200" dirty="0"/>
          </a:p>
        </p:txBody>
      </p:sp>
      <p:sp>
        <p:nvSpPr>
          <p:cNvPr id="6" name="Forma libre 5"/>
          <p:cNvSpPr/>
          <p:nvPr/>
        </p:nvSpPr>
        <p:spPr>
          <a:xfrm>
            <a:off x="4749214" y="1773287"/>
            <a:ext cx="3544284" cy="2126570"/>
          </a:xfrm>
          <a:custGeom>
            <a:avLst/>
            <a:gdLst>
              <a:gd name="connsiteX0" fmla="*/ 0 w 3544284"/>
              <a:gd name="connsiteY0" fmla="*/ 0 h 2126570"/>
              <a:gd name="connsiteX1" fmla="*/ 3544284 w 3544284"/>
              <a:gd name="connsiteY1" fmla="*/ 0 h 2126570"/>
              <a:gd name="connsiteX2" fmla="*/ 3544284 w 3544284"/>
              <a:gd name="connsiteY2" fmla="*/ 2126570 h 2126570"/>
              <a:gd name="connsiteX3" fmla="*/ 0 w 3544284"/>
              <a:gd name="connsiteY3" fmla="*/ 2126570 h 2126570"/>
              <a:gd name="connsiteX4" fmla="*/ 0 w 3544284"/>
              <a:gd name="connsiteY4" fmla="*/ 0 h 212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4284" h="2126570">
                <a:moveTo>
                  <a:pt x="0" y="0"/>
                </a:moveTo>
                <a:lnTo>
                  <a:pt x="3544284" y="0"/>
                </a:lnTo>
                <a:lnTo>
                  <a:pt x="3544284" y="2126570"/>
                </a:lnTo>
                <a:lnTo>
                  <a:pt x="0" y="21265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Presentations</a:t>
            </a:r>
            <a:endParaRPr lang="en-GB" sz="2400" b="1" kern="12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Catalonia</a:t>
            </a:r>
            <a:endParaRPr lang="en-GB" sz="20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Greater</a:t>
            </a:r>
            <a:r>
              <a:rPr lang="es-ES" sz="2000" kern="1200" dirty="0"/>
              <a:t> Helsinki</a:t>
            </a:r>
            <a:endParaRPr lang="en-GB" sz="20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Italy</a:t>
            </a:r>
            <a:endParaRPr lang="en-GB" sz="2000" kern="1200" dirty="0"/>
          </a:p>
        </p:txBody>
      </p:sp>
      <p:sp>
        <p:nvSpPr>
          <p:cNvPr id="7" name="Forma libre 6"/>
          <p:cNvSpPr/>
          <p:nvPr/>
        </p:nvSpPr>
        <p:spPr>
          <a:xfrm>
            <a:off x="850501" y="4254286"/>
            <a:ext cx="3544284" cy="2126570"/>
          </a:xfrm>
          <a:custGeom>
            <a:avLst/>
            <a:gdLst>
              <a:gd name="connsiteX0" fmla="*/ 0 w 3544284"/>
              <a:gd name="connsiteY0" fmla="*/ 0 h 2126570"/>
              <a:gd name="connsiteX1" fmla="*/ 3544284 w 3544284"/>
              <a:gd name="connsiteY1" fmla="*/ 0 h 2126570"/>
              <a:gd name="connsiteX2" fmla="*/ 3544284 w 3544284"/>
              <a:gd name="connsiteY2" fmla="*/ 2126570 h 2126570"/>
              <a:gd name="connsiteX3" fmla="*/ 0 w 3544284"/>
              <a:gd name="connsiteY3" fmla="*/ 2126570 h 2126570"/>
              <a:gd name="connsiteX4" fmla="*/ 0 w 3544284"/>
              <a:gd name="connsiteY4" fmla="*/ 0 h 212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4284" h="2126570">
                <a:moveTo>
                  <a:pt x="0" y="0"/>
                </a:moveTo>
                <a:lnTo>
                  <a:pt x="3544284" y="0"/>
                </a:lnTo>
                <a:lnTo>
                  <a:pt x="3544284" y="2126570"/>
                </a:lnTo>
                <a:lnTo>
                  <a:pt x="0" y="21265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Group</a:t>
            </a:r>
            <a:r>
              <a:rPr lang="es-ES" sz="24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exercises</a:t>
            </a:r>
            <a:endParaRPr lang="en-GB" sz="2400" b="1" kern="12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/>
              <a:t>S3 </a:t>
            </a:r>
            <a:r>
              <a:rPr lang="es-ES" sz="2000" kern="1200" dirty="0" err="1"/>
              <a:t>Review</a:t>
            </a:r>
            <a:r>
              <a:rPr lang="es-ES" sz="2000" kern="1200" dirty="0"/>
              <a:t>: </a:t>
            </a:r>
            <a:r>
              <a:rPr lang="es-ES" sz="2000" kern="1200" dirty="0" err="1"/>
              <a:t>taking</a:t>
            </a:r>
            <a:r>
              <a:rPr lang="es-ES" sz="2000" kern="1200" dirty="0"/>
              <a:t> stock</a:t>
            </a:r>
            <a:endParaRPr lang="en-GB" sz="20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Learning</a:t>
            </a:r>
            <a:r>
              <a:rPr lang="es-ES" sz="2000" kern="1200" dirty="0"/>
              <a:t> </a:t>
            </a:r>
            <a:r>
              <a:rPr lang="es-ES" sz="2000" kern="1200" dirty="0" err="1"/>
              <a:t>from</a:t>
            </a:r>
            <a:r>
              <a:rPr lang="es-ES" sz="2000" kern="1200" dirty="0"/>
              <a:t> </a:t>
            </a:r>
            <a:r>
              <a:rPr lang="es-ES" sz="2000" kern="1200" dirty="0" err="1"/>
              <a:t>bad-practices</a:t>
            </a:r>
            <a:endParaRPr lang="en-GB" sz="2000" kern="1200" dirty="0"/>
          </a:p>
        </p:txBody>
      </p:sp>
      <p:sp>
        <p:nvSpPr>
          <p:cNvPr id="9" name="Forma libre 8"/>
          <p:cNvSpPr/>
          <p:nvPr/>
        </p:nvSpPr>
        <p:spPr>
          <a:xfrm>
            <a:off x="4749214" y="4254286"/>
            <a:ext cx="3544284" cy="2126570"/>
          </a:xfrm>
          <a:custGeom>
            <a:avLst/>
            <a:gdLst>
              <a:gd name="connsiteX0" fmla="*/ 0 w 3544284"/>
              <a:gd name="connsiteY0" fmla="*/ 0 h 2126570"/>
              <a:gd name="connsiteX1" fmla="*/ 3544284 w 3544284"/>
              <a:gd name="connsiteY1" fmla="*/ 0 h 2126570"/>
              <a:gd name="connsiteX2" fmla="*/ 3544284 w 3544284"/>
              <a:gd name="connsiteY2" fmla="*/ 2126570 h 2126570"/>
              <a:gd name="connsiteX3" fmla="*/ 0 w 3544284"/>
              <a:gd name="connsiteY3" fmla="*/ 2126570 h 2126570"/>
              <a:gd name="connsiteX4" fmla="*/ 0 w 3544284"/>
              <a:gd name="connsiteY4" fmla="*/ 0 h 212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4284" h="2126570">
                <a:moveTo>
                  <a:pt x="0" y="0"/>
                </a:moveTo>
                <a:lnTo>
                  <a:pt x="3544284" y="0"/>
                </a:lnTo>
                <a:lnTo>
                  <a:pt x="3544284" y="2126570"/>
                </a:lnTo>
                <a:lnTo>
                  <a:pt x="0" y="212657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Planning</a:t>
            </a:r>
            <a:r>
              <a:rPr lang="es-ES" sz="24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b="1" kern="1200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es-ES" sz="2400" b="1" kern="1200" dirty="0">
                <a:solidFill>
                  <a:schemeClr val="accent2">
                    <a:lumMod val="75000"/>
                  </a:schemeClr>
                </a:solidFill>
              </a:rPr>
              <a:t> 2019</a:t>
            </a:r>
            <a:endParaRPr lang="en-GB" sz="2400" b="1" kern="12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Proposal</a:t>
            </a:r>
            <a:r>
              <a:rPr lang="es-ES" sz="2000" kern="1200" dirty="0"/>
              <a:t> </a:t>
            </a:r>
            <a:r>
              <a:rPr lang="es-ES" sz="2000" kern="1200" dirty="0" err="1"/>
              <a:t>for</a:t>
            </a:r>
            <a:r>
              <a:rPr lang="es-ES" sz="2000" kern="1200" dirty="0"/>
              <a:t> </a:t>
            </a:r>
            <a:r>
              <a:rPr lang="es-ES" sz="2000" kern="1200" dirty="0" err="1"/>
              <a:t>activities</a:t>
            </a:r>
            <a:r>
              <a:rPr lang="es-ES" sz="2000" kern="1200" dirty="0"/>
              <a:t>  </a:t>
            </a:r>
            <a:r>
              <a:rPr lang="es-ES" sz="2000" kern="1200" dirty="0" err="1"/>
              <a:t>for</a:t>
            </a:r>
            <a:r>
              <a:rPr lang="es-ES" sz="2000" kern="1200" dirty="0"/>
              <a:t> </a:t>
            </a:r>
            <a:r>
              <a:rPr lang="es-ES" sz="2000" kern="1200" dirty="0" err="1"/>
              <a:t>next</a:t>
            </a:r>
            <a:r>
              <a:rPr lang="es-ES" sz="2000" kern="1200" dirty="0"/>
              <a:t> </a:t>
            </a:r>
            <a:r>
              <a:rPr lang="es-ES" sz="2000" kern="1200" dirty="0" err="1"/>
              <a:t>year</a:t>
            </a:r>
            <a:r>
              <a:rPr lang="es-ES" sz="2000" kern="1200" dirty="0"/>
              <a:t> </a:t>
            </a:r>
            <a:endParaRPr lang="en-GB" sz="20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000" kern="1200" dirty="0" err="1"/>
              <a:t>Selection</a:t>
            </a:r>
            <a:r>
              <a:rPr lang="es-ES" sz="2000" kern="1200" dirty="0"/>
              <a:t> of dates</a:t>
            </a:r>
            <a:endParaRPr lang="en-GB" sz="2000" kern="1200" dirty="0"/>
          </a:p>
        </p:txBody>
      </p:sp>
    </p:spTree>
    <p:extLst>
      <p:ext uri="{BB962C8B-B14F-4D97-AF65-F5344CB8AC3E}">
        <p14:creationId xmlns:p14="http://schemas.microsoft.com/office/powerpoint/2010/main" val="36318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76990"/>
              </p:ext>
            </p:extLst>
          </p:nvPr>
        </p:nvGraphicFramePr>
        <p:xfrm>
          <a:off x="631230" y="3140968"/>
          <a:ext cx="7886700" cy="320458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xmlns="" val="966663318"/>
                    </a:ext>
                  </a:extLst>
                </a:gridCol>
              </a:tblGrid>
              <a:tr h="253740">
                <a:tc>
                  <a:txBody>
                    <a:bodyPr/>
                    <a:lstStyle/>
                    <a:p>
                      <a:pPr marL="215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Fulfilment criteria for the enabling condition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3" marR="58093" marT="0" marB="0"/>
                </a:tc>
                <a:extLst>
                  <a:ext uri="{0D108BD9-81ED-4DB2-BD59-A6C34878D82A}">
                    <a16:rowId xmlns:a16="http://schemas.microsoft.com/office/drawing/2014/main" xmlns="" val="3034817655"/>
                  </a:ext>
                </a:extLst>
              </a:tr>
              <a:tr h="2950845">
                <a:tc>
                  <a:txBody>
                    <a:bodyPr/>
                    <a:lstStyle/>
                    <a:p>
                      <a:pPr marL="215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Smart specialisation strategy(</a:t>
                      </a:r>
                      <a:r>
                        <a:rPr lang="en-GB" sz="1600" dirty="0" err="1">
                          <a:effectLst/>
                        </a:rPr>
                        <a:t>ies</a:t>
                      </a:r>
                      <a:r>
                        <a:rPr lang="en-GB" sz="1600" dirty="0">
                          <a:effectLst/>
                        </a:rPr>
                        <a:t>) shall be supported by: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0" dirty="0">
                          <a:effectLst/>
                        </a:rPr>
                        <a:t>Up-to-date analysis of bottlenecks for innovation diffusion, including digitalisation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b="0" dirty="0">
                          <a:ln>
                            <a:solidFill>
                              <a:srgbClr val="3166CF"/>
                            </a:solidFill>
                          </a:ln>
                          <a:solidFill>
                            <a:srgbClr val="3166CF"/>
                          </a:solidFill>
                          <a:effectLst/>
                        </a:rPr>
                        <a:t>Existence of competent regional / national institution or body, responsible for the management of the smart specialisation strategy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b="0" dirty="0">
                          <a:ln>
                            <a:solidFill>
                              <a:srgbClr val="3166CF"/>
                            </a:solidFill>
                          </a:ln>
                          <a:solidFill>
                            <a:srgbClr val="3166CF"/>
                          </a:solidFill>
                          <a:effectLst/>
                        </a:rPr>
                        <a:t>Monitoring and evaluation tools to measure performance towards the objectives of the strategy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0" dirty="0">
                          <a:effectLst/>
                        </a:rPr>
                        <a:t>Effective functioning of entrepreneurial discovery process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0" dirty="0">
                          <a:effectLst/>
                        </a:rPr>
                        <a:t>Actions necessary to improve national or regional research and innovation systems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0" dirty="0">
                          <a:effectLst/>
                        </a:rPr>
                        <a:t>Actions to manage industrial transition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0" dirty="0">
                          <a:effectLst/>
                        </a:rPr>
                        <a:t>Measures for international collaboration</a:t>
                      </a:r>
                      <a:endParaRPr lang="en-GB" sz="14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3" marR="58093" marT="0" marB="0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35629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27885"/>
              </p:ext>
            </p:extLst>
          </p:nvPr>
        </p:nvGraphicFramePr>
        <p:xfrm>
          <a:off x="611560" y="1484785"/>
          <a:ext cx="7903790" cy="130264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903790">
                  <a:extLst>
                    <a:ext uri="{9D8B030D-6E8A-4147-A177-3AD203B41FA5}">
                      <a16:colId xmlns:a16="http://schemas.microsoft.com/office/drawing/2014/main" xmlns="" val="1201740992"/>
                    </a:ext>
                  </a:extLst>
                </a:gridCol>
              </a:tblGrid>
              <a:tr h="23734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3166CF"/>
                          </a:solidFill>
                          <a:effectLst/>
                        </a:rPr>
                        <a:t>Enabling condition</a:t>
                      </a:r>
                      <a:endParaRPr lang="en-GB" sz="1600" dirty="0">
                        <a:solidFill>
                          <a:srgbClr val="3166C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/>
                </a:tc>
                <a:extLst>
                  <a:ext uri="{0D108BD9-81ED-4DB2-BD59-A6C34878D82A}">
                    <a16:rowId xmlns:a16="http://schemas.microsoft.com/office/drawing/2014/main" xmlns="" val="2664211579"/>
                  </a:ext>
                </a:extLst>
              </a:tr>
              <a:tr h="1058803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Good governance of national or regional smart specialisation strategy 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/>
                </a:tc>
                <a:extLst>
                  <a:ext uri="{0D108BD9-81ED-4DB2-BD59-A6C34878D82A}">
                    <a16:rowId xmlns:a16="http://schemas.microsoft.com/office/drawing/2014/main" xmlns="" val="72335246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404664"/>
            <a:ext cx="8119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condition for smart specialisation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42E33B-687F-4F47-9D95-6C1ACDD1BADA}"/>
              </a:ext>
            </a:extLst>
          </p:cNvPr>
          <p:cNvSpPr/>
          <p:nvPr/>
        </p:nvSpPr>
        <p:spPr>
          <a:xfrm>
            <a:off x="0" y="0"/>
            <a:ext cx="9144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" sz="3200" b="1" dirty="0">
                <a:solidFill>
                  <a:schemeClr val="bg1"/>
                </a:solidFill>
                <a:latin typeface="Verdana"/>
                <a:cs typeface="Verdana"/>
              </a:rPr>
              <a:t>S3 </a:t>
            </a: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Enabling</a:t>
            </a:r>
            <a:r>
              <a:rPr lang="es-ES" sz="32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conditions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375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42E33B-687F-4F47-9D95-6C1ACDD1BADA}"/>
              </a:ext>
            </a:extLst>
          </p:cNvPr>
          <p:cNvSpPr/>
          <p:nvPr/>
        </p:nvSpPr>
        <p:spPr>
          <a:xfrm>
            <a:off x="0" y="0"/>
            <a:ext cx="9144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Planning</a:t>
            </a:r>
            <a:r>
              <a:rPr lang="es-ES" sz="32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Verdana"/>
                <a:cs typeface="Verdana"/>
              </a:rPr>
              <a:t>for</a:t>
            </a:r>
            <a:r>
              <a:rPr lang="es-ES" sz="3200" b="1" dirty="0">
                <a:solidFill>
                  <a:schemeClr val="bg1"/>
                </a:solidFill>
                <a:latin typeface="Verdana"/>
                <a:cs typeface="Verdana"/>
              </a:rPr>
              <a:t> 2019: 5 meetings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2940894"/>
              </p:ext>
            </p:extLst>
          </p:nvPr>
        </p:nvGraphicFramePr>
        <p:xfrm>
          <a:off x="251520" y="1340768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49049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4573</TotalTime>
  <Words>421</Words>
  <Application>Microsoft Office PowerPoint</Application>
  <PresentationFormat>On-screen Show (4:3)</PresentationFormat>
  <Paragraphs>105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PowerPoint Presentation</vt:lpstr>
      <vt:lpstr>  Targeted Support – Horizontal Activities  1° Meeting  </vt:lpstr>
      <vt:lpstr>PowerPoint Presentation</vt:lpstr>
      <vt:lpstr>PowerPoint Presentation</vt:lpstr>
      <vt:lpstr>PowerPoint Presentation</vt:lpstr>
      <vt:lpstr>  Targeted Support – Horizontal Activities  1° Meeting  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jrc-admin-arssege</dc:creator>
  <cp:lastModifiedBy>jrc-admin-arssege</cp:lastModifiedBy>
  <cp:revision>24</cp:revision>
  <dcterms:created xsi:type="dcterms:W3CDTF">2018-12-10T12:55:22Z</dcterms:created>
  <dcterms:modified xsi:type="dcterms:W3CDTF">2018-12-21T11:56:40Z</dcterms:modified>
</cp:coreProperties>
</file>