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7" r:id="rId9"/>
    <p:sldId id="268" r:id="rId10"/>
    <p:sldId id="267" r:id="rId11"/>
    <p:sldId id="265" r:id="rId12"/>
    <p:sldId id="266" r:id="rId13"/>
    <p:sldId id="263" r:id="rId14"/>
    <p:sldId id="276" r:id="rId15"/>
    <p:sldId id="264" r:id="rId16"/>
    <p:sldId id="262" r:id="rId17"/>
    <p:sldId id="279" r:id="rId18"/>
    <p:sldId id="269" r:id="rId19"/>
    <p:sldId id="270" r:id="rId20"/>
    <p:sldId id="278" r:id="rId21"/>
    <p:sldId id="271" r:id="rId22"/>
    <p:sldId id="273" r:id="rId23"/>
    <p:sldId id="275" r:id="rId24"/>
    <p:sldId id="272" r:id="rId25"/>
  </p:sldIdLst>
  <p:sldSz cx="12192000" cy="6858000"/>
  <p:notesSz cx="6865938" cy="99980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FFF5ACE-F7AC-4013-9244-C3BF5664FEC0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E88A0BA-6ED9-4A5A-A9AE-FA3F01755A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1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7A13FD-B40E-464E-8FFE-3CDA12A17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1F6B0F-85AD-4FD6-8F4B-A3603084F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5A7A29-B897-459D-83DD-0CC7A01F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BB4CBA-7891-4BB0-9AE5-0F68CCF5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8E2082-BF8B-4CCD-B993-7B0B5507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1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65FFC7-E199-4D7E-A6C2-D321400B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C57C07-1A3F-4D55-AE19-C84463494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67243A-3005-43B0-9BE8-56BF4B9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3F3BAE-0B5A-4E4A-A44F-35FFC632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2F1CAD-F77D-4F41-AA23-F6EBE740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2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5F0D5D2-FA67-4D7D-B3DE-497FF1CDB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1E29D5-75B8-4454-9B06-C93338D6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83EFD5-B80E-45E6-BB6D-6012677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02DA04-AA31-429F-AEDC-ED09ED9F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EF052D-D983-465E-A74A-FF4720BF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0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DC7CD0-9B80-4995-BFDF-EF35CDD9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4B13D9-1904-499E-84AF-0787717E4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3CB48C-C15F-4C34-A7A4-803B9C78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381B2A-3FA7-423E-834C-7174CD91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6BB7CD-BD5E-4CAB-ACEF-93ED1234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8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864896-E864-4B00-9223-90547A6C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4FBF97-0D47-4F1E-B1D9-4BFABFCC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C347E8-F808-4FDE-9347-F76A4A45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37E44F-7648-43DC-BEAC-5911E59B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B95E14-C3FF-487F-8E3E-E6BCDF96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20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21FCC-57A0-461A-9BEC-00F1E5C0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72B72E-9279-4B43-9977-D8D58326D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5C247D-8147-4D36-AC64-A3F94A40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7CC9D0-7B75-462D-B277-D1EE0B15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C54CAC-3F96-411F-A8A0-068C0111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B0471B-F784-4B73-8E04-FF9A0FBC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23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DD4649-3AD8-47A9-B8F9-20FA14E0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5C4DC4-4302-406C-84C5-74524F2E5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DFE40A-D2B0-41B6-A7DA-D346ACE8E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BB1C17F-23F8-4079-A814-488EF59FD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C8B773-7A41-429C-BB0E-32D6AA4A0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5BE0F6D-6234-4804-86F6-4BF7EB46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2BF7519-1D90-4F8D-A937-02D71120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1F3E712-8FE0-4F6B-933E-23A25034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91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D89AA-6A83-4AAD-AC7E-C9BBBDC8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096386D-E38E-4119-8AAE-0649A2BA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EEC8E3-AFFC-4E59-9E61-69222F49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373006-B3EF-46E1-B548-0D445556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37810F6-E2E5-4DF7-889E-9F216296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C35BC81-859A-41BF-B417-A9D23E59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95B18E-72D6-4A06-8D0A-13D84224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42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D52866-7AC6-4859-8297-655BB8FC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461CB-F292-46BC-9DD9-39DE6632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0C0E29-B033-4086-9E89-43353CFA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8EC71C-D794-4134-AEC1-63807427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3FB9C0-C3D1-435F-A6FE-533B8DB5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BFA4D0-15E1-4ED8-BB26-1F53579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5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F96121-6D1A-4179-9BBD-E4B57B7B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456B6B-C7F3-44C4-98B4-7D3EE4E8C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04CA6A-F765-4973-B678-8ACF52270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105BAF-6CC4-44F9-B906-269CDD01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1624B1-AB1D-48D3-928E-96EFD496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1D2DB4-3223-4603-821D-8BE8D969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2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62185CE-79F8-4F7F-8848-C1824CC5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58ACDED-813A-479A-B712-626F100C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B97CB9-EA77-43E7-9930-E03F0B52A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B460-0998-4BD7-84A7-A6B4FC1838FF}" type="datetimeFigureOut">
              <a:rPr lang="el-GR" smtClean="0"/>
              <a:t>7/12/2018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F30B50-FCDA-4256-93ED-142CDE2E2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992431-184C-428E-898E-8DD1AC7B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17F5F-AB8D-4EED-ACA9-70C83F6FF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5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FE45AD7-8C02-43BA-81CC-007400B7E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400" dirty="0"/>
              <a:t>“We should revise our S3 now!”</a:t>
            </a:r>
            <a:br>
              <a:rPr lang="en-US" sz="5800" dirty="0"/>
            </a:br>
            <a:r>
              <a:rPr lang="en-US" sz="5800" b="1" dirty="0"/>
              <a:t>Against the motion</a:t>
            </a:r>
            <a:endParaRPr lang="el-GR" sz="58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8DD3C80-008F-49C2-BF5D-3E3AC2ED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Yannis Tolias</a:t>
            </a:r>
            <a:endParaRPr lang="el-GR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8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BCBCB2-A359-4FC0-B94F-C78F9129E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45" y="0"/>
            <a:ext cx="6200709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9D64E17A-000B-4B3E-A8F2-F8CBF8EEB6B8}"/>
              </a:ext>
            </a:extLst>
          </p:cNvPr>
          <p:cNvSpPr/>
          <p:nvPr/>
        </p:nvSpPr>
        <p:spPr>
          <a:xfrm>
            <a:off x="7753508" y="174638"/>
            <a:ext cx="4271042" cy="2793098"/>
          </a:xfrm>
          <a:prstGeom prst="wedgeEllipseCallout">
            <a:avLst>
              <a:gd name="adj1" fmla="val -35407"/>
              <a:gd name="adj2" fmla="val 6526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Fancy yet another participatory process?</a:t>
            </a:r>
            <a:endParaRPr lang="el-GR" sz="3200" i="1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F0C8EBB1-5B8C-4A3C-BD2C-76AF1CDF99F8}"/>
              </a:ext>
            </a:extLst>
          </p:cNvPr>
          <p:cNvSpPr/>
          <p:nvPr/>
        </p:nvSpPr>
        <p:spPr>
          <a:xfrm>
            <a:off x="161614" y="174638"/>
            <a:ext cx="4271042" cy="2793098"/>
          </a:xfrm>
          <a:prstGeom prst="wedgeEllipseCallout">
            <a:avLst>
              <a:gd name="adj1" fmla="val 39379"/>
              <a:gd name="adj2" fmla="val 648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My stakeholder interests were utterly neglected last time</a:t>
            </a:r>
            <a:endParaRPr lang="el-GR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7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48DE82-8E13-461A-AA89-09C5FB4F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80" y="0"/>
            <a:ext cx="6982239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7848FF38-C9D5-4931-8CF7-637D895AA764}"/>
              </a:ext>
            </a:extLst>
          </p:cNvPr>
          <p:cNvSpPr/>
          <p:nvPr/>
        </p:nvSpPr>
        <p:spPr>
          <a:xfrm>
            <a:off x="116022" y="165859"/>
            <a:ext cx="5979977" cy="2793098"/>
          </a:xfrm>
          <a:prstGeom prst="wedgeEllipseCallout">
            <a:avLst>
              <a:gd name="adj1" fmla="val 18415"/>
              <a:gd name="adj2" fmla="val 604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After waiting so many years for a call, you can’t imagine how hard is the paperwork for applying for a R&amp;D&amp;I project…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AB6D935-A9DF-4053-AC04-129E9E01DC0C}"/>
              </a:ext>
            </a:extLst>
          </p:cNvPr>
          <p:cNvSpPr/>
          <p:nvPr/>
        </p:nvSpPr>
        <p:spPr>
          <a:xfrm>
            <a:off x="7804937" y="165859"/>
            <a:ext cx="4271042" cy="2793098"/>
          </a:xfrm>
          <a:prstGeom prst="wedgeEllipseCallout">
            <a:avLst>
              <a:gd name="adj1" fmla="val -34600"/>
              <a:gd name="adj2" fmla="val 6750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You’ll hate your post-approval life!</a:t>
            </a:r>
            <a:endParaRPr lang="el-G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8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110B95-0640-44CB-B952-C50753B5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Ορθογώνιο: Με κορνίζα 3">
            <a:extLst>
              <a:ext uri="{FF2B5EF4-FFF2-40B4-BE49-F238E27FC236}">
                <a16:creationId xmlns:a16="http://schemas.microsoft.com/office/drawing/2014/main" id="{A33D55E5-62AA-4F45-A494-145A5B196A54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REGIONAL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UNIVERSITY</a:t>
            </a: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8D069B0F-686C-4A03-B614-1FA2F0576B53}"/>
              </a:ext>
            </a:extLst>
          </p:cNvPr>
          <p:cNvSpPr/>
          <p:nvPr/>
        </p:nvSpPr>
        <p:spPr>
          <a:xfrm>
            <a:off x="61644" y="1552871"/>
            <a:ext cx="4434391" cy="3080774"/>
          </a:xfrm>
          <a:prstGeom prst="wedgeEllipseCallout">
            <a:avLst>
              <a:gd name="adj1" fmla="val 69175"/>
              <a:gd name="adj2" fmla="val 581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Our active participation in the EDP guaranteed that regional priorities are </a:t>
            </a:r>
            <a:r>
              <a:rPr lang="en-US" sz="2800" i="1" dirty="0" err="1">
                <a:solidFill>
                  <a:schemeClr val="tx1"/>
                </a:solidFill>
              </a:rPr>
              <a:t>sooooo</a:t>
            </a:r>
            <a:r>
              <a:rPr lang="en-US" sz="2800" i="1" dirty="0">
                <a:solidFill>
                  <a:schemeClr val="tx1"/>
                </a:solidFill>
              </a:rPr>
              <a:t> wide and vague…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EADC601B-2A3D-4B98-B1C3-1BA4F355D85F}"/>
              </a:ext>
            </a:extLst>
          </p:cNvPr>
          <p:cNvSpPr/>
          <p:nvPr/>
        </p:nvSpPr>
        <p:spPr>
          <a:xfrm>
            <a:off x="7594260" y="952561"/>
            <a:ext cx="4434391" cy="3080774"/>
          </a:xfrm>
          <a:prstGeom prst="wedgeEllipseCallout">
            <a:avLst>
              <a:gd name="adj1" fmla="val -63257"/>
              <a:gd name="adj2" fmla="val 7637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…and now they’re asking back a share of our tech transfer revenues!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1DAF2674-068E-49E2-9DAC-73ACD4D57C39}"/>
              </a:ext>
            </a:extLst>
          </p:cNvPr>
          <p:cNvSpPr/>
          <p:nvPr/>
        </p:nvSpPr>
        <p:spPr>
          <a:xfrm>
            <a:off x="3379704" y="160663"/>
            <a:ext cx="4434391" cy="1885191"/>
          </a:xfrm>
          <a:prstGeom prst="wedgeEllipseCallout">
            <a:avLst>
              <a:gd name="adj1" fmla="val 5166"/>
              <a:gd name="adj2" fmla="val 860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…therefore, we got 85% of the budget for TO1…</a:t>
            </a:r>
            <a:endParaRPr lang="el-G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6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15433F-F317-4415-925D-017979C9B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17" y="0"/>
            <a:ext cx="5800725" cy="6858000"/>
          </a:xfrm>
          <a:prstGeom prst="rect">
            <a:avLst/>
          </a:prstGeom>
        </p:spPr>
      </p:pic>
      <p:sp>
        <p:nvSpPr>
          <p:cNvPr id="4" name="Ορθογώνιο: Με κορνίζα 3">
            <a:extLst>
              <a:ext uri="{FF2B5EF4-FFF2-40B4-BE49-F238E27FC236}">
                <a16:creationId xmlns:a16="http://schemas.microsoft.com/office/drawing/2014/main" id="{830EC823-C2A2-4674-9F2C-3C24FC75FDA6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RIS3 MANAGEMENT UNIT</a:t>
            </a: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B4D83861-3611-4D54-9DFA-B3098F056069}"/>
              </a:ext>
            </a:extLst>
          </p:cNvPr>
          <p:cNvSpPr/>
          <p:nvPr/>
        </p:nvSpPr>
        <p:spPr>
          <a:xfrm>
            <a:off x="7695344" y="-339047"/>
            <a:ext cx="5256424" cy="3239370"/>
          </a:xfrm>
          <a:prstGeom prst="wedgeEllipseCallout">
            <a:avLst>
              <a:gd name="adj1" fmla="val -41724"/>
              <a:gd name="adj2" fmla="val 5667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Do we really need a S3 mid-term review to know what’s wrong?</a:t>
            </a:r>
            <a:endParaRPr lang="el-GR" sz="3600" i="1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5D8D4206-108E-43D7-8A3C-7E643177813E}"/>
              </a:ext>
            </a:extLst>
          </p:cNvPr>
          <p:cNvSpPr/>
          <p:nvPr/>
        </p:nvSpPr>
        <p:spPr>
          <a:xfrm>
            <a:off x="289514" y="1538530"/>
            <a:ext cx="3471071" cy="4184353"/>
          </a:xfrm>
          <a:prstGeom prst="wedgeEllipseCallout">
            <a:avLst>
              <a:gd name="adj1" fmla="val 65756"/>
              <a:gd name="adj2" fmla="val 1086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Are you serious? Hanging our dirty laundry in the open?</a:t>
            </a:r>
            <a:endParaRPr lang="el-GR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4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5515C8-51A0-4331-982A-359F44AA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79" y="0"/>
            <a:ext cx="8169821" cy="6858000"/>
          </a:xfrm>
          <a:prstGeom prst="rect">
            <a:avLst/>
          </a:prstGeom>
        </p:spPr>
      </p:pic>
      <p:sp>
        <p:nvSpPr>
          <p:cNvPr id="4" name="Ορθογώνιο: Με κορνίζα 3">
            <a:extLst>
              <a:ext uri="{FF2B5EF4-FFF2-40B4-BE49-F238E27FC236}">
                <a16:creationId xmlns:a16="http://schemas.microsoft.com/office/drawing/2014/main" id="{86BF023B-5CCA-4A9C-8199-FDAF3144413A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OP MANAGING AUTHORITY</a:t>
            </a: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E8C30146-D78A-413E-B6B0-2C8530E6611A}"/>
              </a:ext>
            </a:extLst>
          </p:cNvPr>
          <p:cNvSpPr/>
          <p:nvPr/>
        </p:nvSpPr>
        <p:spPr>
          <a:xfrm>
            <a:off x="3517641" y="283907"/>
            <a:ext cx="4589448" cy="2188705"/>
          </a:xfrm>
          <a:prstGeom prst="wedgeEllipseCallout">
            <a:avLst>
              <a:gd name="adj1" fmla="val 57116"/>
              <a:gd name="adj2" fmla="val 11354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The S3 team is considering a mid-term review</a:t>
            </a:r>
            <a:endParaRPr lang="el-GR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9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FAA5FE-4A0C-4248-A278-678497263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2" b="11954"/>
          <a:stretch/>
        </p:blipFill>
        <p:spPr>
          <a:xfrm>
            <a:off x="2071100" y="1"/>
            <a:ext cx="8295526" cy="6735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Ορθογώνιο: Με κορνίζα 4">
            <a:extLst>
              <a:ext uri="{FF2B5EF4-FFF2-40B4-BE49-F238E27FC236}">
                <a16:creationId xmlns:a16="http://schemas.microsoft.com/office/drawing/2014/main" id="{68BE929C-F66A-4B5B-AB1B-FFFDFF275A29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REGIONAL ASSEMBLY</a:t>
            </a: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5D198820-7070-4824-8065-6E162FE7E6AC}"/>
              </a:ext>
            </a:extLst>
          </p:cNvPr>
          <p:cNvSpPr/>
          <p:nvPr/>
        </p:nvSpPr>
        <p:spPr>
          <a:xfrm>
            <a:off x="64652" y="1552870"/>
            <a:ext cx="3102796" cy="1955101"/>
          </a:xfrm>
          <a:prstGeom prst="wedgeEllipseCallout">
            <a:avLst>
              <a:gd name="adj1" fmla="val 81144"/>
              <a:gd name="adj2" fmla="val -99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They’re considering a S3 mid-term review…</a:t>
            </a:r>
            <a:endParaRPr lang="el-GR" sz="2400" i="1" dirty="0">
              <a:solidFill>
                <a:schemeClr val="tx1"/>
              </a:solidFill>
            </a:endParaRPr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4E6DE54F-1B97-407D-A21B-3540714CBBE0}"/>
              </a:ext>
            </a:extLst>
          </p:cNvPr>
          <p:cNvSpPr/>
          <p:nvPr/>
        </p:nvSpPr>
        <p:spPr>
          <a:xfrm>
            <a:off x="8176517" y="3170777"/>
            <a:ext cx="3852134" cy="2620423"/>
          </a:xfrm>
          <a:prstGeom prst="wedgeEllipseCallout">
            <a:avLst>
              <a:gd name="adj1" fmla="val -51026"/>
              <a:gd name="adj2" fmla="val -6851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God, they’re highly innovative in finding ways to delay payments to our voters!</a:t>
            </a:r>
            <a:endParaRPr lang="el-GR" sz="2400" i="1" dirty="0">
              <a:solidFill>
                <a:schemeClr val="tx1"/>
              </a:solidFill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28274711-821B-4FBB-874E-605CA1187A77}"/>
              </a:ext>
            </a:extLst>
          </p:cNvPr>
          <p:cNvSpPr/>
          <p:nvPr/>
        </p:nvSpPr>
        <p:spPr>
          <a:xfrm>
            <a:off x="162311" y="4550070"/>
            <a:ext cx="3102796" cy="1955101"/>
          </a:xfrm>
          <a:prstGeom prst="wedgeEllipseCallout">
            <a:avLst>
              <a:gd name="adj1" fmla="val 81144"/>
              <a:gd name="adj2" fmla="val -137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Guess who’ll get the blame for that if we let it happen…</a:t>
            </a:r>
            <a:endParaRPr lang="el-GR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Με κορνίζα 1">
            <a:extLst>
              <a:ext uri="{FF2B5EF4-FFF2-40B4-BE49-F238E27FC236}">
                <a16:creationId xmlns:a16="http://schemas.microsoft.com/office/drawing/2014/main" id="{740C954D-F0F9-4C04-962C-C0CC6EE2DB8A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RIS3 MANAGEMENT UNIT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IT  OFFICE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0F57AE-48A7-4833-B595-741C83BB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126015" cy="6858000"/>
          </a:xfrm>
          <a:prstGeom prst="rect">
            <a:avLst/>
          </a:prstGeom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C9285224-06C3-4894-A6F8-DC4C97389355}"/>
              </a:ext>
            </a:extLst>
          </p:cNvPr>
          <p:cNvSpPr/>
          <p:nvPr/>
        </p:nvSpPr>
        <p:spPr>
          <a:xfrm>
            <a:off x="3277456" y="88744"/>
            <a:ext cx="5256424" cy="3787624"/>
          </a:xfrm>
          <a:prstGeom prst="wedgeEllipseCallout">
            <a:avLst>
              <a:gd name="adj1" fmla="val 60306"/>
              <a:gd name="adj2" fmla="val 1462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An army of bots will make our Monitoring Website the most visited page in the country</a:t>
            </a:r>
            <a:endParaRPr lang="el-GR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1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622A537-2099-4AD4-981A-B5A606A6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5383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FB252-956D-4394-89DC-DCB683824E04}"/>
              </a:ext>
            </a:extLst>
          </p:cNvPr>
          <p:cNvSpPr txBox="1"/>
          <p:nvPr/>
        </p:nvSpPr>
        <p:spPr>
          <a:xfrm>
            <a:off x="7512396" y="0"/>
            <a:ext cx="4086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Q: What do you expect from the mid-term review of your S3?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90648-8649-42F4-B350-8790A64B09D2}"/>
              </a:ext>
            </a:extLst>
          </p:cNvPr>
          <p:cNvSpPr txBox="1"/>
          <p:nvPr/>
        </p:nvSpPr>
        <p:spPr>
          <a:xfrm>
            <a:off x="7639395" y="3429000"/>
            <a:ext cx="40869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votes for “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7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C762FD-E976-44BE-AB88-6FD33BC1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41" y="0"/>
            <a:ext cx="6222159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DF4F4152-B2EB-479A-BCCC-DEB07AAA984E}"/>
              </a:ext>
            </a:extLst>
          </p:cNvPr>
          <p:cNvSpPr/>
          <p:nvPr/>
        </p:nvSpPr>
        <p:spPr>
          <a:xfrm>
            <a:off x="481328" y="299611"/>
            <a:ext cx="7600490" cy="3422644"/>
          </a:xfrm>
          <a:prstGeom prst="wedgeEllipseCallout">
            <a:avLst>
              <a:gd name="adj1" fmla="val 47734"/>
              <a:gd name="adj2" fmla="val 485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Face the truth! 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NOBODY CARES FOR YOUR S3 MID-TERM REVIEW!</a:t>
            </a:r>
            <a:endParaRPr lang="el-GR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clipart&#10;&#10;Η περιγραφή δημιουργήθηκε αυτόματα">
            <a:extLst>
              <a:ext uri="{FF2B5EF4-FFF2-40B4-BE49-F238E27FC236}">
                <a16:creationId xmlns:a16="http://schemas.microsoft.com/office/drawing/2014/main" id="{652EF55E-809D-4017-86FB-675F70FD6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7" y="0"/>
            <a:ext cx="5064919" cy="6858000"/>
          </a:xfrm>
          <a:prstGeom prst="rect">
            <a:avLst/>
          </a:prstGeom>
        </p:spPr>
      </p:pic>
      <p:sp>
        <p:nvSpPr>
          <p:cNvPr id="4" name="Ορθογώνιο: Με κορνίζα 3">
            <a:extLst>
              <a:ext uri="{FF2B5EF4-FFF2-40B4-BE49-F238E27FC236}">
                <a16:creationId xmlns:a16="http://schemas.microsoft.com/office/drawing/2014/main" id="{0C6A2563-FCB3-49D8-AD3F-AB87584EB31C}"/>
              </a:ext>
            </a:extLst>
          </p:cNvPr>
          <p:cNvSpPr/>
          <p:nvPr/>
        </p:nvSpPr>
        <p:spPr>
          <a:xfrm>
            <a:off x="163349" y="191486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RIS3 MANAGEMENT UNIT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F7B978A-8147-4750-BF65-17C234F65163}"/>
              </a:ext>
            </a:extLst>
          </p:cNvPr>
          <p:cNvSpPr/>
          <p:nvPr/>
        </p:nvSpPr>
        <p:spPr>
          <a:xfrm>
            <a:off x="4332892" y="88744"/>
            <a:ext cx="7600490" cy="3422644"/>
          </a:xfrm>
          <a:prstGeom prst="wedgeEllipseCallout">
            <a:avLst>
              <a:gd name="adj1" fmla="val -50335"/>
              <a:gd name="adj2" fmla="val 5853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…but we promised to have one and we should keep our promises!</a:t>
            </a:r>
          </a:p>
        </p:txBody>
      </p:sp>
    </p:spTree>
    <p:extLst>
      <p:ext uri="{BB962C8B-B14F-4D97-AF65-F5344CB8AC3E}">
        <p14:creationId xmlns:p14="http://schemas.microsoft.com/office/powerpoint/2010/main" val="14729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E83D5581-7D5E-47CB-B0B0-851A7B1A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378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2D729-A8A1-4367-BCAD-D7783F93D1CD}"/>
              </a:ext>
            </a:extLst>
          </p:cNvPr>
          <p:cNvSpPr txBox="1"/>
          <p:nvPr/>
        </p:nvSpPr>
        <p:spPr>
          <a:xfrm>
            <a:off x="6096000" y="2151727"/>
            <a:ext cx="5400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23 June 2016, UK decided to leave the EU citing “</a:t>
            </a:r>
            <a:r>
              <a:rPr lang="en-US" sz="3200" i="1" dirty="0"/>
              <a:t>stupid regulations drafted in Brussels</a:t>
            </a:r>
            <a:r>
              <a:rPr lang="en-US" sz="3200" dirty="0"/>
              <a:t>” as the main reason for doing so…</a:t>
            </a:r>
            <a:endParaRPr lang="el-GR" sz="3200" dirty="0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90A66FD3-0F83-4AF4-90D0-8F0CF1C6ACDD}"/>
              </a:ext>
            </a:extLst>
          </p:cNvPr>
          <p:cNvSpPr/>
          <p:nvPr/>
        </p:nvSpPr>
        <p:spPr>
          <a:xfrm>
            <a:off x="3452503" y="1142736"/>
            <a:ext cx="1245476" cy="188424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5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440685-A49C-41A1-B203-37A7FF08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4" y="0"/>
            <a:ext cx="6553006" cy="6858000"/>
          </a:xfrm>
          <a:prstGeom prst="rect">
            <a:avLst/>
          </a:prstGeom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38B02AC-C083-4B8C-81AF-2ED9D2A5382F}"/>
              </a:ext>
            </a:extLst>
          </p:cNvPr>
          <p:cNvGrpSpPr/>
          <p:nvPr/>
        </p:nvGrpSpPr>
        <p:grpSpPr>
          <a:xfrm>
            <a:off x="135934" y="215734"/>
            <a:ext cx="5636063" cy="5478088"/>
            <a:chOff x="2931" y="656705"/>
            <a:chExt cx="5636063" cy="5478088"/>
          </a:xfrm>
        </p:grpSpPr>
        <p:sp>
          <p:nvSpPr>
            <p:cNvPr id="2" name="Ορθογώνιο 1">
              <a:extLst>
                <a:ext uri="{FF2B5EF4-FFF2-40B4-BE49-F238E27FC236}">
                  <a16:creationId xmlns:a16="http://schemas.microsoft.com/office/drawing/2014/main" id="{04EED3C1-C915-405B-AE8B-42C3A03F0DC8}"/>
                </a:ext>
              </a:extLst>
            </p:cNvPr>
            <p:cNvSpPr/>
            <p:nvPr/>
          </p:nvSpPr>
          <p:spPr>
            <a:xfrm>
              <a:off x="58189" y="656705"/>
              <a:ext cx="5580805" cy="54780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" name="Ευθύγραμμο βέλος σύνδεσης 4">
              <a:extLst>
                <a:ext uri="{FF2B5EF4-FFF2-40B4-BE49-F238E27FC236}">
                  <a16:creationId xmlns:a16="http://schemas.microsoft.com/office/drawing/2014/main" id="{156DAD79-D565-4162-9A41-889FD4F196EC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9" y="5270269"/>
              <a:ext cx="5370022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>
              <a:extLst>
                <a:ext uri="{FF2B5EF4-FFF2-40B4-BE49-F238E27FC236}">
                  <a16:creationId xmlns:a16="http://schemas.microsoft.com/office/drawing/2014/main" id="{7B4A22AD-E317-4110-B4BD-44CFDC765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16" y="1030778"/>
              <a:ext cx="1" cy="492470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9878C5-B348-4405-A19B-460F93546D6E}"/>
                </a:ext>
              </a:extLst>
            </p:cNvPr>
            <p:cNvSpPr txBox="1"/>
            <p:nvPr/>
          </p:nvSpPr>
          <p:spPr>
            <a:xfrm>
              <a:off x="750917" y="5677596"/>
              <a:ext cx="4768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Impact of proposed recommendation</a:t>
              </a:r>
              <a:endParaRPr lang="el-G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FEB2B-40BF-42B1-BBA2-8FC885AA9508}"/>
                </a:ext>
              </a:extLst>
            </p:cNvPr>
            <p:cNvSpPr txBox="1"/>
            <p:nvPr/>
          </p:nvSpPr>
          <p:spPr>
            <a:xfrm>
              <a:off x="803722" y="5308264"/>
              <a:ext cx="694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Trivial</a:t>
              </a:r>
              <a:endPara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20C568-3A0F-4697-B5F5-374F72DB0AA6}"/>
                </a:ext>
              </a:extLst>
            </p:cNvPr>
            <p:cNvSpPr txBox="1"/>
            <p:nvPr/>
          </p:nvSpPr>
          <p:spPr>
            <a:xfrm>
              <a:off x="4840400" y="5308264"/>
              <a:ext cx="638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Huge</a:t>
              </a:r>
              <a:endPara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0D123D-90DC-467A-8EF8-BEFBBDBC5BB4}"/>
                </a:ext>
              </a:extLst>
            </p:cNvPr>
            <p:cNvSpPr txBox="1"/>
            <p:nvPr/>
          </p:nvSpPr>
          <p:spPr>
            <a:xfrm rot="16200000">
              <a:off x="-1932149" y="2965857"/>
              <a:ext cx="4239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Odds  for implementation</a:t>
              </a:r>
              <a:endParaRPr lang="el-G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57BF42-BF94-4A48-8D84-5E5535DC5C09}"/>
                </a:ext>
              </a:extLst>
            </p:cNvPr>
            <p:cNvSpPr txBox="1"/>
            <p:nvPr/>
          </p:nvSpPr>
          <p:spPr>
            <a:xfrm>
              <a:off x="291175" y="4916326"/>
              <a:ext cx="455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0%</a:t>
              </a:r>
              <a:endPara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8E0CD-82E2-4331-80AD-C5879DA6DD8F}"/>
                </a:ext>
              </a:extLst>
            </p:cNvPr>
            <p:cNvSpPr txBox="1"/>
            <p:nvPr/>
          </p:nvSpPr>
          <p:spPr>
            <a:xfrm>
              <a:off x="123901" y="1199298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100%</a:t>
              </a:r>
              <a:endPara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Ελεύθερη σχεδίαση: Σχήμα 18">
              <a:extLst>
                <a:ext uri="{FF2B5EF4-FFF2-40B4-BE49-F238E27FC236}">
                  <a16:creationId xmlns:a16="http://schemas.microsoft.com/office/drawing/2014/main" id="{6E5BBED6-F23D-4E76-BE41-C038F6DB0F11}"/>
                </a:ext>
              </a:extLst>
            </p:cNvPr>
            <p:cNvSpPr/>
            <p:nvPr/>
          </p:nvSpPr>
          <p:spPr>
            <a:xfrm>
              <a:off x="789707" y="1371600"/>
              <a:ext cx="4264430" cy="3865418"/>
            </a:xfrm>
            <a:custGeom>
              <a:avLst/>
              <a:gdLst>
                <a:gd name="connsiteX0" fmla="*/ 0 w 4264430"/>
                <a:gd name="connsiteY0" fmla="*/ 0 h 3865418"/>
                <a:gd name="connsiteX1" fmla="*/ 174568 w 4264430"/>
                <a:gd name="connsiteY1" fmla="*/ 1305098 h 3865418"/>
                <a:gd name="connsiteX2" fmla="*/ 548640 w 4264430"/>
                <a:gd name="connsiteY2" fmla="*/ 2618509 h 3865418"/>
                <a:gd name="connsiteX3" fmla="*/ 1504604 w 4264430"/>
                <a:gd name="connsiteY3" fmla="*/ 3449782 h 3865418"/>
                <a:gd name="connsiteX4" fmla="*/ 2685011 w 4264430"/>
                <a:gd name="connsiteY4" fmla="*/ 3732415 h 3865418"/>
                <a:gd name="connsiteX5" fmla="*/ 4264430 w 4264430"/>
                <a:gd name="connsiteY5" fmla="*/ 3865418 h 38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4430" h="3865418">
                  <a:moveTo>
                    <a:pt x="0" y="0"/>
                  </a:moveTo>
                  <a:cubicBezTo>
                    <a:pt x="41564" y="434340"/>
                    <a:pt x="83128" y="868680"/>
                    <a:pt x="174568" y="1305098"/>
                  </a:cubicBezTo>
                  <a:cubicBezTo>
                    <a:pt x="266008" y="1741516"/>
                    <a:pt x="326967" y="2261062"/>
                    <a:pt x="548640" y="2618509"/>
                  </a:cubicBezTo>
                  <a:cubicBezTo>
                    <a:pt x="770313" y="2975956"/>
                    <a:pt x="1148542" y="3264131"/>
                    <a:pt x="1504604" y="3449782"/>
                  </a:cubicBezTo>
                  <a:cubicBezTo>
                    <a:pt x="1860666" y="3635433"/>
                    <a:pt x="2225040" y="3663142"/>
                    <a:pt x="2685011" y="3732415"/>
                  </a:cubicBezTo>
                  <a:cubicBezTo>
                    <a:pt x="3144982" y="3801688"/>
                    <a:pt x="3704706" y="3833553"/>
                    <a:pt x="4264430" y="3865418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E084DE-74B6-4C1A-A833-00C01BBFD716}"/>
                </a:ext>
              </a:extLst>
            </p:cNvPr>
            <p:cNvSpPr txBox="1"/>
            <p:nvPr/>
          </p:nvSpPr>
          <p:spPr>
            <a:xfrm>
              <a:off x="810589" y="841850"/>
              <a:ext cx="4768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Law of Irrelevant Changes</a:t>
              </a:r>
              <a:endParaRPr lang="el-GR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FE4628A1-8E64-4AF6-903E-E387CF31271B}"/>
              </a:ext>
            </a:extLst>
          </p:cNvPr>
          <p:cNvSpPr/>
          <p:nvPr/>
        </p:nvSpPr>
        <p:spPr>
          <a:xfrm>
            <a:off x="4829340" y="215734"/>
            <a:ext cx="6434406" cy="1371996"/>
          </a:xfrm>
          <a:prstGeom prst="wedgeEllipseCallout">
            <a:avLst>
              <a:gd name="adj1" fmla="val 1928"/>
              <a:gd name="adj2" fmla="val 12765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Just consider the odds</a:t>
            </a:r>
            <a:endParaRPr lang="el-GR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8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440685-A49C-41A1-B203-37A7FF08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4" y="0"/>
            <a:ext cx="6553006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FE4628A1-8E64-4AF6-903E-E387CF31271B}"/>
              </a:ext>
            </a:extLst>
          </p:cNvPr>
          <p:cNvSpPr/>
          <p:nvPr/>
        </p:nvSpPr>
        <p:spPr>
          <a:xfrm>
            <a:off x="116022" y="165859"/>
            <a:ext cx="8010835" cy="2793098"/>
          </a:xfrm>
          <a:prstGeom prst="wedgeEllipseCallout">
            <a:avLst>
              <a:gd name="adj1" fmla="val 45232"/>
              <a:gd name="adj2" fmla="val 622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There’s a huge difference between having one and doing one; </a:t>
            </a:r>
            <a:r>
              <a:rPr lang="en-US" sz="3600" b="1" i="1" dirty="0">
                <a:solidFill>
                  <a:schemeClr val="tx1"/>
                </a:solidFill>
              </a:rPr>
              <a:t>be creative!</a:t>
            </a:r>
            <a:endParaRPr lang="el-GR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τατικός&#10;&#10;Η περιγραφή δημιουργήθηκε αυτόματα">
            <a:extLst>
              <a:ext uri="{FF2B5EF4-FFF2-40B4-BE49-F238E27FC236}">
                <a16:creationId xmlns:a16="http://schemas.microsoft.com/office/drawing/2014/main" id="{54E47887-C7FA-40D5-A5E1-DE4AC1934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7950"/>
            <a:ext cx="2499360" cy="1562100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0BCB0F9C-648A-4FFA-BFC2-15614B3C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trivial ideas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83DF0-AFE8-4E35-9B01-77FA935CFE33}"/>
              </a:ext>
            </a:extLst>
          </p:cNvPr>
          <p:cNvSpPr txBox="1"/>
          <p:nvPr/>
        </p:nvSpPr>
        <p:spPr>
          <a:xfrm>
            <a:off x="838200" y="5845603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Hide in plain view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E8AF3A-B833-4C15-A9AE-CE44BC69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56" y="1950460"/>
            <a:ext cx="1970399" cy="2957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215E4-82D8-4CB5-BED0-14216E50E05C}"/>
              </a:ext>
            </a:extLst>
          </p:cNvPr>
          <p:cNvSpPr txBox="1"/>
          <p:nvPr/>
        </p:nvSpPr>
        <p:spPr>
          <a:xfrm>
            <a:off x="3088908" y="5845603"/>
            <a:ext cx="28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Claim unforeseen events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0BA421-70F3-424B-BD87-E0BC6DE73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0" t="-1742" r="17217" b="1742"/>
          <a:stretch/>
        </p:blipFill>
        <p:spPr>
          <a:xfrm>
            <a:off x="5645551" y="2000250"/>
            <a:ext cx="3121480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F349DA-4983-437A-B066-B71CF9D37780}"/>
              </a:ext>
            </a:extLst>
          </p:cNvPr>
          <p:cNvSpPr txBox="1"/>
          <p:nvPr/>
        </p:nvSpPr>
        <p:spPr>
          <a:xfrm>
            <a:off x="5803644" y="5835351"/>
            <a:ext cx="280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Re-purpose another document</a:t>
            </a:r>
            <a:endParaRPr lang="el-GR" dirty="0"/>
          </a:p>
        </p:txBody>
      </p:sp>
      <p:pic>
        <p:nvPicPr>
          <p:cNvPr id="1026" name="Picture 2" descr="Image result for procrastinate">
            <a:extLst>
              <a:ext uri="{FF2B5EF4-FFF2-40B4-BE49-F238E27FC236}">
                <a16:creationId xmlns:a16="http://schemas.microsoft.com/office/drawing/2014/main" id="{31FB84CB-CB54-425D-95D5-A58B3DAC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1" y="264795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4FB2F2-2E0F-4174-8017-7B974640CDC4}"/>
              </a:ext>
            </a:extLst>
          </p:cNvPr>
          <p:cNvSpPr txBox="1"/>
          <p:nvPr/>
        </p:nvSpPr>
        <p:spPr>
          <a:xfrm>
            <a:off x="9273232" y="5845603"/>
            <a:ext cx="2499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Procrastinate</a:t>
            </a:r>
          </a:p>
          <a:p>
            <a:pPr algn="ctr"/>
            <a:r>
              <a:rPr lang="en-US" sz="1600" dirty="0"/>
              <a:t>(until it becomes irrelevant)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C762FD-E976-44BE-AB88-6FD33BC1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41" y="0"/>
            <a:ext cx="6222159" cy="6858000"/>
          </a:xfrm>
          <a:prstGeom prst="rect">
            <a:avLst/>
          </a:prstGeom>
        </p:spPr>
      </p:pic>
      <p:pic>
        <p:nvPicPr>
          <p:cNvPr id="5" name="Εικόνα 4" descr="Εικόνα που περιέχει υπαίθριος, ουρανός, χλόη, παλιός&#10;&#10;Η περιγραφή δημιουργήθηκε αυτόματα">
            <a:extLst>
              <a:ext uri="{FF2B5EF4-FFF2-40B4-BE49-F238E27FC236}">
                <a16:creationId xmlns:a16="http://schemas.microsoft.com/office/drawing/2014/main" id="{2561050C-CC13-43BD-8FC9-C5D3AC0C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6" y="117855"/>
            <a:ext cx="5505352" cy="4405498"/>
          </a:xfrm>
          <a:prstGeom prst="rect">
            <a:avLst/>
          </a:prstGeom>
        </p:spPr>
      </p:pic>
      <p:sp>
        <p:nvSpPr>
          <p:cNvPr id="6" name="Φυσαλίδα ομιλίας: Ορθογώνιο 5">
            <a:extLst>
              <a:ext uri="{FF2B5EF4-FFF2-40B4-BE49-F238E27FC236}">
                <a16:creationId xmlns:a16="http://schemas.microsoft.com/office/drawing/2014/main" id="{F719E219-3A8F-4820-9CDB-3041ED58453C}"/>
              </a:ext>
            </a:extLst>
          </p:cNvPr>
          <p:cNvSpPr/>
          <p:nvPr/>
        </p:nvSpPr>
        <p:spPr>
          <a:xfrm>
            <a:off x="183338" y="117856"/>
            <a:ext cx="5891048" cy="5534800"/>
          </a:xfrm>
          <a:prstGeom prst="wedgeRectCallout">
            <a:avLst>
              <a:gd name="adj1" fmla="val 82946"/>
              <a:gd name="adj2" fmla="val 11841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Deceive and conquer.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3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2C7A1D-A653-4C2C-A059-A9B952D2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" y="0"/>
            <a:ext cx="7006140" cy="6858000"/>
          </a:xfrm>
          <a:prstGeom prst="rect">
            <a:avLst/>
          </a:prstGeom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B20C07C-6C61-440F-94C2-080B0A484A89}"/>
              </a:ext>
            </a:extLst>
          </p:cNvPr>
          <p:cNvCxnSpPr/>
          <p:nvPr/>
        </p:nvCxnSpPr>
        <p:spPr>
          <a:xfrm>
            <a:off x="7009565" y="5845996"/>
            <a:ext cx="51790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D1A9E3B6-9790-4EA7-A752-F5236355A020}"/>
              </a:ext>
            </a:extLst>
          </p:cNvPr>
          <p:cNvSpPr/>
          <p:nvPr/>
        </p:nvSpPr>
        <p:spPr>
          <a:xfrm>
            <a:off x="3976822" y="212040"/>
            <a:ext cx="8010835" cy="2793098"/>
          </a:xfrm>
          <a:prstGeom prst="wedgeEllipseCallout">
            <a:avLst>
              <a:gd name="adj1" fmla="val -47122"/>
              <a:gd name="adj2" fmla="val 7412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I can’t believe you’re still having doubts!</a:t>
            </a:r>
            <a:endParaRPr lang="el-GR" sz="3600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BD021-F1BA-449C-9C72-64552F2A41E4}"/>
              </a:ext>
            </a:extLst>
          </p:cNvPr>
          <p:cNvSpPr txBox="1"/>
          <p:nvPr/>
        </p:nvSpPr>
        <p:spPr>
          <a:xfrm>
            <a:off x="341575" y="1028343"/>
            <a:ext cx="1984839" cy="2400657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VOTE</a:t>
            </a:r>
          </a:p>
          <a:p>
            <a:pPr algn="ctr"/>
            <a:r>
              <a:rPr lang="en-US" sz="9600" b="1" dirty="0">
                <a:solidFill>
                  <a:srgbClr val="FF0000"/>
                </a:solidFill>
              </a:rPr>
              <a:t>NO</a:t>
            </a:r>
            <a:endParaRPr lang="el-G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2D729-A8A1-4367-BCAD-D7783F93D1CD}"/>
              </a:ext>
            </a:extLst>
          </p:cNvPr>
          <p:cNvSpPr txBox="1"/>
          <p:nvPr/>
        </p:nvSpPr>
        <p:spPr>
          <a:xfrm>
            <a:off x="236307" y="2208945"/>
            <a:ext cx="4147804" cy="2699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…however, a regulation requiring member-states or regions to carry out a S3 mid-term review was not one of them!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F862D-1D1C-410C-A50E-4C3D25FA9671}"/>
              </a:ext>
            </a:extLst>
          </p:cNvPr>
          <p:cNvSpPr txBox="1"/>
          <p:nvPr/>
        </p:nvSpPr>
        <p:spPr>
          <a:xfrm>
            <a:off x="5683227" y="2681418"/>
            <a:ext cx="5400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There is no such regulation.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939005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C762FD-E976-44BE-AB88-6FD33BC1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41" y="0"/>
            <a:ext cx="6222159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DF4F4152-B2EB-479A-BCCC-DEB07AAA984E}"/>
              </a:ext>
            </a:extLst>
          </p:cNvPr>
          <p:cNvSpPr/>
          <p:nvPr/>
        </p:nvSpPr>
        <p:spPr>
          <a:xfrm>
            <a:off x="481328" y="299611"/>
            <a:ext cx="7600490" cy="3422644"/>
          </a:xfrm>
          <a:prstGeom prst="wedgeEllipseCallout">
            <a:avLst>
              <a:gd name="adj1" fmla="val 47734"/>
              <a:gd name="adj2" fmla="val 485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NEVER</a:t>
            </a:r>
            <a:r>
              <a:rPr lang="en-US" sz="4000" i="1" dirty="0">
                <a:solidFill>
                  <a:schemeClr val="tx1"/>
                </a:solidFill>
              </a:rPr>
              <a:t> consider doing something that you don’t have to!</a:t>
            </a:r>
            <a:endParaRPr lang="el-GR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4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71A349-A07D-44E9-9393-8F127D5E3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5" y="0"/>
            <a:ext cx="4978400" cy="6858000"/>
          </a:xfrm>
          <a:prstGeom prst="rect">
            <a:avLst/>
          </a:prstGeom>
        </p:spPr>
      </p:pic>
      <p:sp>
        <p:nvSpPr>
          <p:cNvPr id="4" name="Ορθογώνιο: Με κορνίζα 3">
            <a:extLst>
              <a:ext uri="{FF2B5EF4-FFF2-40B4-BE49-F238E27FC236}">
                <a16:creationId xmlns:a16="http://schemas.microsoft.com/office/drawing/2014/main" id="{0C6A2563-FCB3-49D8-AD3F-AB87584EB31C}"/>
              </a:ext>
            </a:extLst>
          </p:cNvPr>
          <p:cNvSpPr/>
          <p:nvPr/>
        </p:nvSpPr>
        <p:spPr>
          <a:xfrm>
            <a:off x="163349" y="191486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UNIT FOR EXCELLENCE IN BOTTOM-UP STRATEGY MAKING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F7B978A-8147-4750-BF65-17C234F65163}"/>
              </a:ext>
            </a:extLst>
          </p:cNvPr>
          <p:cNvSpPr/>
          <p:nvPr/>
        </p:nvSpPr>
        <p:spPr>
          <a:xfrm>
            <a:off x="4332892" y="88744"/>
            <a:ext cx="7600490" cy="3422644"/>
          </a:xfrm>
          <a:prstGeom prst="wedgeEllipseCallout">
            <a:avLst>
              <a:gd name="adj1" fmla="val -40492"/>
              <a:gd name="adj2" fmla="val 550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Stakeholders deserve to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become empowered</a:t>
            </a:r>
          </a:p>
          <a:p>
            <a:pPr algn="ctr"/>
            <a:r>
              <a:rPr lang="en-US" sz="3200" i="1" dirty="0">
                <a:solidFill>
                  <a:schemeClr val="tx1"/>
                </a:solidFill>
              </a:rPr>
              <a:t>and drive change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in the light of evidence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from a monitoring system…</a:t>
            </a:r>
            <a:endParaRPr lang="el-GR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6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0CBDA8-5C8E-4124-AB87-782C8D64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81" y="0"/>
            <a:ext cx="52935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E66C6-E44A-4DCB-BD9F-C0DC4816572E}"/>
              </a:ext>
            </a:extLst>
          </p:cNvPr>
          <p:cNvSpPr txBox="1"/>
          <p:nvPr/>
        </p:nvSpPr>
        <p:spPr>
          <a:xfrm>
            <a:off x="593006" y="1536174"/>
            <a:ext cx="6596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assumptions of monitoring being able to drive change are </a:t>
            </a:r>
            <a:r>
              <a:rPr lang="en-US" sz="4000" b="1" dirty="0"/>
              <a:t>over-exaggerated</a:t>
            </a:r>
            <a:endParaRPr lang="el-GR" sz="4000" b="1" dirty="0"/>
          </a:p>
          <a:p>
            <a:endParaRPr lang="el-GR" sz="4000" dirty="0"/>
          </a:p>
          <a:p>
            <a:r>
              <a:rPr lang="en-US" sz="4000" dirty="0"/>
              <a:t>Sometimes, </a:t>
            </a:r>
            <a:r>
              <a:rPr lang="en-US" sz="4000" b="1" dirty="0"/>
              <a:t>it’s better to be ignorant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279899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4AF909-9970-4342-A76B-BB36B8EEF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0"/>
            <a:ext cx="7696200" cy="6096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E05181A9-1A34-406A-AB86-CBD0B1233FD9}"/>
              </a:ext>
            </a:extLst>
          </p:cNvPr>
          <p:cNvSpPr/>
          <p:nvPr/>
        </p:nvSpPr>
        <p:spPr>
          <a:xfrm>
            <a:off x="3104147" y="127181"/>
            <a:ext cx="7489800" cy="3263141"/>
          </a:xfrm>
          <a:prstGeom prst="wedgeEllipseCallout">
            <a:avLst>
              <a:gd name="adj1" fmla="val 13844"/>
              <a:gd name="adj2" fmla="val 6530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As any constituent can see and feel, we are on track to exceed our S3 objectives by 2023; all concerns that have been raised are totally unfounded.</a:t>
            </a:r>
            <a:endParaRPr lang="el-GR" sz="2800" i="1" dirty="0">
              <a:solidFill>
                <a:schemeClr val="tx1"/>
              </a:solidFill>
            </a:endParaRPr>
          </a:p>
        </p:txBody>
      </p:sp>
      <p:sp>
        <p:nvSpPr>
          <p:cNvPr id="5" name="Ορθογώνιο: Με κορνίζα 4">
            <a:extLst>
              <a:ext uri="{FF2B5EF4-FFF2-40B4-BE49-F238E27FC236}">
                <a16:creationId xmlns:a16="http://schemas.microsoft.com/office/drawing/2014/main" id="{79442F19-93D3-4951-B593-F414B8B3508E}"/>
              </a:ext>
            </a:extLst>
          </p:cNvPr>
          <p:cNvSpPr/>
          <p:nvPr/>
        </p:nvSpPr>
        <p:spPr>
          <a:xfrm>
            <a:off x="163349" y="160663"/>
            <a:ext cx="2828195" cy="1231545"/>
          </a:xfrm>
          <a:prstGeom prst="bevel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MINISTRY OF SCIENCE</a:t>
            </a:r>
          </a:p>
        </p:txBody>
      </p:sp>
    </p:spTree>
    <p:extLst>
      <p:ext uri="{BB962C8B-B14F-4D97-AF65-F5344CB8AC3E}">
        <p14:creationId xmlns:p14="http://schemas.microsoft.com/office/powerpoint/2010/main" val="167103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C4B474-A1F7-48AE-92C9-84BB8856B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133350"/>
            <a:ext cx="7248525" cy="672465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6BFAAAB-19F7-4ADD-8F7B-5C7863E95A86}"/>
              </a:ext>
            </a:extLst>
          </p:cNvPr>
          <p:cNvSpPr/>
          <p:nvPr/>
        </p:nvSpPr>
        <p:spPr>
          <a:xfrm>
            <a:off x="130894" y="185593"/>
            <a:ext cx="3471071" cy="2734890"/>
          </a:xfrm>
          <a:prstGeom prst="wedgeEllipseCallout">
            <a:avLst>
              <a:gd name="adj1" fmla="val 48821"/>
              <a:gd name="adj2" fmla="val 4566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S3 is back in the new regulations</a:t>
            </a:r>
            <a:endParaRPr lang="el-GR" sz="3600" i="1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8E9E1CC-89AC-42A9-B63D-524F78B5F6F2}"/>
              </a:ext>
            </a:extLst>
          </p:cNvPr>
          <p:cNvSpPr/>
          <p:nvPr/>
        </p:nvSpPr>
        <p:spPr>
          <a:xfrm>
            <a:off x="8590037" y="185593"/>
            <a:ext cx="3471071" cy="2734890"/>
          </a:xfrm>
          <a:prstGeom prst="wedgeEllipseCallout">
            <a:avLst>
              <a:gd name="adj1" fmla="val -56313"/>
              <a:gd name="adj2" fmla="val 4444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Sequels suck</a:t>
            </a:r>
            <a:endParaRPr lang="el-GR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53EC39-B0F7-45B0-9F5F-FB2A9FEB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92" y="0"/>
            <a:ext cx="5472775" cy="6858000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B0E1862-AC25-4104-8140-3D5E6CA4F0C6}"/>
              </a:ext>
            </a:extLst>
          </p:cNvPr>
          <p:cNvSpPr/>
          <p:nvPr/>
        </p:nvSpPr>
        <p:spPr>
          <a:xfrm>
            <a:off x="116022" y="165859"/>
            <a:ext cx="8010835" cy="2793098"/>
          </a:xfrm>
          <a:prstGeom prst="wedgeEllipseCallout">
            <a:avLst>
              <a:gd name="adj1" fmla="val 45232"/>
              <a:gd name="adj2" fmla="val 622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Don’t tell anyone that you cannot get funded by a S3…</a:t>
            </a:r>
            <a:endParaRPr lang="el-GR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556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482</Words>
  <Application>Microsoft Office PowerPoint</Application>
  <PresentationFormat>Ευρεία οθόνη</PresentationFormat>
  <Paragraphs>81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Θέμα του Office</vt:lpstr>
      <vt:lpstr>“We should revise our S3 now!” Against the motion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Some trivial ideas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 should revise our S3 now!” Against the motion</dc:title>
  <dc:creator>Yannis Tolias</dc:creator>
  <cp:lastModifiedBy>Yannis Tolias</cp:lastModifiedBy>
  <cp:revision>3</cp:revision>
  <dcterms:created xsi:type="dcterms:W3CDTF">2018-12-07T14:25:08Z</dcterms:created>
  <dcterms:modified xsi:type="dcterms:W3CDTF">2018-12-07T17:43:03Z</dcterms:modified>
</cp:coreProperties>
</file>